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16D"/>
    <a:srgbClr val="C5E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DE66B-93E3-D2F8-958F-150FF6E3E0CD}" v="6" dt="2026-04-23T19:10:42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IDA OTHMAN ALSULMI" userId="S::s202156990@kfupm.edu.sa::41b0c779-f255-4bd7-bc63-3c92c9cd16bb" providerId="AD" clId="Web-{99FDE66B-93E3-D2F8-958F-150FF6E3E0CD}"/>
    <pc:docChg chg="modSld">
      <pc:chgData name="GHAIDA OTHMAN ALSULMI" userId="S::s202156990@kfupm.edu.sa::41b0c779-f255-4bd7-bc63-3c92c9cd16bb" providerId="AD" clId="Web-{99FDE66B-93E3-D2F8-958F-150FF6E3E0CD}" dt="2026-04-23T19:10:42.079" v="4" actId="1076"/>
      <pc:docMkLst>
        <pc:docMk/>
      </pc:docMkLst>
      <pc:sldChg chg="modSp">
        <pc:chgData name="GHAIDA OTHMAN ALSULMI" userId="S::s202156990@kfupm.edu.sa::41b0c779-f255-4bd7-bc63-3c92c9cd16bb" providerId="AD" clId="Web-{99FDE66B-93E3-D2F8-958F-150FF6E3E0CD}" dt="2026-04-23T19:10:42.079" v="4" actId="1076"/>
        <pc:sldMkLst>
          <pc:docMk/>
          <pc:sldMk cId="1525529873" sldId="257"/>
        </pc:sldMkLst>
        <pc:spChg chg="mod">
          <ac:chgData name="GHAIDA OTHMAN ALSULMI" userId="S::s202156990@kfupm.edu.sa::41b0c779-f255-4bd7-bc63-3c92c9cd16bb" providerId="AD" clId="Web-{99FDE66B-93E3-D2F8-958F-150FF6E3E0CD}" dt="2026-04-23T19:10:42.079" v="4" actId="1076"/>
          <ac:spMkLst>
            <pc:docMk/>
            <pc:sldMk cId="1525529873" sldId="257"/>
            <ac:spMk id="7" creationId="{332EE98B-3E24-2A04-608E-AD90E1F40CB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8D508-7430-46F4-AC7F-3CAC8B8E00F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2A49B4-BE60-48C4-AC60-67AF88476F61}">
      <dgm:prSet phldrT="[Text]" phldr="0"/>
      <dgm:spPr>
        <a:solidFill>
          <a:srgbClr val="02616D"/>
        </a:solidFill>
      </dgm:spPr>
      <dgm:t>
        <a:bodyPr/>
        <a:lstStyle/>
        <a:p>
          <a:r>
            <a:rPr lang="en-US"/>
            <a:t>Formulation</a:t>
          </a:r>
          <a:r>
            <a:rPr lang="en-GB"/>
            <a:t> Design</a:t>
          </a:r>
        </a:p>
      </dgm:t>
    </dgm:pt>
    <dgm:pt modelId="{AAA2B434-7C96-4B73-8267-ACA22A3B1F26}" type="parTrans" cxnId="{799A2D3B-8900-4B14-8425-E921FF631A1F}">
      <dgm:prSet/>
      <dgm:spPr/>
      <dgm:t>
        <a:bodyPr/>
        <a:lstStyle/>
        <a:p>
          <a:endParaRPr lang="en-GB"/>
        </a:p>
      </dgm:t>
    </dgm:pt>
    <dgm:pt modelId="{08CE7D29-1D0E-405F-8683-56283EFDCC7E}" type="sibTrans" cxnId="{799A2D3B-8900-4B14-8425-E921FF631A1F}">
      <dgm:prSet/>
      <dgm:spPr/>
      <dgm:t>
        <a:bodyPr/>
        <a:lstStyle/>
        <a:p>
          <a:endParaRPr lang="en-GB"/>
        </a:p>
      </dgm:t>
    </dgm:pt>
    <dgm:pt modelId="{442DF363-C980-499F-B775-DDE851F83C7A}">
      <dgm:prSet phldrT="[Text]" phldr="0"/>
      <dgm:spPr>
        <a:solidFill>
          <a:srgbClr val="02616D"/>
        </a:solidFill>
      </dgm:spPr>
      <dgm:t>
        <a:bodyPr/>
        <a:lstStyle/>
        <a:p>
          <a:r>
            <a:rPr lang="en-GB"/>
            <a:t>Fresh Tests (FW, FL, Density, Rheology)</a:t>
          </a:r>
        </a:p>
      </dgm:t>
    </dgm:pt>
    <dgm:pt modelId="{609717C1-713D-4D81-9002-E3CE4FDC6781}" type="parTrans" cxnId="{A14BB9C9-6288-4B30-8CDB-57A5426002E6}">
      <dgm:prSet/>
      <dgm:spPr/>
      <dgm:t>
        <a:bodyPr/>
        <a:lstStyle/>
        <a:p>
          <a:endParaRPr lang="en-GB"/>
        </a:p>
      </dgm:t>
    </dgm:pt>
    <dgm:pt modelId="{4D308E7E-175A-42A1-8C3E-F101EC3367B2}" type="sibTrans" cxnId="{A14BB9C9-6288-4B30-8CDB-57A5426002E6}">
      <dgm:prSet/>
      <dgm:spPr/>
      <dgm:t>
        <a:bodyPr/>
        <a:lstStyle/>
        <a:p>
          <a:endParaRPr lang="en-GB"/>
        </a:p>
      </dgm:t>
    </dgm:pt>
    <dgm:pt modelId="{583E3B96-03FA-455D-AE6E-B9A0905DC0E9}">
      <dgm:prSet phldrT="[Text]" phldr="0"/>
      <dgm:spPr>
        <a:solidFill>
          <a:srgbClr val="02616D"/>
        </a:solidFill>
      </dgm:spPr>
      <dgm:t>
        <a:bodyPr/>
        <a:lstStyle/>
        <a:p>
          <a:r>
            <a:rPr lang="en-GB"/>
            <a:t>Thickening Time &amp; SGS</a:t>
          </a:r>
        </a:p>
      </dgm:t>
    </dgm:pt>
    <dgm:pt modelId="{3D2FE0A3-7562-47E6-87C5-6030378D2029}" type="parTrans" cxnId="{23DF129E-3A85-466F-B2BB-3F9CFA4E1AB8}">
      <dgm:prSet/>
      <dgm:spPr/>
      <dgm:t>
        <a:bodyPr/>
        <a:lstStyle/>
        <a:p>
          <a:endParaRPr lang="en-GB"/>
        </a:p>
      </dgm:t>
    </dgm:pt>
    <dgm:pt modelId="{95EFE732-9F85-40AE-A0AC-A9A83648B7BE}" type="sibTrans" cxnId="{23DF129E-3A85-466F-B2BB-3F9CFA4E1AB8}">
      <dgm:prSet/>
      <dgm:spPr/>
      <dgm:t>
        <a:bodyPr/>
        <a:lstStyle/>
        <a:p>
          <a:endParaRPr lang="en-GB"/>
        </a:p>
      </dgm:t>
    </dgm:pt>
    <dgm:pt modelId="{62F647C3-D3F1-4DFB-BAA5-2A6AA53A560F}">
      <dgm:prSet phldrT="[Text]" phldr="0"/>
      <dgm:spPr>
        <a:solidFill>
          <a:srgbClr val="02616D"/>
        </a:solidFill>
      </dgm:spPr>
      <dgm:t>
        <a:bodyPr/>
        <a:lstStyle/>
        <a:p>
          <a:r>
            <a:rPr lang="en-GB"/>
            <a:t>Hardened-State Test</a:t>
          </a:r>
        </a:p>
        <a:p>
          <a:r>
            <a:rPr lang="en-GB"/>
            <a:t>(UCS &amp; Scratch)</a:t>
          </a:r>
        </a:p>
      </dgm:t>
    </dgm:pt>
    <dgm:pt modelId="{F9441EC9-6CD9-4F8A-BB6D-EAD2889C3F53}" type="parTrans" cxnId="{5689B001-740D-407F-A373-8C18E6ED6BAF}">
      <dgm:prSet/>
      <dgm:spPr/>
      <dgm:t>
        <a:bodyPr/>
        <a:lstStyle/>
        <a:p>
          <a:endParaRPr lang="en-GB"/>
        </a:p>
      </dgm:t>
    </dgm:pt>
    <dgm:pt modelId="{AF4E93AB-CF7E-4D5C-A21C-EB4AB33F3B8E}" type="sibTrans" cxnId="{5689B001-740D-407F-A373-8C18E6ED6BAF}">
      <dgm:prSet/>
      <dgm:spPr/>
      <dgm:t>
        <a:bodyPr/>
        <a:lstStyle/>
        <a:p>
          <a:endParaRPr lang="en-GB"/>
        </a:p>
      </dgm:t>
    </dgm:pt>
    <dgm:pt modelId="{8CA0F3FD-BFCA-4F6D-A5B2-88347181D96E}">
      <dgm:prSet phldrT="[Text]" phldr="0"/>
      <dgm:spPr>
        <a:solidFill>
          <a:srgbClr val="02616D"/>
        </a:solidFill>
      </dgm:spPr>
      <dgm:t>
        <a:bodyPr/>
        <a:lstStyle/>
        <a:p>
          <a:r>
            <a:rPr lang="en-GB"/>
            <a:t>Prototype Validation</a:t>
          </a:r>
        </a:p>
      </dgm:t>
    </dgm:pt>
    <dgm:pt modelId="{7A96D668-59D9-418C-B269-E6E2321CBE36}" type="parTrans" cxnId="{B9AD13CA-2A07-4703-9736-8A1776C3A4F8}">
      <dgm:prSet/>
      <dgm:spPr/>
      <dgm:t>
        <a:bodyPr/>
        <a:lstStyle/>
        <a:p>
          <a:endParaRPr lang="en-GB"/>
        </a:p>
      </dgm:t>
    </dgm:pt>
    <dgm:pt modelId="{D67B921A-4814-4B79-903B-6F3305F0915A}" type="sibTrans" cxnId="{B9AD13CA-2A07-4703-9736-8A1776C3A4F8}">
      <dgm:prSet/>
      <dgm:spPr/>
      <dgm:t>
        <a:bodyPr/>
        <a:lstStyle/>
        <a:p>
          <a:endParaRPr lang="en-GB"/>
        </a:p>
      </dgm:t>
    </dgm:pt>
    <dgm:pt modelId="{DCA497BE-1AA2-4E38-9372-34DB9F26FF01}">
      <dgm:prSet/>
      <dgm:spPr>
        <a:solidFill>
          <a:srgbClr val="02616D"/>
        </a:solidFill>
      </dgm:spPr>
      <dgm:t>
        <a:bodyPr/>
        <a:lstStyle/>
        <a:p>
          <a:r>
            <a:rPr lang="en-GB"/>
            <a:t>Data Analysis &amp; Decision Matrix</a:t>
          </a:r>
        </a:p>
      </dgm:t>
    </dgm:pt>
    <dgm:pt modelId="{230B58E0-2A1D-4FD8-89C6-F1800EDB24C3}" type="parTrans" cxnId="{D6C50D34-4D9F-4EA0-BD80-BCD3D9D41EB5}">
      <dgm:prSet/>
      <dgm:spPr/>
      <dgm:t>
        <a:bodyPr/>
        <a:lstStyle/>
        <a:p>
          <a:endParaRPr lang="en-GB"/>
        </a:p>
      </dgm:t>
    </dgm:pt>
    <dgm:pt modelId="{24AA4EB7-9E26-4F57-817D-D209236022D9}" type="sibTrans" cxnId="{D6C50D34-4D9F-4EA0-BD80-BCD3D9D41EB5}">
      <dgm:prSet/>
      <dgm:spPr/>
      <dgm:t>
        <a:bodyPr/>
        <a:lstStyle/>
        <a:p>
          <a:endParaRPr lang="en-GB"/>
        </a:p>
      </dgm:t>
    </dgm:pt>
    <dgm:pt modelId="{7BA50A71-49FA-4C46-A122-35A0D31E796D}" type="pres">
      <dgm:prSet presAssocID="{3698D508-7430-46F4-AC7F-3CAC8B8E00F1}" presName="diagram" presStyleCnt="0">
        <dgm:presLayoutVars>
          <dgm:dir/>
          <dgm:resizeHandles val="exact"/>
        </dgm:presLayoutVars>
      </dgm:prSet>
      <dgm:spPr/>
    </dgm:pt>
    <dgm:pt modelId="{656F28BF-81F2-4284-9B22-6AEADB0AAA76}" type="pres">
      <dgm:prSet presAssocID="{192A49B4-BE60-48C4-AC60-67AF88476F61}" presName="node" presStyleLbl="node1" presStyleIdx="0" presStyleCnt="6">
        <dgm:presLayoutVars>
          <dgm:bulletEnabled val="1"/>
        </dgm:presLayoutVars>
      </dgm:prSet>
      <dgm:spPr/>
    </dgm:pt>
    <dgm:pt modelId="{108DA8EA-4573-4E3E-B540-60C8F3E362C0}" type="pres">
      <dgm:prSet presAssocID="{08CE7D29-1D0E-405F-8683-56283EFDCC7E}" presName="sibTrans" presStyleLbl="sibTrans2D1" presStyleIdx="0" presStyleCnt="5"/>
      <dgm:spPr/>
    </dgm:pt>
    <dgm:pt modelId="{586B3C3F-8467-4BCA-A0EC-BBE17FD6E212}" type="pres">
      <dgm:prSet presAssocID="{08CE7D29-1D0E-405F-8683-56283EFDCC7E}" presName="connectorText" presStyleLbl="sibTrans2D1" presStyleIdx="0" presStyleCnt="5"/>
      <dgm:spPr/>
    </dgm:pt>
    <dgm:pt modelId="{34ED1F5F-71EE-43F8-BCC5-B4ED3F77B0B4}" type="pres">
      <dgm:prSet presAssocID="{442DF363-C980-499F-B775-DDE851F83C7A}" presName="node" presStyleLbl="node1" presStyleIdx="1" presStyleCnt="6">
        <dgm:presLayoutVars>
          <dgm:bulletEnabled val="1"/>
        </dgm:presLayoutVars>
      </dgm:prSet>
      <dgm:spPr/>
    </dgm:pt>
    <dgm:pt modelId="{FBB196B2-8390-46C9-A677-5D5B5A66F6EF}" type="pres">
      <dgm:prSet presAssocID="{4D308E7E-175A-42A1-8C3E-F101EC3367B2}" presName="sibTrans" presStyleLbl="sibTrans2D1" presStyleIdx="1" presStyleCnt="5"/>
      <dgm:spPr/>
    </dgm:pt>
    <dgm:pt modelId="{831C1BBA-AEE8-4904-8AF1-0CDED91F70FB}" type="pres">
      <dgm:prSet presAssocID="{4D308E7E-175A-42A1-8C3E-F101EC3367B2}" presName="connectorText" presStyleLbl="sibTrans2D1" presStyleIdx="1" presStyleCnt="5"/>
      <dgm:spPr/>
    </dgm:pt>
    <dgm:pt modelId="{43B950BD-010C-45B3-A546-1A5A345E3D2C}" type="pres">
      <dgm:prSet presAssocID="{583E3B96-03FA-455D-AE6E-B9A0905DC0E9}" presName="node" presStyleLbl="node1" presStyleIdx="2" presStyleCnt="6">
        <dgm:presLayoutVars>
          <dgm:bulletEnabled val="1"/>
        </dgm:presLayoutVars>
      </dgm:prSet>
      <dgm:spPr/>
    </dgm:pt>
    <dgm:pt modelId="{6DB8E1DE-D6EE-483A-824E-140DE0505891}" type="pres">
      <dgm:prSet presAssocID="{95EFE732-9F85-40AE-A0AC-A9A83648B7BE}" presName="sibTrans" presStyleLbl="sibTrans2D1" presStyleIdx="2" presStyleCnt="5"/>
      <dgm:spPr/>
    </dgm:pt>
    <dgm:pt modelId="{5323FF46-A16E-49C7-9E1C-567A2D1C6885}" type="pres">
      <dgm:prSet presAssocID="{95EFE732-9F85-40AE-A0AC-A9A83648B7BE}" presName="connectorText" presStyleLbl="sibTrans2D1" presStyleIdx="2" presStyleCnt="5"/>
      <dgm:spPr/>
    </dgm:pt>
    <dgm:pt modelId="{0DF30C07-C41D-469D-A39B-3840D3FC9BEB}" type="pres">
      <dgm:prSet presAssocID="{62F647C3-D3F1-4DFB-BAA5-2A6AA53A560F}" presName="node" presStyleLbl="node1" presStyleIdx="3" presStyleCnt="6">
        <dgm:presLayoutVars>
          <dgm:bulletEnabled val="1"/>
        </dgm:presLayoutVars>
      </dgm:prSet>
      <dgm:spPr/>
    </dgm:pt>
    <dgm:pt modelId="{F3C3ED2B-3A8D-4460-BCF2-3819D124C163}" type="pres">
      <dgm:prSet presAssocID="{AF4E93AB-CF7E-4D5C-A21C-EB4AB33F3B8E}" presName="sibTrans" presStyleLbl="sibTrans2D1" presStyleIdx="3" presStyleCnt="5"/>
      <dgm:spPr/>
    </dgm:pt>
    <dgm:pt modelId="{2B5AB92B-D568-4F71-BACC-08A4225C5E3B}" type="pres">
      <dgm:prSet presAssocID="{AF4E93AB-CF7E-4D5C-A21C-EB4AB33F3B8E}" presName="connectorText" presStyleLbl="sibTrans2D1" presStyleIdx="3" presStyleCnt="5"/>
      <dgm:spPr/>
    </dgm:pt>
    <dgm:pt modelId="{271D2237-3E8C-47CE-B4F1-04B1985F406F}" type="pres">
      <dgm:prSet presAssocID="{DCA497BE-1AA2-4E38-9372-34DB9F26FF01}" presName="node" presStyleLbl="node1" presStyleIdx="4" presStyleCnt="6">
        <dgm:presLayoutVars>
          <dgm:bulletEnabled val="1"/>
        </dgm:presLayoutVars>
      </dgm:prSet>
      <dgm:spPr/>
    </dgm:pt>
    <dgm:pt modelId="{9CE954E6-3246-4637-A8E5-8539C7494FE5}" type="pres">
      <dgm:prSet presAssocID="{24AA4EB7-9E26-4F57-817D-D209236022D9}" presName="sibTrans" presStyleLbl="sibTrans2D1" presStyleIdx="4" presStyleCnt="5"/>
      <dgm:spPr/>
    </dgm:pt>
    <dgm:pt modelId="{E82E0689-FCAB-4D17-A90D-BE37D4567970}" type="pres">
      <dgm:prSet presAssocID="{24AA4EB7-9E26-4F57-817D-D209236022D9}" presName="connectorText" presStyleLbl="sibTrans2D1" presStyleIdx="4" presStyleCnt="5"/>
      <dgm:spPr/>
    </dgm:pt>
    <dgm:pt modelId="{A33F5B91-9BFF-4545-91CF-8A7BF66A1796}" type="pres">
      <dgm:prSet presAssocID="{8CA0F3FD-BFCA-4F6D-A5B2-88347181D96E}" presName="node" presStyleLbl="node1" presStyleIdx="5" presStyleCnt="6">
        <dgm:presLayoutVars>
          <dgm:bulletEnabled val="1"/>
        </dgm:presLayoutVars>
      </dgm:prSet>
      <dgm:spPr/>
    </dgm:pt>
  </dgm:ptLst>
  <dgm:cxnLst>
    <dgm:cxn modelId="{5689B001-740D-407F-A373-8C18E6ED6BAF}" srcId="{3698D508-7430-46F4-AC7F-3CAC8B8E00F1}" destId="{62F647C3-D3F1-4DFB-BAA5-2A6AA53A560F}" srcOrd="3" destOrd="0" parTransId="{F9441EC9-6CD9-4F8A-BB6D-EAD2889C3F53}" sibTransId="{AF4E93AB-CF7E-4D5C-A21C-EB4AB33F3B8E}"/>
    <dgm:cxn modelId="{472E460B-DF88-42C0-A6AD-69F0BABB5194}" type="presOf" srcId="{8CA0F3FD-BFCA-4F6D-A5B2-88347181D96E}" destId="{A33F5B91-9BFF-4545-91CF-8A7BF66A1796}" srcOrd="0" destOrd="0" presId="urn:microsoft.com/office/officeart/2005/8/layout/process5"/>
    <dgm:cxn modelId="{E6B08110-2183-4C66-895D-E63D5FB16D22}" type="presOf" srcId="{442DF363-C980-499F-B775-DDE851F83C7A}" destId="{34ED1F5F-71EE-43F8-BCC5-B4ED3F77B0B4}" srcOrd="0" destOrd="0" presId="urn:microsoft.com/office/officeart/2005/8/layout/process5"/>
    <dgm:cxn modelId="{E5317A17-07D7-401C-9F52-D8990DF28B8D}" type="presOf" srcId="{62F647C3-D3F1-4DFB-BAA5-2A6AA53A560F}" destId="{0DF30C07-C41D-469D-A39B-3840D3FC9BEB}" srcOrd="0" destOrd="0" presId="urn:microsoft.com/office/officeart/2005/8/layout/process5"/>
    <dgm:cxn modelId="{D6C50D34-4D9F-4EA0-BD80-BCD3D9D41EB5}" srcId="{3698D508-7430-46F4-AC7F-3CAC8B8E00F1}" destId="{DCA497BE-1AA2-4E38-9372-34DB9F26FF01}" srcOrd="4" destOrd="0" parTransId="{230B58E0-2A1D-4FD8-89C6-F1800EDB24C3}" sibTransId="{24AA4EB7-9E26-4F57-817D-D209236022D9}"/>
    <dgm:cxn modelId="{5977CF39-F5C2-4B5D-A957-45CEFFDBCAF2}" type="presOf" srcId="{AF4E93AB-CF7E-4D5C-A21C-EB4AB33F3B8E}" destId="{F3C3ED2B-3A8D-4460-BCF2-3819D124C163}" srcOrd="0" destOrd="0" presId="urn:microsoft.com/office/officeart/2005/8/layout/process5"/>
    <dgm:cxn modelId="{9913F439-F3B3-4CAA-B025-4B27708CB034}" type="presOf" srcId="{3698D508-7430-46F4-AC7F-3CAC8B8E00F1}" destId="{7BA50A71-49FA-4C46-A122-35A0D31E796D}" srcOrd="0" destOrd="0" presId="urn:microsoft.com/office/officeart/2005/8/layout/process5"/>
    <dgm:cxn modelId="{799A2D3B-8900-4B14-8425-E921FF631A1F}" srcId="{3698D508-7430-46F4-AC7F-3CAC8B8E00F1}" destId="{192A49B4-BE60-48C4-AC60-67AF88476F61}" srcOrd="0" destOrd="0" parTransId="{AAA2B434-7C96-4B73-8267-ACA22A3B1F26}" sibTransId="{08CE7D29-1D0E-405F-8683-56283EFDCC7E}"/>
    <dgm:cxn modelId="{2BC7B362-38AC-471A-8267-C8CA775FEA92}" type="presOf" srcId="{24AA4EB7-9E26-4F57-817D-D209236022D9}" destId="{E82E0689-FCAB-4D17-A90D-BE37D4567970}" srcOrd="1" destOrd="0" presId="urn:microsoft.com/office/officeart/2005/8/layout/process5"/>
    <dgm:cxn modelId="{3FF43249-C37E-4AA6-A8C5-2230D5682914}" type="presOf" srcId="{AF4E93AB-CF7E-4D5C-A21C-EB4AB33F3B8E}" destId="{2B5AB92B-D568-4F71-BACC-08A4225C5E3B}" srcOrd="1" destOrd="0" presId="urn:microsoft.com/office/officeart/2005/8/layout/process5"/>
    <dgm:cxn modelId="{7D72026E-4F11-48F1-ADA9-1BD982814D71}" type="presOf" srcId="{95EFE732-9F85-40AE-A0AC-A9A83648B7BE}" destId="{5323FF46-A16E-49C7-9E1C-567A2D1C6885}" srcOrd="1" destOrd="0" presId="urn:microsoft.com/office/officeart/2005/8/layout/process5"/>
    <dgm:cxn modelId="{BB63F853-3CA3-405A-9E2F-B1C16F1AFE11}" type="presOf" srcId="{08CE7D29-1D0E-405F-8683-56283EFDCC7E}" destId="{108DA8EA-4573-4E3E-B540-60C8F3E362C0}" srcOrd="0" destOrd="0" presId="urn:microsoft.com/office/officeart/2005/8/layout/process5"/>
    <dgm:cxn modelId="{361D317F-7A03-4065-8DA7-4299A96763B5}" type="presOf" srcId="{4D308E7E-175A-42A1-8C3E-F101EC3367B2}" destId="{FBB196B2-8390-46C9-A677-5D5B5A66F6EF}" srcOrd="0" destOrd="0" presId="urn:microsoft.com/office/officeart/2005/8/layout/process5"/>
    <dgm:cxn modelId="{381CA382-BA50-4F07-A7A9-755B5A224DA0}" type="presOf" srcId="{4D308E7E-175A-42A1-8C3E-F101EC3367B2}" destId="{831C1BBA-AEE8-4904-8AF1-0CDED91F70FB}" srcOrd="1" destOrd="0" presId="urn:microsoft.com/office/officeart/2005/8/layout/process5"/>
    <dgm:cxn modelId="{9365C199-1E93-4C4E-A0A9-8544E6504692}" type="presOf" srcId="{583E3B96-03FA-455D-AE6E-B9A0905DC0E9}" destId="{43B950BD-010C-45B3-A546-1A5A345E3D2C}" srcOrd="0" destOrd="0" presId="urn:microsoft.com/office/officeart/2005/8/layout/process5"/>
    <dgm:cxn modelId="{23DF129E-3A85-466F-B2BB-3F9CFA4E1AB8}" srcId="{3698D508-7430-46F4-AC7F-3CAC8B8E00F1}" destId="{583E3B96-03FA-455D-AE6E-B9A0905DC0E9}" srcOrd="2" destOrd="0" parTransId="{3D2FE0A3-7562-47E6-87C5-6030378D2029}" sibTransId="{95EFE732-9F85-40AE-A0AC-A9A83648B7BE}"/>
    <dgm:cxn modelId="{5F3518A4-F7AC-4D71-B0CF-E896F980719E}" type="presOf" srcId="{DCA497BE-1AA2-4E38-9372-34DB9F26FF01}" destId="{271D2237-3E8C-47CE-B4F1-04B1985F406F}" srcOrd="0" destOrd="0" presId="urn:microsoft.com/office/officeart/2005/8/layout/process5"/>
    <dgm:cxn modelId="{9B78EFAA-804D-4453-A40D-F05A14CD0A8A}" type="presOf" srcId="{24AA4EB7-9E26-4F57-817D-D209236022D9}" destId="{9CE954E6-3246-4637-A8E5-8539C7494FE5}" srcOrd="0" destOrd="0" presId="urn:microsoft.com/office/officeart/2005/8/layout/process5"/>
    <dgm:cxn modelId="{E09730B3-7C1B-4100-B124-3938F61A8AAD}" type="presOf" srcId="{08CE7D29-1D0E-405F-8683-56283EFDCC7E}" destId="{586B3C3F-8467-4BCA-A0EC-BBE17FD6E212}" srcOrd="1" destOrd="0" presId="urn:microsoft.com/office/officeart/2005/8/layout/process5"/>
    <dgm:cxn modelId="{A14BB9C9-6288-4B30-8CDB-57A5426002E6}" srcId="{3698D508-7430-46F4-AC7F-3CAC8B8E00F1}" destId="{442DF363-C980-499F-B775-DDE851F83C7A}" srcOrd="1" destOrd="0" parTransId="{609717C1-713D-4D81-9002-E3CE4FDC6781}" sibTransId="{4D308E7E-175A-42A1-8C3E-F101EC3367B2}"/>
    <dgm:cxn modelId="{B9AD13CA-2A07-4703-9736-8A1776C3A4F8}" srcId="{3698D508-7430-46F4-AC7F-3CAC8B8E00F1}" destId="{8CA0F3FD-BFCA-4F6D-A5B2-88347181D96E}" srcOrd="5" destOrd="0" parTransId="{7A96D668-59D9-418C-B269-E6E2321CBE36}" sibTransId="{D67B921A-4814-4B79-903B-6F3305F0915A}"/>
    <dgm:cxn modelId="{B1608ECC-18A0-44F1-A79F-39E746FB85EA}" type="presOf" srcId="{95EFE732-9F85-40AE-A0AC-A9A83648B7BE}" destId="{6DB8E1DE-D6EE-483A-824E-140DE0505891}" srcOrd="0" destOrd="0" presId="urn:microsoft.com/office/officeart/2005/8/layout/process5"/>
    <dgm:cxn modelId="{C62D8ACD-241F-4065-BE07-8DB215AF709B}" type="presOf" srcId="{192A49B4-BE60-48C4-AC60-67AF88476F61}" destId="{656F28BF-81F2-4284-9B22-6AEADB0AAA76}" srcOrd="0" destOrd="0" presId="urn:microsoft.com/office/officeart/2005/8/layout/process5"/>
    <dgm:cxn modelId="{DE96571C-CEE4-4CE9-88B9-BCEEC944B66C}" type="presParOf" srcId="{7BA50A71-49FA-4C46-A122-35A0D31E796D}" destId="{656F28BF-81F2-4284-9B22-6AEADB0AAA76}" srcOrd="0" destOrd="0" presId="urn:microsoft.com/office/officeart/2005/8/layout/process5"/>
    <dgm:cxn modelId="{CECBCA46-233A-40B4-8F50-5705589811D8}" type="presParOf" srcId="{7BA50A71-49FA-4C46-A122-35A0D31E796D}" destId="{108DA8EA-4573-4E3E-B540-60C8F3E362C0}" srcOrd="1" destOrd="0" presId="urn:microsoft.com/office/officeart/2005/8/layout/process5"/>
    <dgm:cxn modelId="{63C767AA-7E36-4FB1-9D83-1ED72EB4EFB4}" type="presParOf" srcId="{108DA8EA-4573-4E3E-B540-60C8F3E362C0}" destId="{586B3C3F-8467-4BCA-A0EC-BBE17FD6E212}" srcOrd="0" destOrd="0" presId="urn:microsoft.com/office/officeart/2005/8/layout/process5"/>
    <dgm:cxn modelId="{8A4D655B-6171-4FD3-AAD6-F5A6F0C8E788}" type="presParOf" srcId="{7BA50A71-49FA-4C46-A122-35A0D31E796D}" destId="{34ED1F5F-71EE-43F8-BCC5-B4ED3F77B0B4}" srcOrd="2" destOrd="0" presId="urn:microsoft.com/office/officeart/2005/8/layout/process5"/>
    <dgm:cxn modelId="{1564B3C3-8120-4BEA-ABA0-5594E8769BC7}" type="presParOf" srcId="{7BA50A71-49FA-4C46-A122-35A0D31E796D}" destId="{FBB196B2-8390-46C9-A677-5D5B5A66F6EF}" srcOrd="3" destOrd="0" presId="urn:microsoft.com/office/officeart/2005/8/layout/process5"/>
    <dgm:cxn modelId="{87A3AF6D-06F3-4340-8DB4-EA708A092CB6}" type="presParOf" srcId="{FBB196B2-8390-46C9-A677-5D5B5A66F6EF}" destId="{831C1BBA-AEE8-4904-8AF1-0CDED91F70FB}" srcOrd="0" destOrd="0" presId="urn:microsoft.com/office/officeart/2005/8/layout/process5"/>
    <dgm:cxn modelId="{422DC006-5A4E-41F1-88F7-B10C4C22A725}" type="presParOf" srcId="{7BA50A71-49FA-4C46-A122-35A0D31E796D}" destId="{43B950BD-010C-45B3-A546-1A5A345E3D2C}" srcOrd="4" destOrd="0" presId="urn:microsoft.com/office/officeart/2005/8/layout/process5"/>
    <dgm:cxn modelId="{613353F2-872E-4416-8448-74A5F4C6090F}" type="presParOf" srcId="{7BA50A71-49FA-4C46-A122-35A0D31E796D}" destId="{6DB8E1DE-D6EE-483A-824E-140DE0505891}" srcOrd="5" destOrd="0" presId="urn:microsoft.com/office/officeart/2005/8/layout/process5"/>
    <dgm:cxn modelId="{56A616DF-4BFF-4180-8C24-2CC3CF2FBCED}" type="presParOf" srcId="{6DB8E1DE-D6EE-483A-824E-140DE0505891}" destId="{5323FF46-A16E-49C7-9E1C-567A2D1C6885}" srcOrd="0" destOrd="0" presId="urn:microsoft.com/office/officeart/2005/8/layout/process5"/>
    <dgm:cxn modelId="{3E4F513A-DDED-44FB-85E0-EB82782A3094}" type="presParOf" srcId="{7BA50A71-49FA-4C46-A122-35A0D31E796D}" destId="{0DF30C07-C41D-469D-A39B-3840D3FC9BEB}" srcOrd="6" destOrd="0" presId="urn:microsoft.com/office/officeart/2005/8/layout/process5"/>
    <dgm:cxn modelId="{1F8AC5E8-593A-4F53-B803-0B12F0DC7008}" type="presParOf" srcId="{7BA50A71-49FA-4C46-A122-35A0D31E796D}" destId="{F3C3ED2B-3A8D-4460-BCF2-3819D124C163}" srcOrd="7" destOrd="0" presId="urn:microsoft.com/office/officeart/2005/8/layout/process5"/>
    <dgm:cxn modelId="{9A665400-402F-4078-82AD-ADE4F044DC8C}" type="presParOf" srcId="{F3C3ED2B-3A8D-4460-BCF2-3819D124C163}" destId="{2B5AB92B-D568-4F71-BACC-08A4225C5E3B}" srcOrd="0" destOrd="0" presId="urn:microsoft.com/office/officeart/2005/8/layout/process5"/>
    <dgm:cxn modelId="{D42A3E2C-C1E7-47F3-9F4E-A75D3EA68973}" type="presParOf" srcId="{7BA50A71-49FA-4C46-A122-35A0D31E796D}" destId="{271D2237-3E8C-47CE-B4F1-04B1985F406F}" srcOrd="8" destOrd="0" presId="urn:microsoft.com/office/officeart/2005/8/layout/process5"/>
    <dgm:cxn modelId="{1931C4CF-FAE2-4478-BD99-9E7199C1D521}" type="presParOf" srcId="{7BA50A71-49FA-4C46-A122-35A0D31E796D}" destId="{9CE954E6-3246-4637-A8E5-8539C7494FE5}" srcOrd="9" destOrd="0" presId="urn:microsoft.com/office/officeart/2005/8/layout/process5"/>
    <dgm:cxn modelId="{CF37BF71-0E0C-4AF2-8141-4B8549D2401C}" type="presParOf" srcId="{9CE954E6-3246-4637-A8E5-8539C7494FE5}" destId="{E82E0689-FCAB-4D17-A90D-BE37D4567970}" srcOrd="0" destOrd="0" presId="urn:microsoft.com/office/officeart/2005/8/layout/process5"/>
    <dgm:cxn modelId="{DF37D0B5-194D-4D36-B872-964D86AE2262}" type="presParOf" srcId="{7BA50A71-49FA-4C46-A122-35A0D31E796D}" destId="{A33F5B91-9BFF-4545-91CF-8A7BF66A179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F28BF-81F2-4284-9B22-6AEADB0AAA76}">
      <dsp:nvSpPr>
        <dsp:cNvPr id="0" name=""/>
        <dsp:cNvSpPr/>
      </dsp:nvSpPr>
      <dsp:spPr>
        <a:xfrm>
          <a:off x="639005" y="1861"/>
          <a:ext cx="2637691" cy="1582614"/>
        </a:xfrm>
        <a:prstGeom prst="roundRect">
          <a:avLst>
            <a:gd name="adj" fmla="val 10000"/>
          </a:avLst>
        </a:prstGeom>
        <a:solidFill>
          <a:srgbClr val="0261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Formulation</a:t>
          </a:r>
          <a:r>
            <a:rPr lang="en-GB" sz="2700" kern="1200"/>
            <a:t> Design</a:t>
          </a:r>
        </a:p>
      </dsp:txBody>
      <dsp:txXfrm>
        <a:off x="685358" y="48214"/>
        <a:ext cx="2544985" cy="1489908"/>
      </dsp:txXfrm>
    </dsp:sp>
    <dsp:sp modelId="{108DA8EA-4573-4E3E-B540-60C8F3E362C0}">
      <dsp:nvSpPr>
        <dsp:cNvPr id="0" name=""/>
        <dsp:cNvSpPr/>
      </dsp:nvSpPr>
      <dsp:spPr>
        <a:xfrm>
          <a:off x="3508813" y="466095"/>
          <a:ext cx="559190" cy="654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3508813" y="596924"/>
        <a:ext cx="391433" cy="392489"/>
      </dsp:txXfrm>
    </dsp:sp>
    <dsp:sp modelId="{34ED1F5F-71EE-43F8-BCC5-B4ED3F77B0B4}">
      <dsp:nvSpPr>
        <dsp:cNvPr id="0" name=""/>
        <dsp:cNvSpPr/>
      </dsp:nvSpPr>
      <dsp:spPr>
        <a:xfrm>
          <a:off x="4331772" y="1861"/>
          <a:ext cx="2637691" cy="1582614"/>
        </a:xfrm>
        <a:prstGeom prst="roundRect">
          <a:avLst>
            <a:gd name="adj" fmla="val 10000"/>
          </a:avLst>
        </a:prstGeom>
        <a:solidFill>
          <a:srgbClr val="0261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Fresh Tests (FW, FL, Density, Rheology)</a:t>
          </a:r>
        </a:p>
      </dsp:txBody>
      <dsp:txXfrm>
        <a:off x="4378125" y="48214"/>
        <a:ext cx="2544985" cy="1489908"/>
      </dsp:txXfrm>
    </dsp:sp>
    <dsp:sp modelId="{FBB196B2-8390-46C9-A677-5D5B5A66F6EF}">
      <dsp:nvSpPr>
        <dsp:cNvPr id="0" name=""/>
        <dsp:cNvSpPr/>
      </dsp:nvSpPr>
      <dsp:spPr>
        <a:xfrm>
          <a:off x="7201580" y="466095"/>
          <a:ext cx="559190" cy="654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7201580" y="596924"/>
        <a:ext cx="391433" cy="392489"/>
      </dsp:txXfrm>
    </dsp:sp>
    <dsp:sp modelId="{43B950BD-010C-45B3-A546-1A5A345E3D2C}">
      <dsp:nvSpPr>
        <dsp:cNvPr id="0" name=""/>
        <dsp:cNvSpPr/>
      </dsp:nvSpPr>
      <dsp:spPr>
        <a:xfrm>
          <a:off x="8024540" y="1861"/>
          <a:ext cx="2637691" cy="1582614"/>
        </a:xfrm>
        <a:prstGeom prst="roundRect">
          <a:avLst>
            <a:gd name="adj" fmla="val 10000"/>
          </a:avLst>
        </a:prstGeom>
        <a:solidFill>
          <a:srgbClr val="0261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Thickening Time &amp; SGS</a:t>
          </a:r>
        </a:p>
      </dsp:txBody>
      <dsp:txXfrm>
        <a:off x="8070893" y="48214"/>
        <a:ext cx="2544985" cy="1489908"/>
      </dsp:txXfrm>
    </dsp:sp>
    <dsp:sp modelId="{6DB8E1DE-D6EE-483A-824E-140DE0505891}">
      <dsp:nvSpPr>
        <dsp:cNvPr id="0" name=""/>
        <dsp:cNvSpPr/>
      </dsp:nvSpPr>
      <dsp:spPr>
        <a:xfrm rot="5400000">
          <a:off x="9063790" y="1769114"/>
          <a:ext cx="559190" cy="654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-5400000">
        <a:off x="9147141" y="1816593"/>
        <a:ext cx="392489" cy="391433"/>
      </dsp:txXfrm>
    </dsp:sp>
    <dsp:sp modelId="{0DF30C07-C41D-469D-A39B-3840D3FC9BEB}">
      <dsp:nvSpPr>
        <dsp:cNvPr id="0" name=""/>
        <dsp:cNvSpPr/>
      </dsp:nvSpPr>
      <dsp:spPr>
        <a:xfrm>
          <a:off x="8024540" y="2639552"/>
          <a:ext cx="2637691" cy="1582614"/>
        </a:xfrm>
        <a:prstGeom prst="roundRect">
          <a:avLst>
            <a:gd name="adj" fmla="val 10000"/>
          </a:avLst>
        </a:prstGeom>
        <a:solidFill>
          <a:srgbClr val="0261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Hardened-State Test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(UCS &amp; Scratch)</a:t>
          </a:r>
        </a:p>
      </dsp:txBody>
      <dsp:txXfrm>
        <a:off x="8070893" y="2685905"/>
        <a:ext cx="2544985" cy="1489908"/>
      </dsp:txXfrm>
    </dsp:sp>
    <dsp:sp modelId="{F3C3ED2B-3A8D-4460-BCF2-3819D124C163}">
      <dsp:nvSpPr>
        <dsp:cNvPr id="0" name=""/>
        <dsp:cNvSpPr/>
      </dsp:nvSpPr>
      <dsp:spPr>
        <a:xfrm rot="10800000">
          <a:off x="7233233" y="3103786"/>
          <a:ext cx="559190" cy="654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10800000">
        <a:off x="7400990" y="3234615"/>
        <a:ext cx="391433" cy="392489"/>
      </dsp:txXfrm>
    </dsp:sp>
    <dsp:sp modelId="{271D2237-3E8C-47CE-B4F1-04B1985F406F}">
      <dsp:nvSpPr>
        <dsp:cNvPr id="0" name=""/>
        <dsp:cNvSpPr/>
      </dsp:nvSpPr>
      <dsp:spPr>
        <a:xfrm>
          <a:off x="4331772" y="2639552"/>
          <a:ext cx="2637691" cy="1582614"/>
        </a:xfrm>
        <a:prstGeom prst="roundRect">
          <a:avLst>
            <a:gd name="adj" fmla="val 10000"/>
          </a:avLst>
        </a:prstGeom>
        <a:solidFill>
          <a:srgbClr val="0261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Data Analysis &amp; Decision Matrix</a:t>
          </a:r>
        </a:p>
      </dsp:txBody>
      <dsp:txXfrm>
        <a:off x="4378125" y="2685905"/>
        <a:ext cx="2544985" cy="1489908"/>
      </dsp:txXfrm>
    </dsp:sp>
    <dsp:sp modelId="{9CE954E6-3246-4637-A8E5-8539C7494FE5}">
      <dsp:nvSpPr>
        <dsp:cNvPr id="0" name=""/>
        <dsp:cNvSpPr/>
      </dsp:nvSpPr>
      <dsp:spPr>
        <a:xfrm rot="10800000">
          <a:off x="3540465" y="3103786"/>
          <a:ext cx="559190" cy="654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10800000">
        <a:off x="3708222" y="3234615"/>
        <a:ext cx="391433" cy="392489"/>
      </dsp:txXfrm>
    </dsp:sp>
    <dsp:sp modelId="{A33F5B91-9BFF-4545-91CF-8A7BF66A1796}">
      <dsp:nvSpPr>
        <dsp:cNvPr id="0" name=""/>
        <dsp:cNvSpPr/>
      </dsp:nvSpPr>
      <dsp:spPr>
        <a:xfrm>
          <a:off x="639005" y="2639552"/>
          <a:ext cx="2637691" cy="1582614"/>
        </a:xfrm>
        <a:prstGeom prst="roundRect">
          <a:avLst>
            <a:gd name="adj" fmla="val 10000"/>
          </a:avLst>
        </a:prstGeom>
        <a:solidFill>
          <a:srgbClr val="0261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Prototype Validation</a:t>
          </a:r>
        </a:p>
      </dsp:txBody>
      <dsp:txXfrm>
        <a:off x="685358" y="2685905"/>
        <a:ext cx="2544985" cy="1489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1C7C1-F102-47E3-A7A2-499227D3AECF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FD5F1-F008-473B-9C14-C37239900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2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68EA9-CD7B-2380-08AE-CDC70E1E7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5817B-6A9A-978D-4D5D-581655D69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2F43A-9D5B-4B7B-2401-5B8798427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91180-7904-2D05-DAAF-4CBCDC631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FD5F1-F008-473B-9C14-C372399008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1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microsoft.com/office/2007/relationships/diagramDrawing" Target="../diagrams/drawing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463D9-3275-19A3-657E-BD8EB32B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A688798-09DF-033F-D7CD-6864DA45D79E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600" b="1">
                <a:solidFill>
                  <a:srgbClr val="C5E0B3"/>
                </a:solidFill>
              </a:rPr>
              <a:t>Development of a </a:t>
            </a:r>
            <a:r>
              <a:rPr lang="en-GB" sz="9600" b="1">
                <a:solidFill>
                  <a:srgbClr val="C5E0B3"/>
                </a:solidFill>
              </a:rPr>
              <a:t>Cement Formulation to Prevent Gas Migration and Debonding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1A160B-92D6-8CD7-C6CD-2D5E7F5198EF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29ACC5-2DA9-7D5C-0164-747F4C36247D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Times New Roman"/>
                <a:cs typeface="Times New Roman"/>
              </a:rPr>
              <a:t>Khadijah Al Darwish, Ghaida </a:t>
            </a:r>
            <a:r>
              <a:rPr lang="en-US" sz="4800" err="1">
                <a:solidFill>
                  <a:schemeClr val="bg1"/>
                </a:solidFill>
                <a:latin typeface="Times New Roman"/>
                <a:cs typeface="Times New Roman"/>
              </a:rPr>
              <a:t>Alsulami</a:t>
            </a:r>
            <a:r>
              <a:rPr lang="en-US" sz="4800">
                <a:solidFill>
                  <a:schemeClr val="bg1"/>
                </a:solidFill>
                <a:latin typeface="Times New Roman"/>
                <a:cs typeface="Times New Roman"/>
              </a:rPr>
              <a:t>, Jumana Al Ali, Shahad Al-mutairi, Rand Al-mutairi </a:t>
            </a:r>
            <a:br>
              <a:rPr lang="en-US" sz="4800">
                <a:latin typeface="Times New Roman"/>
                <a:cs typeface="Times New Roman"/>
              </a:rPr>
            </a:br>
            <a:r>
              <a:rPr lang="en-US" sz="4800">
                <a:solidFill>
                  <a:schemeClr val="bg1"/>
                </a:solidFill>
                <a:latin typeface="Times New Roman"/>
                <a:cs typeface="Times New Roman"/>
              </a:rPr>
              <a:t>Coach: </a:t>
            </a:r>
            <a:r>
              <a:rPr lang="en-US" sz="4800">
                <a:solidFill>
                  <a:schemeClr val="bg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Tabassam Yasmee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EE98B-3E24-2A04-608E-AD90E1F40CBD}"/>
              </a:ext>
            </a:extLst>
          </p:cNvPr>
          <p:cNvSpPr txBox="1"/>
          <p:nvPr/>
        </p:nvSpPr>
        <p:spPr>
          <a:xfrm>
            <a:off x="-1597641" y="715262"/>
            <a:ext cx="7901717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F032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5D81A41-AA50-51B9-9825-056B44D35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60" y="6882755"/>
            <a:ext cx="9875519" cy="891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Gas migration is a critical well integrity issue during cement setting, where insufficient early gel strength can create flow pathways within the cement and compromise zonal isolation.</a:t>
            </a:r>
          </a:p>
          <a:p>
            <a:pPr algn="just"/>
            <a:r>
              <a:rPr lang="en-U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Statement: </a:t>
            </a:r>
          </a:p>
          <a:p>
            <a:pPr algn="just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cement systems often lack the balanced rheological, fluid-control, and mechanical properties required to prevent gas flow and ensure reliable long-term sealing.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94F6596-1E85-1E1B-FDDF-86D01DB41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3" y="564003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>
                <a:latin typeface="Nunito" pitchFamily="2" charset="0"/>
                <a:cs typeface="Times New Roman" panose="02020603050405020304" pitchFamily="18" charset="0"/>
              </a:rPr>
              <a:t>Introduction</a:t>
            </a:r>
            <a:endParaRPr lang="en-US" sz="6000" b="1">
              <a:latin typeface="Nunito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D753346-EAEB-E237-1923-FB8EE890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6365" y="5680646"/>
            <a:ext cx="12857623" cy="110500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>
                <a:latin typeface="Nunito" pitchFamily="2" charset="0"/>
              </a:rPr>
              <a:t>Design</a:t>
            </a:r>
            <a:r>
              <a:rPr lang="ar-SA" sz="6000" b="1">
                <a:latin typeface="Nunito" pitchFamily="2" charset="0"/>
              </a:rPr>
              <a:t> </a:t>
            </a:r>
            <a:r>
              <a:rPr lang="en-US" sz="6000" b="1">
                <a:latin typeface="Nunito" pitchFamily="2" charset="0"/>
              </a:rPr>
              <a:t>Specifications</a:t>
            </a:r>
            <a:r>
              <a:rPr lang="en-GB" sz="6000" b="1">
                <a:latin typeface="Nunito" pitchFamily="2" charset="0"/>
              </a:rPr>
              <a:t> </a:t>
            </a:r>
            <a:endParaRPr lang="en-US" sz="6000" b="1">
              <a:latin typeface="Nunit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F8F843-37A3-CB2C-1F99-A7B13DADA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8920" y="5707568"/>
            <a:ext cx="18788930" cy="110500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/>
              <a:t>Result / Validation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2E34A29-D542-5EF7-2A43-2C85B7CEF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0774" y="19223296"/>
            <a:ext cx="7012851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 Results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CD11BF-B273-9997-163C-C226AA55E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1469" y="-57419"/>
            <a:ext cx="7382294" cy="5655436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CD1019F-9533-2D2E-ECEC-17A9810C7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36590"/>
              </p:ext>
            </p:extLst>
          </p:nvPr>
        </p:nvGraphicFramePr>
        <p:xfrm>
          <a:off x="10547217" y="6928841"/>
          <a:ext cx="12857623" cy="1066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568">
                  <a:extLst>
                    <a:ext uri="{9D8B030D-6E8A-4147-A177-3AD203B41FA5}">
                      <a16:colId xmlns:a16="http://schemas.microsoft.com/office/drawing/2014/main" val="3411407152"/>
                    </a:ext>
                  </a:extLst>
                </a:gridCol>
                <a:gridCol w="8827055">
                  <a:extLst>
                    <a:ext uri="{9D8B030D-6E8A-4147-A177-3AD203B41FA5}">
                      <a16:colId xmlns:a16="http://schemas.microsoft.com/office/drawing/2014/main" val="2840978871"/>
                    </a:ext>
                  </a:extLst>
                </a:gridCol>
              </a:tblGrid>
              <a:tr h="475631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Specifications</a:t>
                      </a:r>
                    </a:p>
                  </a:txBody>
                  <a:tcPr anchor="ctr">
                    <a:solidFill>
                      <a:srgbClr val="0261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26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75188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4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anchor="ctr"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4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</a:txBody>
                  <a:tcPr anchor="ctr">
                    <a:solidFill>
                      <a:srgbClr val="026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51671"/>
                  </a:ext>
                </a:extLst>
              </a:tr>
              <a:tr h="372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water &lt;2%, Fluid loss &lt;100 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853869"/>
                  </a:ext>
                </a:extLst>
              </a:tr>
              <a:tr h="874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Density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15–16 ppg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9823559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Rheology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YP: 5–30 Pa, PV: 15–60 cP, n&lt;1, K: 0.1–8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8808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 Strength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SGS: 30–45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420179"/>
                  </a:ext>
                </a:extLst>
              </a:tr>
              <a:tr h="854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8–12 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18222"/>
                  </a:ext>
                </a:extLst>
              </a:tr>
              <a:tr h="854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UCS ≥10 MPa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488982"/>
                  </a:ext>
                </a:extLst>
              </a:tr>
              <a:tr h="854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Poisson’s Ratio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 = 0.15–0.30, E &lt; 17.5 Gpa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890050"/>
                  </a:ext>
                </a:extLst>
              </a:tr>
              <a:tr h="854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0.1–0.3%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283665"/>
                  </a:ext>
                </a:extLst>
              </a:tr>
              <a:tr h="854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Geometry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Pipe: 3 ft, 2 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118619"/>
                  </a:ext>
                </a:extLst>
              </a:tr>
              <a:tr h="854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Goal</a:t>
                      </a:r>
                      <a:endParaRPr lang="en-GB" sz="4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4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gas Migration and Debonding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394610"/>
                  </a:ext>
                </a:extLst>
              </a:tr>
            </a:tbl>
          </a:graphicData>
        </a:graphic>
      </p:graphicFrame>
      <p:sp>
        <p:nvSpPr>
          <p:cNvPr id="2" name="Rectangle 10">
            <a:extLst>
              <a:ext uri="{FF2B5EF4-FFF2-40B4-BE49-F238E27FC236}">
                <a16:creationId xmlns:a16="http://schemas.microsoft.com/office/drawing/2014/main" id="{A8C2A1E4-FC3D-80DF-6764-D3D817FAE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60" y="1580081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>
                <a:latin typeface="Nunito" pitchFamily="2" charset="0"/>
                <a:cs typeface="Times New Roman" panose="02020603050405020304" pitchFamily="18" charset="0"/>
              </a:rPr>
              <a:t>Objective of The Project</a:t>
            </a:r>
            <a:endParaRPr lang="en-US" sz="6000" b="1">
              <a:latin typeface="Nunito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523273-03A2-C22F-F1D2-6D80E9E1834B}"/>
              </a:ext>
            </a:extLst>
          </p:cNvPr>
          <p:cNvSpPr txBox="1"/>
          <p:nvPr/>
        </p:nvSpPr>
        <p:spPr>
          <a:xfrm>
            <a:off x="189773" y="17013956"/>
            <a:ext cx="101036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and validate a Class G cement formulation containing resin and </a:t>
            </a:r>
            <a:r>
              <a:rPr lang="en-US" sz="4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Microbond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additives that minimizes gas migration and debonding.</a:t>
            </a:r>
            <a:endParaRPr lang="en-GB" sz="4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F5EE30B-3D49-3E25-A633-CB0858B77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73" y="20752131"/>
            <a:ext cx="9989606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>
                <a:latin typeface="Nunito" pitchFamily="2" charset="0"/>
                <a:cs typeface="Times New Roman" panose="02020603050405020304" pitchFamily="18" charset="0"/>
              </a:rPr>
              <a:t>Methodology</a:t>
            </a:r>
            <a:endParaRPr lang="en-US" sz="6000" b="1">
              <a:latin typeface="Nunito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16B9BBFA-8E6C-5D47-7625-6293B9B4A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99192"/>
              </p:ext>
            </p:extLst>
          </p:nvPr>
        </p:nvGraphicFramePr>
        <p:xfrm>
          <a:off x="-435113" y="22112821"/>
          <a:ext cx="11301237" cy="422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Rectangle 10">
            <a:extLst>
              <a:ext uri="{FF2B5EF4-FFF2-40B4-BE49-F238E27FC236}">
                <a16:creationId xmlns:a16="http://schemas.microsoft.com/office/drawing/2014/main" id="{6E54EFD5-9660-F1D7-CF0A-F54E902F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8921" y="23851920"/>
            <a:ext cx="8795414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CDF13306-48FD-DE5D-DB25-8C9A847D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1220" y="23788505"/>
            <a:ext cx="8560558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Future work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DB487EAC-7FA2-05C1-2EC2-3AF08103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856" y="25016334"/>
            <a:ext cx="9875519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600">
                <a:latin typeface="Times New Roman" panose="02020603050405020304" pitchFamily="18" charset="0"/>
                <a:cs typeface="Times New Roman" panose="02020603050405020304" pitchFamily="18" charset="0"/>
              </a:rPr>
              <a:t>Field validation under HPHT conditions.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600">
                <a:latin typeface="Times New Roman" panose="02020603050405020304" pitchFamily="18" charset="0"/>
                <a:cs typeface="Times New Roman" panose="02020603050405020304" pitchFamily="18" charset="0"/>
              </a:rPr>
              <a:t>Improve testing accuracy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600">
                <a:latin typeface="Times New Roman" panose="02020603050405020304" pitchFamily="18" charset="0"/>
                <a:cs typeface="Times New Roman" panose="02020603050405020304" pitchFamily="18" charset="0"/>
              </a:rPr>
              <a:t>Optimize formulation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3B1523D7-09B4-F3E9-FF6C-17F987578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2318" y="24878640"/>
            <a:ext cx="8701863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GB" sz="4600">
                <a:latin typeface="Times New Roman" panose="02020603050405020304" pitchFamily="18" charset="0"/>
                <a:cs typeface="Times New Roman" panose="02020603050405020304" pitchFamily="18" charset="0"/>
              </a:rPr>
              <a:t>The optimized formulation (F6) met all design targets, providing balanced rheology, strength, and effective control of gas migration.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5A7730C-0FF6-3DD8-389F-FEC3A7C8B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1620" y="15842809"/>
            <a:ext cx="20533682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Mb = </a:t>
            </a:r>
            <a:r>
              <a:rPr lang="en-US" sz="4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Microbond</a:t>
            </a:r>
            <a:r>
              <a:rPr 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, R = Resin</a:t>
            </a:r>
            <a:endParaRPr lang="en-GB" sz="4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907E2C-B907-F793-3A02-DB3F1229868B}"/>
              </a:ext>
            </a:extLst>
          </p:cNvPr>
          <p:cNvSpPr txBox="1"/>
          <p:nvPr/>
        </p:nvSpPr>
        <p:spPr>
          <a:xfrm>
            <a:off x="10461315" y="17595092"/>
            <a:ext cx="129435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Constraints:</a:t>
            </a:r>
            <a:r>
              <a:rPr 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 DI water (±2°C), UCA profile, Class G, </a:t>
            </a:r>
            <a:r>
              <a:rPr lang="en-US" sz="4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Microbond</a:t>
            </a:r>
            <a:r>
              <a:rPr 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/Resin (0‑2%), HPHT, 85°C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15DD3C7-CA18-7CF6-3D0B-D0B01E90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0973" y="16641200"/>
            <a:ext cx="18788930" cy="109983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lvl="1"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Setup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8BAAFE27-8D66-406D-456B-22DC02ECF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2803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743BCDF-8A5E-7F1D-484B-13D3DB41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2803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68DCE63-1897-E385-8474-CBA2BFE367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86207" y="17874587"/>
            <a:ext cx="4067416" cy="58459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AF9246-472C-AB0D-26C7-65FE358D5A0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2376"/>
          <a:stretch>
            <a:fillRect/>
          </a:stretch>
        </p:blipFill>
        <p:spPr>
          <a:xfrm>
            <a:off x="27752082" y="17878299"/>
            <a:ext cx="2407428" cy="54911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4AC3651-3B10-30AF-6779-C841B612EC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774" y="20471624"/>
            <a:ext cx="7012851" cy="32753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EA6A077-132C-B6E2-5BC4-70F5E949C1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193" y="23971657"/>
            <a:ext cx="4634012" cy="3751736"/>
          </a:xfrm>
          <a:prstGeom prst="rect">
            <a:avLst/>
          </a:prstGeom>
        </p:spPr>
      </p:pic>
      <p:grpSp>
        <p:nvGrpSpPr>
          <p:cNvPr id="224" name="Group 223">
            <a:extLst>
              <a:ext uri="{FF2B5EF4-FFF2-40B4-BE49-F238E27FC236}">
                <a16:creationId xmlns:a16="http://schemas.microsoft.com/office/drawing/2014/main" id="{214A052C-339F-A5FB-F958-6CA2D82C0B3E}"/>
              </a:ext>
            </a:extLst>
          </p:cNvPr>
          <p:cNvGrpSpPr/>
          <p:nvPr/>
        </p:nvGrpSpPr>
        <p:grpSpPr>
          <a:xfrm>
            <a:off x="23694322" y="6983470"/>
            <a:ext cx="18805581" cy="8986660"/>
            <a:chOff x="6327648" y="1581912"/>
            <a:chExt cx="4572000" cy="2203704"/>
          </a:xfrm>
        </p:grpSpPr>
        <p:sp>
          <p:nvSpPr>
            <p:cNvPr id="225" name="Shape 102">
              <a:extLst>
                <a:ext uri="{FF2B5EF4-FFF2-40B4-BE49-F238E27FC236}">
                  <a16:creationId xmlns:a16="http://schemas.microsoft.com/office/drawing/2014/main" id="{931D5C06-3BA4-DF8A-D415-04078DC36A26}"/>
                </a:ext>
              </a:extLst>
            </p:cNvPr>
            <p:cNvSpPr/>
            <p:nvPr/>
          </p:nvSpPr>
          <p:spPr>
            <a:xfrm>
              <a:off x="8814816" y="1892808"/>
              <a:ext cx="658368" cy="210312"/>
            </a:xfrm>
            <a:prstGeom prst="rect">
              <a:avLst/>
            </a:prstGeom>
            <a:solidFill>
              <a:srgbClr val="F4F4F4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Shape 114">
              <a:extLst>
                <a:ext uri="{FF2B5EF4-FFF2-40B4-BE49-F238E27FC236}">
                  <a16:creationId xmlns:a16="http://schemas.microsoft.com/office/drawing/2014/main" id="{64670C18-6F50-0128-6D7D-6BC89B7E1107}"/>
                </a:ext>
              </a:extLst>
            </p:cNvPr>
            <p:cNvSpPr/>
            <p:nvPr/>
          </p:nvSpPr>
          <p:spPr>
            <a:xfrm>
              <a:off x="8814816" y="2103120"/>
              <a:ext cx="658368" cy="210312"/>
            </a:xfrm>
            <a:prstGeom prst="rect">
              <a:avLst/>
            </a:prstGeom>
            <a:solidFill>
              <a:srgbClr val="EBEBEB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B55909F3-1879-A8BC-CA48-3DFE4F1C08D5}"/>
                </a:ext>
              </a:extLst>
            </p:cNvPr>
            <p:cNvGrpSpPr/>
            <p:nvPr/>
          </p:nvGrpSpPr>
          <p:grpSpPr>
            <a:xfrm>
              <a:off x="6327648" y="1581912"/>
              <a:ext cx="4572000" cy="2203704"/>
              <a:chOff x="6327648" y="1581912"/>
              <a:chExt cx="4572000" cy="2203704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CC3FBAD4-55CC-4C94-86C4-3FDF96F65931}"/>
                  </a:ext>
                </a:extLst>
              </p:cNvPr>
              <p:cNvGrpSpPr/>
              <p:nvPr/>
            </p:nvGrpSpPr>
            <p:grpSpPr>
              <a:xfrm>
                <a:off x="6327648" y="1581912"/>
                <a:ext cx="4572000" cy="731520"/>
                <a:chOff x="6327648" y="1581912"/>
                <a:chExt cx="4572000" cy="731520"/>
              </a:xfrm>
            </p:grpSpPr>
            <p:sp>
              <p:nvSpPr>
                <p:cNvPr id="345" name="Shape 84">
                  <a:extLst>
                    <a:ext uri="{FF2B5EF4-FFF2-40B4-BE49-F238E27FC236}">
                      <a16:creationId xmlns:a16="http://schemas.microsoft.com/office/drawing/2014/main" id="{9D98CF40-8126-08FA-D7CE-16337B52D2D2}"/>
                    </a:ext>
                  </a:extLst>
                </p:cNvPr>
                <p:cNvSpPr/>
                <p:nvPr/>
              </p:nvSpPr>
              <p:spPr>
                <a:xfrm>
                  <a:off x="6327648" y="1581912"/>
                  <a:ext cx="658368" cy="310896"/>
                </a:xfrm>
                <a:prstGeom prst="rect">
                  <a:avLst/>
                </a:prstGeom>
                <a:solidFill>
                  <a:srgbClr val="0A6A72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6" name="Shape 94">
                  <a:extLst>
                    <a:ext uri="{FF2B5EF4-FFF2-40B4-BE49-F238E27FC236}">
                      <a16:creationId xmlns:a16="http://schemas.microsoft.com/office/drawing/2014/main" id="{D4E088BC-EC7B-E9E1-0398-27945053CA70}"/>
                    </a:ext>
                  </a:extLst>
                </p:cNvPr>
                <p:cNvSpPr/>
                <p:nvPr/>
              </p:nvSpPr>
              <p:spPr>
                <a:xfrm>
                  <a:off x="10259568" y="1581912"/>
                  <a:ext cx="640080" cy="310896"/>
                </a:xfrm>
                <a:prstGeom prst="rect">
                  <a:avLst/>
                </a:prstGeom>
                <a:solidFill>
                  <a:srgbClr val="0A6A72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7" name="Shape 104">
                  <a:extLst>
                    <a:ext uri="{FF2B5EF4-FFF2-40B4-BE49-F238E27FC236}">
                      <a16:creationId xmlns:a16="http://schemas.microsoft.com/office/drawing/2014/main" id="{5A1545FE-0A6E-AB32-B97A-098774965C84}"/>
                    </a:ext>
                  </a:extLst>
                </p:cNvPr>
                <p:cNvSpPr/>
                <p:nvPr/>
              </p:nvSpPr>
              <p:spPr>
                <a:xfrm>
                  <a:off x="9473184" y="1892808"/>
                  <a:ext cx="786384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" name="Shape 106">
                  <a:extLst>
                    <a:ext uri="{FF2B5EF4-FFF2-40B4-BE49-F238E27FC236}">
                      <a16:creationId xmlns:a16="http://schemas.microsoft.com/office/drawing/2014/main" id="{256E40F4-5AFF-B42F-5EAD-9A0955951CD3}"/>
                    </a:ext>
                  </a:extLst>
                </p:cNvPr>
                <p:cNvSpPr/>
                <p:nvPr/>
              </p:nvSpPr>
              <p:spPr>
                <a:xfrm>
                  <a:off x="10259568" y="1892808"/>
                  <a:ext cx="640080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9" name="Shape 116">
                  <a:extLst>
                    <a:ext uri="{FF2B5EF4-FFF2-40B4-BE49-F238E27FC236}">
                      <a16:creationId xmlns:a16="http://schemas.microsoft.com/office/drawing/2014/main" id="{9064B9C8-4F37-F08A-FCD5-C8644055415B}"/>
                    </a:ext>
                  </a:extLst>
                </p:cNvPr>
                <p:cNvSpPr/>
                <p:nvPr/>
              </p:nvSpPr>
              <p:spPr>
                <a:xfrm>
                  <a:off x="9473184" y="2103120"/>
                  <a:ext cx="786384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0" name="Shape 118">
                  <a:extLst>
                    <a:ext uri="{FF2B5EF4-FFF2-40B4-BE49-F238E27FC236}">
                      <a16:creationId xmlns:a16="http://schemas.microsoft.com/office/drawing/2014/main" id="{CC7ACD93-9AC7-430D-E2FB-DC43CAA8C06D}"/>
                    </a:ext>
                  </a:extLst>
                </p:cNvPr>
                <p:cNvSpPr/>
                <p:nvPr/>
              </p:nvSpPr>
              <p:spPr>
                <a:xfrm>
                  <a:off x="10259568" y="2103120"/>
                  <a:ext cx="640080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8AE0FEB4-466F-00C3-A547-F17D9A7FBB3D}"/>
                  </a:ext>
                </a:extLst>
              </p:cNvPr>
              <p:cNvGrpSpPr/>
              <p:nvPr/>
            </p:nvGrpSpPr>
            <p:grpSpPr>
              <a:xfrm>
                <a:off x="6327648" y="1581912"/>
                <a:ext cx="4572000" cy="2203704"/>
                <a:chOff x="6327648" y="1581912"/>
                <a:chExt cx="4572000" cy="2203704"/>
              </a:xfrm>
            </p:grpSpPr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5C4F632E-BF7E-9281-467D-29C70EF3104F}"/>
                    </a:ext>
                  </a:extLst>
                </p:cNvPr>
                <p:cNvGrpSpPr/>
                <p:nvPr/>
              </p:nvGrpSpPr>
              <p:grpSpPr>
                <a:xfrm>
                  <a:off x="6345936" y="1581912"/>
                  <a:ext cx="4543488" cy="310896"/>
                  <a:chOff x="6345936" y="1581912"/>
                  <a:chExt cx="4543488" cy="310896"/>
                </a:xfrm>
              </p:grpSpPr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8B3AA80F-49A3-B68F-6D66-636163322419}"/>
                      </a:ext>
                    </a:extLst>
                  </p:cNvPr>
                  <p:cNvGrpSpPr/>
                  <p:nvPr/>
                </p:nvGrpSpPr>
                <p:grpSpPr>
                  <a:xfrm>
                    <a:off x="6345936" y="1581912"/>
                    <a:ext cx="1856385" cy="310896"/>
                    <a:chOff x="6345936" y="1581912"/>
                    <a:chExt cx="1856385" cy="310896"/>
                  </a:xfrm>
                </p:grpSpPr>
                <p:sp>
                  <p:nvSpPr>
                    <p:cNvPr id="343" name="Text 85">
                      <a:extLst>
                        <a:ext uri="{FF2B5EF4-FFF2-40B4-BE49-F238E27FC236}">
                          <a16:creationId xmlns:a16="http://schemas.microsoft.com/office/drawing/2014/main" id="{8CA848FC-A44A-A483-CD68-D3D6DACAE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5936" y="1636776"/>
                      <a:ext cx="621792" cy="146304"/>
                    </a:xfrm>
                    <a:prstGeom prst="rect">
                      <a:avLst/>
                    </a:prstGeom>
                    <a:noFill/>
                    <a:ln/>
                  </p:spPr>
                  <p:txBody>
                    <a:bodyPr wrap="square" lIns="381" tIns="381" rIns="381" bIns="381" rtlCol="0" anchor="t">
                      <a:noAutofit/>
                    </a:bodyPr>
                    <a:lstStyle/>
                    <a:p>
                      <a:pPr marL="0" indent="0" algn="ctr">
                        <a:buNone/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Arial" pitchFamily="34" charset="-122"/>
                          <a:cs typeface="Times New Roman" panose="02020603050405020304" pitchFamily="18" charset="0"/>
                        </a:rPr>
                        <a:t>Mix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4" name="Shape 86">
                      <a:extLst>
                        <a:ext uri="{FF2B5EF4-FFF2-40B4-BE49-F238E27FC236}">
                          <a16:creationId xmlns:a16="http://schemas.microsoft.com/office/drawing/2014/main" id="{AE33B8E6-E922-DF58-390A-655BB82EC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6016" y="1581912"/>
                      <a:ext cx="1216305" cy="310896"/>
                    </a:xfrm>
                    <a:prstGeom prst="rect">
                      <a:avLst/>
                    </a:prstGeom>
                    <a:solidFill>
                      <a:srgbClr val="0A6A72"/>
                    </a:solidFill>
                    <a:ln w="12700">
                      <a:solidFill>
                        <a:srgbClr val="FFFFFF"/>
                      </a:solidFill>
                      <a:prstDash val="solid"/>
                    </a:ln>
                  </p:spPr>
                  <p:txBody>
                    <a:bodyPr/>
                    <a:lstStyle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34" name="Text 87">
                    <a:extLst>
                      <a:ext uri="{FF2B5EF4-FFF2-40B4-BE49-F238E27FC236}">
                        <a16:creationId xmlns:a16="http://schemas.microsoft.com/office/drawing/2014/main" id="{9B3ED08B-33E8-433B-75FB-1979D9EC10B3}"/>
                      </a:ext>
                    </a:extLst>
                  </p:cNvPr>
                  <p:cNvSpPr/>
                  <p:nvPr/>
                </p:nvSpPr>
                <p:spPr>
                  <a:xfrm>
                    <a:off x="7009551" y="1591058"/>
                    <a:ext cx="1133856" cy="146304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square" lIns="381" tIns="381" rIns="381" bIns="381" rtlCol="0" anchor="t">
                    <a:noAutofit/>
                  </a:bodyPr>
                  <a:lstStyle/>
                  <a:p>
                    <a:pPr marL="0" indent="0" algn="ctr">
                      <a:buNone/>
                    </a:pPr>
                    <a:r>
                      <a:rPr lang="en-US" sz="40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Arial" pitchFamily="34" charset="-122"/>
                        <a:cs typeface="Times New Roman" panose="02020603050405020304" pitchFamily="18" charset="0"/>
                      </a:rPr>
                      <a:t>Additives</a:t>
                    </a:r>
                    <a:endParaRPr lang="en-US" sz="4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indent="0" algn="ctr">
                      <a:buNone/>
                    </a:pPr>
                    <a:r>
                      <a:rPr lang="en-US" sz="40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Arial" pitchFamily="34" charset="-122"/>
                        <a:cs typeface="Times New Roman" panose="02020603050405020304" pitchFamily="18" charset="0"/>
                      </a:rPr>
                      <a:t>(% BWOC)</a:t>
                    </a:r>
                    <a:endParaRPr lang="en-US" sz="4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35" name="Group 334">
                    <a:extLst>
                      <a:ext uri="{FF2B5EF4-FFF2-40B4-BE49-F238E27FC236}">
                        <a16:creationId xmlns:a16="http://schemas.microsoft.com/office/drawing/2014/main" id="{59715D82-4AAF-14E7-627A-B0BF92D00111}"/>
                      </a:ext>
                    </a:extLst>
                  </p:cNvPr>
                  <p:cNvGrpSpPr/>
                  <p:nvPr/>
                </p:nvGrpSpPr>
                <p:grpSpPr>
                  <a:xfrm>
                    <a:off x="8156448" y="1581912"/>
                    <a:ext cx="2732976" cy="310896"/>
                    <a:chOff x="8156448" y="1581912"/>
                    <a:chExt cx="2732976" cy="310896"/>
                  </a:xfrm>
                </p:grpSpPr>
                <p:sp>
                  <p:nvSpPr>
                    <p:cNvPr id="336" name="Shape 88">
                      <a:extLst>
                        <a:ext uri="{FF2B5EF4-FFF2-40B4-BE49-F238E27FC236}">
                          <a16:creationId xmlns:a16="http://schemas.microsoft.com/office/drawing/2014/main" id="{A55F7E4F-96EC-83E5-2A25-EB6B273994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6448" y="1581912"/>
                      <a:ext cx="658368" cy="310896"/>
                    </a:xfrm>
                    <a:prstGeom prst="rect">
                      <a:avLst/>
                    </a:prstGeom>
                    <a:solidFill>
                      <a:srgbClr val="0A6A72"/>
                    </a:solidFill>
                    <a:ln w="12700">
                      <a:solidFill>
                        <a:srgbClr val="FFFFFF"/>
                      </a:solidFill>
                      <a:prstDash val="solid"/>
                    </a:ln>
                  </p:spPr>
                  <p:txBody>
                    <a:bodyPr/>
                    <a:lstStyle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7" name="Text 89">
                      <a:extLst>
                        <a:ext uri="{FF2B5EF4-FFF2-40B4-BE49-F238E27FC236}">
                          <a16:creationId xmlns:a16="http://schemas.microsoft.com/office/drawing/2014/main" id="{D4F4CD54-C591-FBAF-8EFF-9D6AE27C41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4736" y="1636776"/>
                      <a:ext cx="621792" cy="146304"/>
                    </a:xfrm>
                    <a:prstGeom prst="rect">
                      <a:avLst/>
                    </a:prstGeom>
                    <a:noFill/>
                    <a:ln/>
                  </p:spPr>
                  <p:txBody>
                    <a:bodyPr wrap="square" lIns="381" tIns="381" rIns="381" bIns="381" rtlCol="0" anchor="t">
                      <a:noAutofit/>
                    </a:bodyPr>
                    <a:lstStyle/>
                    <a:p>
                      <a:pPr marL="0" indent="0" algn="ctr">
                        <a:buNone/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Arial" pitchFamily="34" charset="-122"/>
                          <a:cs typeface="Times New Roman" panose="02020603050405020304" pitchFamily="18" charset="0"/>
                        </a:rPr>
                        <a:t>FW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8" name="Shape 90">
                      <a:extLst>
                        <a:ext uri="{FF2B5EF4-FFF2-40B4-BE49-F238E27FC236}">
                          <a16:creationId xmlns:a16="http://schemas.microsoft.com/office/drawing/2014/main" id="{4F6C3079-1926-5B67-C246-9BB1A93A53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4816" y="1581912"/>
                      <a:ext cx="658368" cy="310896"/>
                    </a:xfrm>
                    <a:prstGeom prst="rect">
                      <a:avLst/>
                    </a:prstGeom>
                    <a:solidFill>
                      <a:srgbClr val="0A6A72"/>
                    </a:solidFill>
                    <a:ln w="12700">
                      <a:solidFill>
                        <a:srgbClr val="FFFFFF"/>
                      </a:solidFill>
                      <a:prstDash val="solid"/>
                    </a:ln>
                  </p:spPr>
                  <p:txBody>
                    <a:bodyPr/>
                    <a:lstStyle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9" name="Text 91">
                      <a:extLst>
                        <a:ext uri="{FF2B5EF4-FFF2-40B4-BE49-F238E27FC236}">
                          <a16:creationId xmlns:a16="http://schemas.microsoft.com/office/drawing/2014/main" id="{5D21A638-F904-0DDC-89C5-8F878A309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3104" y="1636776"/>
                      <a:ext cx="621792" cy="146304"/>
                    </a:xfrm>
                    <a:prstGeom prst="rect">
                      <a:avLst/>
                    </a:prstGeom>
                    <a:noFill/>
                    <a:ln/>
                  </p:spPr>
                  <p:txBody>
                    <a:bodyPr wrap="square" lIns="381" tIns="381" rIns="381" bIns="381" rtlCol="0" anchor="t">
                      <a:noAutofit/>
                    </a:bodyPr>
                    <a:lstStyle/>
                    <a:p>
                      <a:pPr marL="0" indent="0" algn="ctr">
                        <a:buNone/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Arial" pitchFamily="34" charset="-122"/>
                          <a:cs typeface="Times New Roman" panose="02020603050405020304" pitchFamily="18" charset="0"/>
                        </a:rPr>
                        <a:t>FL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0" name="Shape 92">
                      <a:extLst>
                        <a:ext uri="{FF2B5EF4-FFF2-40B4-BE49-F238E27FC236}">
                          <a16:creationId xmlns:a16="http://schemas.microsoft.com/office/drawing/2014/main" id="{E3E538E7-E84B-5971-3A85-72BA4AD2EE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73184" y="1581912"/>
                      <a:ext cx="786384" cy="310896"/>
                    </a:xfrm>
                    <a:prstGeom prst="rect">
                      <a:avLst/>
                    </a:prstGeom>
                    <a:solidFill>
                      <a:srgbClr val="0A6A72"/>
                    </a:solidFill>
                    <a:ln w="12700">
                      <a:solidFill>
                        <a:srgbClr val="FFFFFF"/>
                      </a:solidFill>
                      <a:prstDash val="solid"/>
                    </a:ln>
                  </p:spPr>
                  <p:txBody>
                    <a:bodyPr/>
                    <a:lstStyle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1" name="Text 93">
                      <a:extLst>
                        <a:ext uri="{FF2B5EF4-FFF2-40B4-BE49-F238E27FC236}">
                          <a16:creationId xmlns:a16="http://schemas.microsoft.com/office/drawing/2014/main" id="{4201F9CC-8F7F-9972-C911-D3CA839972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91472" y="1636776"/>
                      <a:ext cx="749808" cy="146304"/>
                    </a:xfrm>
                    <a:prstGeom prst="rect">
                      <a:avLst/>
                    </a:prstGeom>
                    <a:noFill/>
                    <a:ln/>
                  </p:spPr>
                  <p:txBody>
                    <a:bodyPr wrap="square" lIns="381" tIns="381" rIns="381" bIns="381" rtlCol="0" anchor="t">
                      <a:noAutofit/>
                    </a:bodyPr>
                    <a:lstStyle/>
                    <a:p>
                      <a:pPr marL="0" indent="0" algn="ctr">
                        <a:buNone/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Arial" pitchFamily="34" charset="-122"/>
                          <a:cs typeface="Times New Roman" panose="02020603050405020304" pitchFamily="18" charset="0"/>
                        </a:rPr>
                        <a:t>Rheology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2" name="Text 95">
                      <a:extLst>
                        <a:ext uri="{FF2B5EF4-FFF2-40B4-BE49-F238E27FC236}">
                          <a16:creationId xmlns:a16="http://schemas.microsoft.com/office/drawing/2014/main" id="{CE23667D-7A7E-BCBE-B2E5-A82A875005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85920" y="1602106"/>
                      <a:ext cx="603504" cy="146304"/>
                    </a:xfrm>
                    <a:prstGeom prst="rect">
                      <a:avLst/>
                    </a:prstGeom>
                    <a:noFill/>
                    <a:ln/>
                  </p:spPr>
                  <p:txBody>
                    <a:bodyPr wrap="square" lIns="381" tIns="381" rIns="381" bIns="381" rtlCol="0" anchor="t">
                      <a:noAutofit/>
                    </a:bodyPr>
                    <a:lstStyle/>
                    <a:p>
                      <a:pPr marL="0" indent="0" algn="ctr">
                        <a:buNone/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 Properties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231" name="Shape 96">
                  <a:extLst>
                    <a:ext uri="{FF2B5EF4-FFF2-40B4-BE49-F238E27FC236}">
                      <a16:creationId xmlns:a16="http://schemas.microsoft.com/office/drawing/2014/main" id="{CEE8BDB3-2B1F-F0B9-5F2A-54A603EA0ECC}"/>
                    </a:ext>
                  </a:extLst>
                </p:cNvPr>
                <p:cNvSpPr/>
                <p:nvPr/>
              </p:nvSpPr>
              <p:spPr>
                <a:xfrm>
                  <a:off x="6327648" y="1908719"/>
                  <a:ext cx="658368" cy="194401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2" name="Text 97">
                  <a:extLst>
                    <a:ext uri="{FF2B5EF4-FFF2-40B4-BE49-F238E27FC236}">
                      <a16:creationId xmlns:a16="http://schemas.microsoft.com/office/drawing/2014/main" id="{2D1DAB31-11D2-B2C1-CBE1-9069599402F2}"/>
                    </a:ext>
                  </a:extLst>
                </p:cNvPr>
                <p:cNvSpPr/>
                <p:nvPr/>
              </p:nvSpPr>
              <p:spPr>
                <a:xfrm>
                  <a:off x="6345936" y="1938528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F1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3" name="Shape 98">
                  <a:extLst>
                    <a:ext uri="{FF2B5EF4-FFF2-40B4-BE49-F238E27FC236}">
                      <a16:creationId xmlns:a16="http://schemas.microsoft.com/office/drawing/2014/main" id="{26FA33B9-8393-E7F3-0A3E-D35CF97D172C}"/>
                    </a:ext>
                  </a:extLst>
                </p:cNvPr>
                <p:cNvSpPr/>
                <p:nvPr/>
              </p:nvSpPr>
              <p:spPr>
                <a:xfrm>
                  <a:off x="6986016" y="1908719"/>
                  <a:ext cx="1170432" cy="194401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4" name="Text 99">
                  <a:extLst>
                    <a:ext uri="{FF2B5EF4-FFF2-40B4-BE49-F238E27FC236}">
                      <a16:creationId xmlns:a16="http://schemas.microsoft.com/office/drawing/2014/main" id="{4749EA78-A1F0-A586-5745-665334A180C0}"/>
                    </a:ext>
                  </a:extLst>
                </p:cNvPr>
                <p:cNvSpPr/>
                <p:nvPr/>
              </p:nvSpPr>
              <p:spPr>
                <a:xfrm>
                  <a:off x="7004304" y="1938528"/>
                  <a:ext cx="1133856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0% Mb, 0% R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5" name="Shape 100">
                  <a:extLst>
                    <a:ext uri="{FF2B5EF4-FFF2-40B4-BE49-F238E27FC236}">
                      <a16:creationId xmlns:a16="http://schemas.microsoft.com/office/drawing/2014/main" id="{804CE8F3-380D-5855-7C48-DBBF6CE8FA50}"/>
                    </a:ext>
                  </a:extLst>
                </p:cNvPr>
                <p:cNvSpPr/>
                <p:nvPr/>
              </p:nvSpPr>
              <p:spPr>
                <a:xfrm>
                  <a:off x="8156448" y="1892808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6" name="Text 101">
                  <a:extLst>
                    <a:ext uri="{FF2B5EF4-FFF2-40B4-BE49-F238E27FC236}">
                      <a16:creationId xmlns:a16="http://schemas.microsoft.com/office/drawing/2014/main" id="{7E2D457D-B8C9-0D34-2946-054F7AA958FA}"/>
                    </a:ext>
                  </a:extLst>
                </p:cNvPr>
                <p:cNvSpPr/>
                <p:nvPr/>
              </p:nvSpPr>
              <p:spPr>
                <a:xfrm>
                  <a:off x="8174736" y="1938528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7" name="Text 103">
                  <a:extLst>
                    <a:ext uri="{FF2B5EF4-FFF2-40B4-BE49-F238E27FC236}">
                      <a16:creationId xmlns:a16="http://schemas.microsoft.com/office/drawing/2014/main" id="{1A204AF9-C0C6-98B4-83BB-EA332ACA6656}"/>
                    </a:ext>
                  </a:extLst>
                </p:cNvPr>
                <p:cNvSpPr/>
                <p:nvPr/>
              </p:nvSpPr>
              <p:spPr>
                <a:xfrm>
                  <a:off x="8833104" y="1938528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8" name="Text 105">
                  <a:extLst>
                    <a:ext uri="{FF2B5EF4-FFF2-40B4-BE49-F238E27FC236}">
                      <a16:creationId xmlns:a16="http://schemas.microsoft.com/office/drawing/2014/main" id="{C198DAE8-4773-F296-6A10-E5431C7B3388}"/>
                    </a:ext>
                  </a:extLst>
                </p:cNvPr>
                <p:cNvSpPr/>
                <p:nvPr/>
              </p:nvSpPr>
              <p:spPr>
                <a:xfrm>
                  <a:off x="9491472" y="1938528"/>
                  <a:ext cx="749808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9" name="Text 107">
                  <a:extLst>
                    <a:ext uri="{FF2B5EF4-FFF2-40B4-BE49-F238E27FC236}">
                      <a16:creationId xmlns:a16="http://schemas.microsoft.com/office/drawing/2014/main" id="{258E7349-F830-5F9E-E91F-554F6F9F7E8B}"/>
                    </a:ext>
                  </a:extLst>
                </p:cNvPr>
                <p:cNvSpPr/>
                <p:nvPr/>
              </p:nvSpPr>
              <p:spPr>
                <a:xfrm>
                  <a:off x="10277856" y="1938528"/>
                  <a:ext cx="603504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0" name="Shape 108">
                  <a:extLst>
                    <a:ext uri="{FF2B5EF4-FFF2-40B4-BE49-F238E27FC236}">
                      <a16:creationId xmlns:a16="http://schemas.microsoft.com/office/drawing/2014/main" id="{254B37E9-F9D6-E36B-40D0-3BD66068D584}"/>
                    </a:ext>
                  </a:extLst>
                </p:cNvPr>
                <p:cNvSpPr/>
                <p:nvPr/>
              </p:nvSpPr>
              <p:spPr>
                <a:xfrm>
                  <a:off x="6327648" y="2103120"/>
                  <a:ext cx="658368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1" name="Text 109">
                  <a:extLst>
                    <a:ext uri="{FF2B5EF4-FFF2-40B4-BE49-F238E27FC236}">
                      <a16:creationId xmlns:a16="http://schemas.microsoft.com/office/drawing/2014/main" id="{15792A01-1E6C-DF6E-76F6-D7506A6C8153}"/>
                    </a:ext>
                  </a:extLst>
                </p:cNvPr>
                <p:cNvSpPr/>
                <p:nvPr/>
              </p:nvSpPr>
              <p:spPr>
                <a:xfrm>
                  <a:off x="6345936" y="2148840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F2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2" name="Shape 110">
                  <a:extLst>
                    <a:ext uri="{FF2B5EF4-FFF2-40B4-BE49-F238E27FC236}">
                      <a16:creationId xmlns:a16="http://schemas.microsoft.com/office/drawing/2014/main" id="{1EBAAE50-F5D8-82F7-3C8D-88B40DEC5C48}"/>
                    </a:ext>
                  </a:extLst>
                </p:cNvPr>
                <p:cNvSpPr/>
                <p:nvPr/>
              </p:nvSpPr>
              <p:spPr>
                <a:xfrm>
                  <a:off x="6986016" y="2103120"/>
                  <a:ext cx="1170432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3" name="Text 111">
                  <a:extLst>
                    <a:ext uri="{FF2B5EF4-FFF2-40B4-BE49-F238E27FC236}">
                      <a16:creationId xmlns:a16="http://schemas.microsoft.com/office/drawing/2014/main" id="{08662937-5830-BB32-3FE4-1F0C6B11087E}"/>
                    </a:ext>
                  </a:extLst>
                </p:cNvPr>
                <p:cNvSpPr/>
                <p:nvPr/>
              </p:nvSpPr>
              <p:spPr>
                <a:xfrm>
                  <a:off x="7004304" y="2148840"/>
                  <a:ext cx="1133856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1% Mb, 0% R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4" name="Shape 112">
                  <a:extLst>
                    <a:ext uri="{FF2B5EF4-FFF2-40B4-BE49-F238E27FC236}">
                      <a16:creationId xmlns:a16="http://schemas.microsoft.com/office/drawing/2014/main" id="{F2F687E3-BC4E-E4B0-3A92-4B005C445B6A}"/>
                    </a:ext>
                  </a:extLst>
                </p:cNvPr>
                <p:cNvSpPr/>
                <p:nvPr/>
              </p:nvSpPr>
              <p:spPr>
                <a:xfrm>
                  <a:off x="8156448" y="2103120"/>
                  <a:ext cx="658368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5" name="Text 113">
                  <a:extLst>
                    <a:ext uri="{FF2B5EF4-FFF2-40B4-BE49-F238E27FC236}">
                      <a16:creationId xmlns:a16="http://schemas.microsoft.com/office/drawing/2014/main" id="{8283C2AE-F576-69FE-3748-38720C4B4F27}"/>
                    </a:ext>
                  </a:extLst>
                </p:cNvPr>
                <p:cNvSpPr/>
                <p:nvPr/>
              </p:nvSpPr>
              <p:spPr>
                <a:xfrm>
                  <a:off x="8174736" y="2148840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6" name="Text 115">
                  <a:extLst>
                    <a:ext uri="{FF2B5EF4-FFF2-40B4-BE49-F238E27FC236}">
                      <a16:creationId xmlns:a16="http://schemas.microsoft.com/office/drawing/2014/main" id="{E2672151-EBD5-F0C9-2DB9-6CB7E5B27511}"/>
                    </a:ext>
                  </a:extLst>
                </p:cNvPr>
                <p:cNvSpPr/>
                <p:nvPr/>
              </p:nvSpPr>
              <p:spPr>
                <a:xfrm>
                  <a:off x="8833104" y="2148840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7" name="Text 117">
                  <a:extLst>
                    <a:ext uri="{FF2B5EF4-FFF2-40B4-BE49-F238E27FC236}">
                      <a16:creationId xmlns:a16="http://schemas.microsoft.com/office/drawing/2014/main" id="{2D2C7D06-473A-F995-1812-582E91B340E1}"/>
                    </a:ext>
                  </a:extLst>
                </p:cNvPr>
                <p:cNvSpPr/>
                <p:nvPr/>
              </p:nvSpPr>
              <p:spPr>
                <a:xfrm>
                  <a:off x="9491472" y="2148840"/>
                  <a:ext cx="749808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8" name="Text 119">
                  <a:extLst>
                    <a:ext uri="{FF2B5EF4-FFF2-40B4-BE49-F238E27FC236}">
                      <a16:creationId xmlns:a16="http://schemas.microsoft.com/office/drawing/2014/main" id="{6F11DBE0-1F70-0853-2F91-07072352012F}"/>
                    </a:ext>
                  </a:extLst>
                </p:cNvPr>
                <p:cNvSpPr/>
                <p:nvPr/>
              </p:nvSpPr>
              <p:spPr>
                <a:xfrm>
                  <a:off x="10277856" y="2148840"/>
                  <a:ext cx="603504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9" name="Shape 120">
                  <a:extLst>
                    <a:ext uri="{FF2B5EF4-FFF2-40B4-BE49-F238E27FC236}">
                      <a16:creationId xmlns:a16="http://schemas.microsoft.com/office/drawing/2014/main" id="{717E9FF8-3047-0035-ECF1-8C9C73339CCC}"/>
                    </a:ext>
                  </a:extLst>
                </p:cNvPr>
                <p:cNvSpPr/>
                <p:nvPr/>
              </p:nvSpPr>
              <p:spPr>
                <a:xfrm>
                  <a:off x="6327648" y="2313432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0" name="Text 121">
                  <a:extLst>
                    <a:ext uri="{FF2B5EF4-FFF2-40B4-BE49-F238E27FC236}">
                      <a16:creationId xmlns:a16="http://schemas.microsoft.com/office/drawing/2014/main" id="{8C760A4A-A9CE-DFAA-3413-92949936D627}"/>
                    </a:ext>
                  </a:extLst>
                </p:cNvPr>
                <p:cNvSpPr/>
                <p:nvPr/>
              </p:nvSpPr>
              <p:spPr>
                <a:xfrm>
                  <a:off x="6345936" y="2359152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F3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1" name="Shape 122">
                  <a:extLst>
                    <a:ext uri="{FF2B5EF4-FFF2-40B4-BE49-F238E27FC236}">
                      <a16:creationId xmlns:a16="http://schemas.microsoft.com/office/drawing/2014/main" id="{F750DF28-C3ED-AD53-53F3-56302ABFB9F8}"/>
                    </a:ext>
                  </a:extLst>
                </p:cNvPr>
                <p:cNvSpPr/>
                <p:nvPr/>
              </p:nvSpPr>
              <p:spPr>
                <a:xfrm>
                  <a:off x="6986016" y="2313432"/>
                  <a:ext cx="1170432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2" name="Text 123">
                  <a:extLst>
                    <a:ext uri="{FF2B5EF4-FFF2-40B4-BE49-F238E27FC236}">
                      <a16:creationId xmlns:a16="http://schemas.microsoft.com/office/drawing/2014/main" id="{05A3A405-79DD-3EBF-DD9F-43217E79664A}"/>
                    </a:ext>
                  </a:extLst>
                </p:cNvPr>
                <p:cNvSpPr/>
                <p:nvPr/>
              </p:nvSpPr>
              <p:spPr>
                <a:xfrm>
                  <a:off x="7004304" y="2359152"/>
                  <a:ext cx="1133856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2% Mb, 0% R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3" name="Shape 124">
                  <a:extLst>
                    <a:ext uri="{FF2B5EF4-FFF2-40B4-BE49-F238E27FC236}">
                      <a16:creationId xmlns:a16="http://schemas.microsoft.com/office/drawing/2014/main" id="{6C19A43C-F536-58C5-5202-8A0C8FB3AB97}"/>
                    </a:ext>
                  </a:extLst>
                </p:cNvPr>
                <p:cNvSpPr/>
                <p:nvPr/>
              </p:nvSpPr>
              <p:spPr>
                <a:xfrm>
                  <a:off x="8156448" y="2313432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4" name="Text 125">
                  <a:extLst>
                    <a:ext uri="{FF2B5EF4-FFF2-40B4-BE49-F238E27FC236}">
                      <a16:creationId xmlns:a16="http://schemas.microsoft.com/office/drawing/2014/main" id="{98EF3947-379F-DCE1-4443-98567D5B81CC}"/>
                    </a:ext>
                  </a:extLst>
                </p:cNvPr>
                <p:cNvSpPr/>
                <p:nvPr/>
              </p:nvSpPr>
              <p:spPr>
                <a:xfrm>
                  <a:off x="8174736" y="2359152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5" name="Shape 126">
                  <a:extLst>
                    <a:ext uri="{FF2B5EF4-FFF2-40B4-BE49-F238E27FC236}">
                      <a16:creationId xmlns:a16="http://schemas.microsoft.com/office/drawing/2014/main" id="{8EAB1F10-A198-A591-661A-CD732A9557CE}"/>
                    </a:ext>
                  </a:extLst>
                </p:cNvPr>
                <p:cNvSpPr/>
                <p:nvPr/>
              </p:nvSpPr>
              <p:spPr>
                <a:xfrm>
                  <a:off x="8814816" y="2313432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" name="Text 127">
                  <a:extLst>
                    <a:ext uri="{FF2B5EF4-FFF2-40B4-BE49-F238E27FC236}">
                      <a16:creationId xmlns:a16="http://schemas.microsoft.com/office/drawing/2014/main" id="{C07807BD-1E1E-F492-ADD1-560908DBFBC4}"/>
                    </a:ext>
                  </a:extLst>
                </p:cNvPr>
                <p:cNvSpPr/>
                <p:nvPr/>
              </p:nvSpPr>
              <p:spPr>
                <a:xfrm>
                  <a:off x="8833104" y="2359152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7" name="Shape 128">
                  <a:extLst>
                    <a:ext uri="{FF2B5EF4-FFF2-40B4-BE49-F238E27FC236}">
                      <a16:creationId xmlns:a16="http://schemas.microsoft.com/office/drawing/2014/main" id="{0732AC92-99AF-E59E-9C4A-B884B72DA050}"/>
                    </a:ext>
                  </a:extLst>
                </p:cNvPr>
                <p:cNvSpPr/>
                <p:nvPr/>
              </p:nvSpPr>
              <p:spPr>
                <a:xfrm>
                  <a:off x="9473184" y="2313432"/>
                  <a:ext cx="786384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8" name="Text 129">
                  <a:extLst>
                    <a:ext uri="{FF2B5EF4-FFF2-40B4-BE49-F238E27FC236}">
                      <a16:creationId xmlns:a16="http://schemas.microsoft.com/office/drawing/2014/main" id="{5C9D7C48-2026-1693-F251-EA8E8923BF91}"/>
                    </a:ext>
                  </a:extLst>
                </p:cNvPr>
                <p:cNvSpPr/>
                <p:nvPr/>
              </p:nvSpPr>
              <p:spPr>
                <a:xfrm>
                  <a:off x="9491472" y="2359152"/>
                  <a:ext cx="749808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✗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9" name="Shape 130">
                  <a:extLst>
                    <a:ext uri="{FF2B5EF4-FFF2-40B4-BE49-F238E27FC236}">
                      <a16:creationId xmlns:a16="http://schemas.microsoft.com/office/drawing/2014/main" id="{57E18F9D-01CD-2F84-1B72-5DB418C140E8}"/>
                    </a:ext>
                  </a:extLst>
                </p:cNvPr>
                <p:cNvSpPr/>
                <p:nvPr/>
              </p:nvSpPr>
              <p:spPr>
                <a:xfrm>
                  <a:off x="10259568" y="2313432"/>
                  <a:ext cx="640080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0" name="Text 131">
                  <a:extLst>
                    <a:ext uri="{FF2B5EF4-FFF2-40B4-BE49-F238E27FC236}">
                      <a16:creationId xmlns:a16="http://schemas.microsoft.com/office/drawing/2014/main" id="{EAFC23E2-2199-3ED5-7AC5-310FF36CDACB}"/>
                    </a:ext>
                  </a:extLst>
                </p:cNvPr>
                <p:cNvSpPr/>
                <p:nvPr/>
              </p:nvSpPr>
              <p:spPr>
                <a:xfrm>
                  <a:off x="10277856" y="2359152"/>
                  <a:ext cx="603504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✗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1" name="Shape 132">
                  <a:extLst>
                    <a:ext uri="{FF2B5EF4-FFF2-40B4-BE49-F238E27FC236}">
                      <a16:creationId xmlns:a16="http://schemas.microsoft.com/office/drawing/2014/main" id="{84402865-E3D4-22E3-E986-3B45493BCEBC}"/>
                    </a:ext>
                  </a:extLst>
                </p:cNvPr>
                <p:cNvSpPr/>
                <p:nvPr/>
              </p:nvSpPr>
              <p:spPr>
                <a:xfrm>
                  <a:off x="6327648" y="2523744"/>
                  <a:ext cx="658368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2" name="Text 133">
                  <a:extLst>
                    <a:ext uri="{FF2B5EF4-FFF2-40B4-BE49-F238E27FC236}">
                      <a16:creationId xmlns:a16="http://schemas.microsoft.com/office/drawing/2014/main" id="{C7806FD3-837F-5721-28A8-257558DFABE2}"/>
                    </a:ext>
                  </a:extLst>
                </p:cNvPr>
                <p:cNvSpPr/>
                <p:nvPr/>
              </p:nvSpPr>
              <p:spPr>
                <a:xfrm>
                  <a:off x="6345936" y="2569464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F4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3" name="Shape 134">
                  <a:extLst>
                    <a:ext uri="{FF2B5EF4-FFF2-40B4-BE49-F238E27FC236}">
                      <a16:creationId xmlns:a16="http://schemas.microsoft.com/office/drawing/2014/main" id="{829890A4-F1A2-89B6-E490-42E9EB500712}"/>
                    </a:ext>
                  </a:extLst>
                </p:cNvPr>
                <p:cNvSpPr/>
                <p:nvPr/>
              </p:nvSpPr>
              <p:spPr>
                <a:xfrm>
                  <a:off x="6986016" y="2523744"/>
                  <a:ext cx="1170432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4" name="Text 135">
                  <a:extLst>
                    <a:ext uri="{FF2B5EF4-FFF2-40B4-BE49-F238E27FC236}">
                      <a16:creationId xmlns:a16="http://schemas.microsoft.com/office/drawing/2014/main" id="{E5DC07B2-84DF-6B24-BB64-A0A6FAADB5D1}"/>
                    </a:ext>
                  </a:extLst>
                </p:cNvPr>
                <p:cNvSpPr/>
                <p:nvPr/>
              </p:nvSpPr>
              <p:spPr>
                <a:xfrm>
                  <a:off x="7004304" y="2569464"/>
                  <a:ext cx="1133856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0% Mb, 1% R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5" name="Shape 136">
                  <a:extLst>
                    <a:ext uri="{FF2B5EF4-FFF2-40B4-BE49-F238E27FC236}">
                      <a16:creationId xmlns:a16="http://schemas.microsoft.com/office/drawing/2014/main" id="{817FEF28-AB95-9EF4-A90C-1432650CAC30}"/>
                    </a:ext>
                  </a:extLst>
                </p:cNvPr>
                <p:cNvSpPr/>
                <p:nvPr/>
              </p:nvSpPr>
              <p:spPr>
                <a:xfrm>
                  <a:off x="8156448" y="2523744"/>
                  <a:ext cx="658368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6" name="Text 137">
                  <a:extLst>
                    <a:ext uri="{FF2B5EF4-FFF2-40B4-BE49-F238E27FC236}">
                      <a16:creationId xmlns:a16="http://schemas.microsoft.com/office/drawing/2014/main" id="{FF8D2B20-F840-2F36-4E7C-727E6E7882C2}"/>
                    </a:ext>
                  </a:extLst>
                </p:cNvPr>
                <p:cNvSpPr/>
                <p:nvPr/>
              </p:nvSpPr>
              <p:spPr>
                <a:xfrm>
                  <a:off x="8174736" y="2569464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7" name="Shape 138">
                  <a:extLst>
                    <a:ext uri="{FF2B5EF4-FFF2-40B4-BE49-F238E27FC236}">
                      <a16:creationId xmlns:a16="http://schemas.microsoft.com/office/drawing/2014/main" id="{1D2D399C-DCBE-41E6-2721-7E45FF79378D}"/>
                    </a:ext>
                  </a:extLst>
                </p:cNvPr>
                <p:cNvSpPr/>
                <p:nvPr/>
              </p:nvSpPr>
              <p:spPr>
                <a:xfrm>
                  <a:off x="8814816" y="2523744"/>
                  <a:ext cx="658368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8" name="Text 139">
                  <a:extLst>
                    <a:ext uri="{FF2B5EF4-FFF2-40B4-BE49-F238E27FC236}">
                      <a16:creationId xmlns:a16="http://schemas.microsoft.com/office/drawing/2014/main" id="{4D73FD27-CED6-D445-F5D7-FC30BA9956E9}"/>
                    </a:ext>
                  </a:extLst>
                </p:cNvPr>
                <p:cNvSpPr/>
                <p:nvPr/>
              </p:nvSpPr>
              <p:spPr>
                <a:xfrm>
                  <a:off x="8833104" y="2569464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9" name="Shape 140">
                  <a:extLst>
                    <a:ext uri="{FF2B5EF4-FFF2-40B4-BE49-F238E27FC236}">
                      <a16:creationId xmlns:a16="http://schemas.microsoft.com/office/drawing/2014/main" id="{F79A9C0A-AC6D-196F-AD36-65069EBF8D9A}"/>
                    </a:ext>
                  </a:extLst>
                </p:cNvPr>
                <p:cNvSpPr/>
                <p:nvPr/>
              </p:nvSpPr>
              <p:spPr>
                <a:xfrm>
                  <a:off x="9473184" y="2523744"/>
                  <a:ext cx="786384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0" name="Text 141">
                  <a:extLst>
                    <a:ext uri="{FF2B5EF4-FFF2-40B4-BE49-F238E27FC236}">
                      <a16:creationId xmlns:a16="http://schemas.microsoft.com/office/drawing/2014/main" id="{4F0346B1-F0E5-08BB-9CEC-4A99699BA274}"/>
                    </a:ext>
                  </a:extLst>
                </p:cNvPr>
                <p:cNvSpPr/>
                <p:nvPr/>
              </p:nvSpPr>
              <p:spPr>
                <a:xfrm>
                  <a:off x="9491472" y="2569464"/>
                  <a:ext cx="749808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1" name="Shape 142">
                  <a:extLst>
                    <a:ext uri="{FF2B5EF4-FFF2-40B4-BE49-F238E27FC236}">
                      <a16:creationId xmlns:a16="http://schemas.microsoft.com/office/drawing/2014/main" id="{6922D684-8688-9FD3-C547-4DD6D7483D1C}"/>
                    </a:ext>
                  </a:extLst>
                </p:cNvPr>
                <p:cNvSpPr/>
                <p:nvPr/>
              </p:nvSpPr>
              <p:spPr>
                <a:xfrm>
                  <a:off x="10259568" y="2523744"/>
                  <a:ext cx="640080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2" name="Text 143">
                  <a:extLst>
                    <a:ext uri="{FF2B5EF4-FFF2-40B4-BE49-F238E27FC236}">
                      <a16:creationId xmlns:a16="http://schemas.microsoft.com/office/drawing/2014/main" id="{DC67F2A9-77A5-F48D-23C4-D4147A207256}"/>
                    </a:ext>
                  </a:extLst>
                </p:cNvPr>
                <p:cNvSpPr/>
                <p:nvPr/>
              </p:nvSpPr>
              <p:spPr>
                <a:xfrm>
                  <a:off x="10277856" y="2569464"/>
                  <a:ext cx="603504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✗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3" name="Shape 144">
                  <a:extLst>
                    <a:ext uri="{FF2B5EF4-FFF2-40B4-BE49-F238E27FC236}">
                      <a16:creationId xmlns:a16="http://schemas.microsoft.com/office/drawing/2014/main" id="{926B9C06-0BAC-2A8F-C391-10F7D8DC96E2}"/>
                    </a:ext>
                  </a:extLst>
                </p:cNvPr>
                <p:cNvSpPr/>
                <p:nvPr/>
              </p:nvSpPr>
              <p:spPr>
                <a:xfrm>
                  <a:off x="6327648" y="2734056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4" name="Text 145">
                  <a:extLst>
                    <a:ext uri="{FF2B5EF4-FFF2-40B4-BE49-F238E27FC236}">
                      <a16:creationId xmlns:a16="http://schemas.microsoft.com/office/drawing/2014/main" id="{33693FA3-E581-3075-A8D1-E4BB311E2427}"/>
                    </a:ext>
                  </a:extLst>
                </p:cNvPr>
                <p:cNvSpPr/>
                <p:nvPr/>
              </p:nvSpPr>
              <p:spPr>
                <a:xfrm>
                  <a:off x="6345936" y="2779776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F5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5" name="Shape 146">
                  <a:extLst>
                    <a:ext uri="{FF2B5EF4-FFF2-40B4-BE49-F238E27FC236}">
                      <a16:creationId xmlns:a16="http://schemas.microsoft.com/office/drawing/2014/main" id="{70F62ECB-3405-ECE0-C01E-8BF1F90AEA66}"/>
                    </a:ext>
                  </a:extLst>
                </p:cNvPr>
                <p:cNvSpPr/>
                <p:nvPr/>
              </p:nvSpPr>
              <p:spPr>
                <a:xfrm>
                  <a:off x="6986016" y="2734056"/>
                  <a:ext cx="1170432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" name="Text 147">
                  <a:extLst>
                    <a:ext uri="{FF2B5EF4-FFF2-40B4-BE49-F238E27FC236}">
                      <a16:creationId xmlns:a16="http://schemas.microsoft.com/office/drawing/2014/main" id="{CCBA6AB2-18AA-4FBD-F947-FEFFDEB45559}"/>
                    </a:ext>
                  </a:extLst>
                </p:cNvPr>
                <p:cNvSpPr/>
                <p:nvPr/>
              </p:nvSpPr>
              <p:spPr>
                <a:xfrm>
                  <a:off x="7004304" y="2779776"/>
                  <a:ext cx="1133856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1% Mb, 1% R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7" name="Shape 148">
                  <a:extLst>
                    <a:ext uri="{FF2B5EF4-FFF2-40B4-BE49-F238E27FC236}">
                      <a16:creationId xmlns:a16="http://schemas.microsoft.com/office/drawing/2014/main" id="{5EA25AE1-980A-B1A8-2B2D-9D4228595A0D}"/>
                    </a:ext>
                  </a:extLst>
                </p:cNvPr>
                <p:cNvSpPr/>
                <p:nvPr/>
              </p:nvSpPr>
              <p:spPr>
                <a:xfrm>
                  <a:off x="8156448" y="2734056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8" name="Text 149">
                  <a:extLst>
                    <a:ext uri="{FF2B5EF4-FFF2-40B4-BE49-F238E27FC236}">
                      <a16:creationId xmlns:a16="http://schemas.microsoft.com/office/drawing/2014/main" id="{51059A36-A788-44B3-6BEE-34195C55ACF7}"/>
                    </a:ext>
                  </a:extLst>
                </p:cNvPr>
                <p:cNvSpPr/>
                <p:nvPr/>
              </p:nvSpPr>
              <p:spPr>
                <a:xfrm>
                  <a:off x="8174736" y="2779776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9" name="Shape 150">
                  <a:extLst>
                    <a:ext uri="{FF2B5EF4-FFF2-40B4-BE49-F238E27FC236}">
                      <a16:creationId xmlns:a16="http://schemas.microsoft.com/office/drawing/2014/main" id="{4E31FDF9-7F1F-54EF-8388-F507567FC438}"/>
                    </a:ext>
                  </a:extLst>
                </p:cNvPr>
                <p:cNvSpPr/>
                <p:nvPr/>
              </p:nvSpPr>
              <p:spPr>
                <a:xfrm>
                  <a:off x="8814816" y="2734056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0" name="Text 151">
                  <a:extLst>
                    <a:ext uri="{FF2B5EF4-FFF2-40B4-BE49-F238E27FC236}">
                      <a16:creationId xmlns:a16="http://schemas.microsoft.com/office/drawing/2014/main" id="{CF7DF1ED-D7C5-DBC3-825C-85167AA7B32B}"/>
                    </a:ext>
                  </a:extLst>
                </p:cNvPr>
                <p:cNvSpPr/>
                <p:nvPr/>
              </p:nvSpPr>
              <p:spPr>
                <a:xfrm>
                  <a:off x="8833104" y="2779776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" name="Shape 152">
                  <a:extLst>
                    <a:ext uri="{FF2B5EF4-FFF2-40B4-BE49-F238E27FC236}">
                      <a16:creationId xmlns:a16="http://schemas.microsoft.com/office/drawing/2014/main" id="{50C00C30-7CCA-2D06-2D4D-9D83C2EA2C76}"/>
                    </a:ext>
                  </a:extLst>
                </p:cNvPr>
                <p:cNvSpPr/>
                <p:nvPr/>
              </p:nvSpPr>
              <p:spPr>
                <a:xfrm>
                  <a:off x="9473184" y="2734056"/>
                  <a:ext cx="786384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2" name="Text 153">
                  <a:extLst>
                    <a:ext uri="{FF2B5EF4-FFF2-40B4-BE49-F238E27FC236}">
                      <a16:creationId xmlns:a16="http://schemas.microsoft.com/office/drawing/2014/main" id="{9A6F528C-CA70-66C0-2A36-D64E52F6B19B}"/>
                    </a:ext>
                  </a:extLst>
                </p:cNvPr>
                <p:cNvSpPr/>
                <p:nvPr/>
              </p:nvSpPr>
              <p:spPr>
                <a:xfrm>
                  <a:off x="9491472" y="2779776"/>
                  <a:ext cx="749808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✗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3" name="Shape 154">
                  <a:extLst>
                    <a:ext uri="{FF2B5EF4-FFF2-40B4-BE49-F238E27FC236}">
                      <a16:creationId xmlns:a16="http://schemas.microsoft.com/office/drawing/2014/main" id="{0A54B8EC-C247-15D4-3E96-B4B292D8427A}"/>
                    </a:ext>
                  </a:extLst>
                </p:cNvPr>
                <p:cNvSpPr/>
                <p:nvPr/>
              </p:nvSpPr>
              <p:spPr>
                <a:xfrm>
                  <a:off x="10259568" y="2734056"/>
                  <a:ext cx="640080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4" name="Text 155">
                  <a:extLst>
                    <a:ext uri="{FF2B5EF4-FFF2-40B4-BE49-F238E27FC236}">
                      <a16:creationId xmlns:a16="http://schemas.microsoft.com/office/drawing/2014/main" id="{F74DEDA5-E98E-9A1E-1CE7-3F59510CAFB4}"/>
                    </a:ext>
                  </a:extLst>
                </p:cNvPr>
                <p:cNvSpPr/>
                <p:nvPr/>
              </p:nvSpPr>
              <p:spPr>
                <a:xfrm>
                  <a:off x="10277856" y="2779776"/>
                  <a:ext cx="603504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✗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5" name="Shape 156">
                  <a:extLst>
                    <a:ext uri="{FF2B5EF4-FFF2-40B4-BE49-F238E27FC236}">
                      <a16:creationId xmlns:a16="http://schemas.microsoft.com/office/drawing/2014/main" id="{7587473B-AFB9-689F-C960-92A9DAE39FA0}"/>
                    </a:ext>
                  </a:extLst>
                </p:cNvPr>
                <p:cNvSpPr/>
                <p:nvPr/>
              </p:nvSpPr>
              <p:spPr>
                <a:xfrm>
                  <a:off x="6327648" y="2944368"/>
                  <a:ext cx="658368" cy="210312"/>
                </a:xfrm>
                <a:prstGeom prst="rect">
                  <a:avLst/>
                </a:prstGeom>
                <a:solidFill>
                  <a:srgbClr val="8CC63F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" name="Text 157">
                  <a:extLst>
                    <a:ext uri="{FF2B5EF4-FFF2-40B4-BE49-F238E27FC236}">
                      <a16:creationId xmlns:a16="http://schemas.microsoft.com/office/drawing/2014/main" id="{37797325-D061-3467-74E6-90E74C5E4BBC}"/>
                    </a:ext>
                  </a:extLst>
                </p:cNvPr>
                <p:cNvSpPr/>
                <p:nvPr/>
              </p:nvSpPr>
              <p:spPr>
                <a:xfrm>
                  <a:off x="6345936" y="2990088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 b="1">
                      <a:solidFill>
                        <a:srgbClr val="123100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F6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7" name="Shape 158">
                  <a:extLst>
                    <a:ext uri="{FF2B5EF4-FFF2-40B4-BE49-F238E27FC236}">
                      <a16:creationId xmlns:a16="http://schemas.microsoft.com/office/drawing/2014/main" id="{498CC963-DB9A-B915-F1F0-CF07C0CD4437}"/>
                    </a:ext>
                  </a:extLst>
                </p:cNvPr>
                <p:cNvSpPr/>
                <p:nvPr/>
              </p:nvSpPr>
              <p:spPr>
                <a:xfrm>
                  <a:off x="6986016" y="2944368"/>
                  <a:ext cx="1170432" cy="210312"/>
                </a:xfrm>
                <a:prstGeom prst="rect">
                  <a:avLst/>
                </a:prstGeom>
                <a:solidFill>
                  <a:srgbClr val="8CC63F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8" name="Text 159">
                  <a:extLst>
                    <a:ext uri="{FF2B5EF4-FFF2-40B4-BE49-F238E27FC236}">
                      <a16:creationId xmlns:a16="http://schemas.microsoft.com/office/drawing/2014/main" id="{B4A67C7C-AA74-8C64-8159-C6823535D0E8}"/>
                    </a:ext>
                  </a:extLst>
                </p:cNvPr>
                <p:cNvSpPr/>
                <p:nvPr/>
              </p:nvSpPr>
              <p:spPr>
                <a:xfrm>
                  <a:off x="7004304" y="2990088"/>
                  <a:ext cx="1133856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 b="1">
                      <a:solidFill>
                        <a:srgbClr val="123100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2% Mb, 1% R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9" name="Shape 160">
                  <a:extLst>
                    <a:ext uri="{FF2B5EF4-FFF2-40B4-BE49-F238E27FC236}">
                      <a16:creationId xmlns:a16="http://schemas.microsoft.com/office/drawing/2014/main" id="{F61B6D8D-FC23-237C-B389-D1B589DFDAB8}"/>
                    </a:ext>
                  </a:extLst>
                </p:cNvPr>
                <p:cNvSpPr/>
                <p:nvPr/>
              </p:nvSpPr>
              <p:spPr>
                <a:xfrm>
                  <a:off x="8156448" y="2944368"/>
                  <a:ext cx="658368" cy="210312"/>
                </a:xfrm>
                <a:prstGeom prst="rect">
                  <a:avLst/>
                </a:prstGeom>
                <a:solidFill>
                  <a:srgbClr val="8CC63F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0" name="Text 161">
                  <a:extLst>
                    <a:ext uri="{FF2B5EF4-FFF2-40B4-BE49-F238E27FC236}">
                      <a16:creationId xmlns:a16="http://schemas.microsoft.com/office/drawing/2014/main" id="{3C986A62-1984-2EB7-004A-016365E15C0B}"/>
                    </a:ext>
                  </a:extLst>
                </p:cNvPr>
                <p:cNvSpPr/>
                <p:nvPr/>
              </p:nvSpPr>
              <p:spPr>
                <a:xfrm>
                  <a:off x="8174736" y="2990088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 b="1">
                      <a:solidFill>
                        <a:srgbClr val="123100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1" name="Shape 162">
                  <a:extLst>
                    <a:ext uri="{FF2B5EF4-FFF2-40B4-BE49-F238E27FC236}">
                      <a16:creationId xmlns:a16="http://schemas.microsoft.com/office/drawing/2014/main" id="{EFD42A63-25F0-0635-A9C3-A9C2AF95B8E6}"/>
                    </a:ext>
                  </a:extLst>
                </p:cNvPr>
                <p:cNvSpPr/>
                <p:nvPr/>
              </p:nvSpPr>
              <p:spPr>
                <a:xfrm>
                  <a:off x="8814816" y="2944368"/>
                  <a:ext cx="658368" cy="210312"/>
                </a:xfrm>
                <a:prstGeom prst="rect">
                  <a:avLst/>
                </a:prstGeom>
                <a:solidFill>
                  <a:srgbClr val="8CC63F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2" name="Text 163">
                  <a:extLst>
                    <a:ext uri="{FF2B5EF4-FFF2-40B4-BE49-F238E27FC236}">
                      <a16:creationId xmlns:a16="http://schemas.microsoft.com/office/drawing/2014/main" id="{BD637FD2-ED8F-9208-B7B8-A00CFE664B7B}"/>
                    </a:ext>
                  </a:extLst>
                </p:cNvPr>
                <p:cNvSpPr/>
                <p:nvPr/>
              </p:nvSpPr>
              <p:spPr>
                <a:xfrm>
                  <a:off x="8833104" y="2990088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 b="1">
                      <a:solidFill>
                        <a:srgbClr val="123100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3" name="Shape 164">
                  <a:extLst>
                    <a:ext uri="{FF2B5EF4-FFF2-40B4-BE49-F238E27FC236}">
                      <a16:creationId xmlns:a16="http://schemas.microsoft.com/office/drawing/2014/main" id="{50810EAD-6698-C3E3-F751-F1E2BDFA31FC}"/>
                    </a:ext>
                  </a:extLst>
                </p:cNvPr>
                <p:cNvSpPr/>
                <p:nvPr/>
              </p:nvSpPr>
              <p:spPr>
                <a:xfrm>
                  <a:off x="9473184" y="2944368"/>
                  <a:ext cx="786384" cy="210312"/>
                </a:xfrm>
                <a:prstGeom prst="rect">
                  <a:avLst/>
                </a:prstGeom>
                <a:solidFill>
                  <a:srgbClr val="8CC63F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4" name="Text 165">
                  <a:extLst>
                    <a:ext uri="{FF2B5EF4-FFF2-40B4-BE49-F238E27FC236}">
                      <a16:creationId xmlns:a16="http://schemas.microsoft.com/office/drawing/2014/main" id="{34C1B9E2-1794-CACF-436B-53BBEF8306CC}"/>
                    </a:ext>
                  </a:extLst>
                </p:cNvPr>
                <p:cNvSpPr/>
                <p:nvPr/>
              </p:nvSpPr>
              <p:spPr>
                <a:xfrm>
                  <a:off x="9491472" y="2990088"/>
                  <a:ext cx="749808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 b="1">
                      <a:solidFill>
                        <a:srgbClr val="123100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5" name="Shape 166">
                  <a:extLst>
                    <a:ext uri="{FF2B5EF4-FFF2-40B4-BE49-F238E27FC236}">
                      <a16:creationId xmlns:a16="http://schemas.microsoft.com/office/drawing/2014/main" id="{C5B3F47C-B578-A206-147E-2C2C5A8A0389}"/>
                    </a:ext>
                  </a:extLst>
                </p:cNvPr>
                <p:cNvSpPr/>
                <p:nvPr/>
              </p:nvSpPr>
              <p:spPr>
                <a:xfrm>
                  <a:off x="10259568" y="2944368"/>
                  <a:ext cx="640080" cy="210312"/>
                </a:xfrm>
                <a:prstGeom prst="rect">
                  <a:avLst/>
                </a:prstGeom>
                <a:solidFill>
                  <a:srgbClr val="8CC63F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6" name="Text 167">
                  <a:extLst>
                    <a:ext uri="{FF2B5EF4-FFF2-40B4-BE49-F238E27FC236}">
                      <a16:creationId xmlns:a16="http://schemas.microsoft.com/office/drawing/2014/main" id="{AD6980ED-14EE-FB97-F6E6-F3F98A2FC0A8}"/>
                    </a:ext>
                  </a:extLst>
                </p:cNvPr>
                <p:cNvSpPr/>
                <p:nvPr/>
              </p:nvSpPr>
              <p:spPr>
                <a:xfrm>
                  <a:off x="10277856" y="2990088"/>
                  <a:ext cx="603504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 b="1">
                      <a:solidFill>
                        <a:srgbClr val="123100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7" name="Shape 168">
                  <a:extLst>
                    <a:ext uri="{FF2B5EF4-FFF2-40B4-BE49-F238E27FC236}">
                      <a16:creationId xmlns:a16="http://schemas.microsoft.com/office/drawing/2014/main" id="{720302C7-3F14-B288-3360-96A7A17C80FD}"/>
                    </a:ext>
                  </a:extLst>
                </p:cNvPr>
                <p:cNvSpPr/>
                <p:nvPr/>
              </p:nvSpPr>
              <p:spPr>
                <a:xfrm>
                  <a:off x="6327648" y="3154680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8" name="Text 169">
                  <a:extLst>
                    <a:ext uri="{FF2B5EF4-FFF2-40B4-BE49-F238E27FC236}">
                      <a16:creationId xmlns:a16="http://schemas.microsoft.com/office/drawing/2014/main" id="{63E1A16E-3BBA-0CAA-4FB9-2A066BB8D9AD}"/>
                    </a:ext>
                  </a:extLst>
                </p:cNvPr>
                <p:cNvSpPr/>
                <p:nvPr/>
              </p:nvSpPr>
              <p:spPr>
                <a:xfrm>
                  <a:off x="6345936" y="3200400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F7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9" name="Shape 170">
                  <a:extLst>
                    <a:ext uri="{FF2B5EF4-FFF2-40B4-BE49-F238E27FC236}">
                      <a16:creationId xmlns:a16="http://schemas.microsoft.com/office/drawing/2014/main" id="{7075B930-C31E-CBC6-6B02-EA2D4CABF908}"/>
                    </a:ext>
                  </a:extLst>
                </p:cNvPr>
                <p:cNvSpPr/>
                <p:nvPr/>
              </p:nvSpPr>
              <p:spPr>
                <a:xfrm>
                  <a:off x="6986016" y="3154680"/>
                  <a:ext cx="1170432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0" name="Text 171">
                  <a:extLst>
                    <a:ext uri="{FF2B5EF4-FFF2-40B4-BE49-F238E27FC236}">
                      <a16:creationId xmlns:a16="http://schemas.microsoft.com/office/drawing/2014/main" id="{AAA41910-D313-661E-16CC-2E981A19C4E7}"/>
                    </a:ext>
                  </a:extLst>
                </p:cNvPr>
                <p:cNvSpPr/>
                <p:nvPr/>
              </p:nvSpPr>
              <p:spPr>
                <a:xfrm>
                  <a:off x="7004304" y="3200400"/>
                  <a:ext cx="1133856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0% Mb, 2% R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1" name="Shape 172">
                  <a:extLst>
                    <a:ext uri="{FF2B5EF4-FFF2-40B4-BE49-F238E27FC236}">
                      <a16:creationId xmlns:a16="http://schemas.microsoft.com/office/drawing/2014/main" id="{8C091B5A-C3A9-FE28-274E-C8F5996D22C5}"/>
                    </a:ext>
                  </a:extLst>
                </p:cNvPr>
                <p:cNvSpPr/>
                <p:nvPr/>
              </p:nvSpPr>
              <p:spPr>
                <a:xfrm>
                  <a:off x="8156448" y="3154680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2" name="Text 173">
                  <a:extLst>
                    <a:ext uri="{FF2B5EF4-FFF2-40B4-BE49-F238E27FC236}">
                      <a16:creationId xmlns:a16="http://schemas.microsoft.com/office/drawing/2014/main" id="{F1B13BA5-42D4-E495-3321-A2BF2EB4A06D}"/>
                    </a:ext>
                  </a:extLst>
                </p:cNvPr>
                <p:cNvSpPr/>
                <p:nvPr/>
              </p:nvSpPr>
              <p:spPr>
                <a:xfrm>
                  <a:off x="8174736" y="3200400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3" name="Shape 174">
                  <a:extLst>
                    <a:ext uri="{FF2B5EF4-FFF2-40B4-BE49-F238E27FC236}">
                      <a16:creationId xmlns:a16="http://schemas.microsoft.com/office/drawing/2014/main" id="{E93A8509-28E4-9499-72AA-7A59394C434C}"/>
                    </a:ext>
                  </a:extLst>
                </p:cNvPr>
                <p:cNvSpPr/>
                <p:nvPr/>
              </p:nvSpPr>
              <p:spPr>
                <a:xfrm>
                  <a:off x="8814816" y="3154680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4" name="Text 175">
                  <a:extLst>
                    <a:ext uri="{FF2B5EF4-FFF2-40B4-BE49-F238E27FC236}">
                      <a16:creationId xmlns:a16="http://schemas.microsoft.com/office/drawing/2014/main" id="{7CA6F3B0-A1AC-BF4C-BC3C-7DDD9814E1E0}"/>
                    </a:ext>
                  </a:extLst>
                </p:cNvPr>
                <p:cNvSpPr/>
                <p:nvPr/>
              </p:nvSpPr>
              <p:spPr>
                <a:xfrm>
                  <a:off x="8833104" y="3200400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5" name="Shape 176">
                  <a:extLst>
                    <a:ext uri="{FF2B5EF4-FFF2-40B4-BE49-F238E27FC236}">
                      <a16:creationId xmlns:a16="http://schemas.microsoft.com/office/drawing/2014/main" id="{C879CEAC-1BBD-843B-96CC-36FB9BEBD06D}"/>
                    </a:ext>
                  </a:extLst>
                </p:cNvPr>
                <p:cNvSpPr/>
                <p:nvPr/>
              </p:nvSpPr>
              <p:spPr>
                <a:xfrm>
                  <a:off x="9473184" y="3154680"/>
                  <a:ext cx="786384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6" name="Text 177">
                  <a:extLst>
                    <a:ext uri="{FF2B5EF4-FFF2-40B4-BE49-F238E27FC236}">
                      <a16:creationId xmlns:a16="http://schemas.microsoft.com/office/drawing/2014/main" id="{5A530745-21A0-9731-F904-5AA3CCFF31C0}"/>
                    </a:ext>
                  </a:extLst>
                </p:cNvPr>
                <p:cNvSpPr/>
                <p:nvPr/>
              </p:nvSpPr>
              <p:spPr>
                <a:xfrm>
                  <a:off x="9491472" y="3200400"/>
                  <a:ext cx="749808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7" name="Shape 178">
                  <a:extLst>
                    <a:ext uri="{FF2B5EF4-FFF2-40B4-BE49-F238E27FC236}">
                      <a16:creationId xmlns:a16="http://schemas.microsoft.com/office/drawing/2014/main" id="{3F06084B-AC7C-598A-2DE9-CEC9CD94E8FD}"/>
                    </a:ext>
                  </a:extLst>
                </p:cNvPr>
                <p:cNvSpPr/>
                <p:nvPr/>
              </p:nvSpPr>
              <p:spPr>
                <a:xfrm>
                  <a:off x="10259568" y="3154680"/>
                  <a:ext cx="640080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8" name="Text 179">
                  <a:extLst>
                    <a:ext uri="{FF2B5EF4-FFF2-40B4-BE49-F238E27FC236}">
                      <a16:creationId xmlns:a16="http://schemas.microsoft.com/office/drawing/2014/main" id="{BFB3E5AB-4CE4-0554-5EC3-964DE034E2DA}"/>
                    </a:ext>
                  </a:extLst>
                </p:cNvPr>
                <p:cNvSpPr/>
                <p:nvPr/>
              </p:nvSpPr>
              <p:spPr>
                <a:xfrm>
                  <a:off x="10277856" y="3200400"/>
                  <a:ext cx="603504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9" name="Shape 180">
                  <a:extLst>
                    <a:ext uri="{FF2B5EF4-FFF2-40B4-BE49-F238E27FC236}">
                      <a16:creationId xmlns:a16="http://schemas.microsoft.com/office/drawing/2014/main" id="{2E59711F-8395-65DD-1F2F-378AE30B0AF8}"/>
                    </a:ext>
                  </a:extLst>
                </p:cNvPr>
                <p:cNvSpPr/>
                <p:nvPr/>
              </p:nvSpPr>
              <p:spPr>
                <a:xfrm>
                  <a:off x="6327648" y="3364992"/>
                  <a:ext cx="658368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0" name="Text 181">
                  <a:extLst>
                    <a:ext uri="{FF2B5EF4-FFF2-40B4-BE49-F238E27FC236}">
                      <a16:creationId xmlns:a16="http://schemas.microsoft.com/office/drawing/2014/main" id="{AE229EDB-81C4-8C56-6A38-B95C2D00BA8C}"/>
                    </a:ext>
                  </a:extLst>
                </p:cNvPr>
                <p:cNvSpPr/>
                <p:nvPr/>
              </p:nvSpPr>
              <p:spPr>
                <a:xfrm>
                  <a:off x="6345936" y="3410712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F8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1" name="Shape 182">
                  <a:extLst>
                    <a:ext uri="{FF2B5EF4-FFF2-40B4-BE49-F238E27FC236}">
                      <a16:creationId xmlns:a16="http://schemas.microsoft.com/office/drawing/2014/main" id="{2A58FBC7-0B72-6885-E874-78AEF64432DE}"/>
                    </a:ext>
                  </a:extLst>
                </p:cNvPr>
                <p:cNvSpPr/>
                <p:nvPr/>
              </p:nvSpPr>
              <p:spPr>
                <a:xfrm>
                  <a:off x="6986016" y="3364992"/>
                  <a:ext cx="1170432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" name="Text 183">
                  <a:extLst>
                    <a:ext uri="{FF2B5EF4-FFF2-40B4-BE49-F238E27FC236}">
                      <a16:creationId xmlns:a16="http://schemas.microsoft.com/office/drawing/2014/main" id="{A05C0090-AA64-338D-528D-1073A9391550}"/>
                    </a:ext>
                  </a:extLst>
                </p:cNvPr>
                <p:cNvSpPr/>
                <p:nvPr/>
              </p:nvSpPr>
              <p:spPr>
                <a:xfrm>
                  <a:off x="7004304" y="3410712"/>
                  <a:ext cx="1133856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1% Mb, 2% R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3" name="Shape 184">
                  <a:extLst>
                    <a:ext uri="{FF2B5EF4-FFF2-40B4-BE49-F238E27FC236}">
                      <a16:creationId xmlns:a16="http://schemas.microsoft.com/office/drawing/2014/main" id="{F5FB0EBB-E5CB-1AD1-D231-747A09E8D928}"/>
                    </a:ext>
                  </a:extLst>
                </p:cNvPr>
                <p:cNvSpPr/>
                <p:nvPr/>
              </p:nvSpPr>
              <p:spPr>
                <a:xfrm>
                  <a:off x="8156448" y="3364992"/>
                  <a:ext cx="658368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4" name="Text 185">
                  <a:extLst>
                    <a:ext uri="{FF2B5EF4-FFF2-40B4-BE49-F238E27FC236}">
                      <a16:creationId xmlns:a16="http://schemas.microsoft.com/office/drawing/2014/main" id="{10B5FF0E-435B-ECCE-D06C-C9CC3173D8B6}"/>
                    </a:ext>
                  </a:extLst>
                </p:cNvPr>
                <p:cNvSpPr/>
                <p:nvPr/>
              </p:nvSpPr>
              <p:spPr>
                <a:xfrm>
                  <a:off x="8174736" y="3410712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5" name="Shape 186">
                  <a:extLst>
                    <a:ext uri="{FF2B5EF4-FFF2-40B4-BE49-F238E27FC236}">
                      <a16:creationId xmlns:a16="http://schemas.microsoft.com/office/drawing/2014/main" id="{1A2A85F2-8CA2-C586-1F56-CEB3A2F417BD}"/>
                    </a:ext>
                  </a:extLst>
                </p:cNvPr>
                <p:cNvSpPr/>
                <p:nvPr/>
              </p:nvSpPr>
              <p:spPr>
                <a:xfrm>
                  <a:off x="8814816" y="3364992"/>
                  <a:ext cx="658368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6" name="Text 187">
                  <a:extLst>
                    <a:ext uri="{FF2B5EF4-FFF2-40B4-BE49-F238E27FC236}">
                      <a16:creationId xmlns:a16="http://schemas.microsoft.com/office/drawing/2014/main" id="{D8E0B80C-90CC-E7FD-DB63-5E8123374A9A}"/>
                    </a:ext>
                  </a:extLst>
                </p:cNvPr>
                <p:cNvSpPr/>
                <p:nvPr/>
              </p:nvSpPr>
              <p:spPr>
                <a:xfrm>
                  <a:off x="8833104" y="3410712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" name="Shape 188">
                  <a:extLst>
                    <a:ext uri="{FF2B5EF4-FFF2-40B4-BE49-F238E27FC236}">
                      <a16:creationId xmlns:a16="http://schemas.microsoft.com/office/drawing/2014/main" id="{41D3E50A-8EE7-2F97-E927-208694759640}"/>
                    </a:ext>
                  </a:extLst>
                </p:cNvPr>
                <p:cNvSpPr/>
                <p:nvPr/>
              </p:nvSpPr>
              <p:spPr>
                <a:xfrm>
                  <a:off x="9473184" y="3364992"/>
                  <a:ext cx="786384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8" name="Text 189">
                  <a:extLst>
                    <a:ext uri="{FF2B5EF4-FFF2-40B4-BE49-F238E27FC236}">
                      <a16:creationId xmlns:a16="http://schemas.microsoft.com/office/drawing/2014/main" id="{887DE6CB-391C-2888-D8A6-ACE6596C598E}"/>
                    </a:ext>
                  </a:extLst>
                </p:cNvPr>
                <p:cNvSpPr/>
                <p:nvPr/>
              </p:nvSpPr>
              <p:spPr>
                <a:xfrm>
                  <a:off x="9491472" y="3410712"/>
                  <a:ext cx="749808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✗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9" name="Shape 190">
                  <a:extLst>
                    <a:ext uri="{FF2B5EF4-FFF2-40B4-BE49-F238E27FC236}">
                      <a16:creationId xmlns:a16="http://schemas.microsoft.com/office/drawing/2014/main" id="{E6303A08-733C-5CD7-3854-D5E135EECE65}"/>
                    </a:ext>
                  </a:extLst>
                </p:cNvPr>
                <p:cNvSpPr/>
                <p:nvPr/>
              </p:nvSpPr>
              <p:spPr>
                <a:xfrm>
                  <a:off x="10259568" y="3364992"/>
                  <a:ext cx="640080" cy="210312"/>
                </a:xfrm>
                <a:prstGeom prst="rect">
                  <a:avLst/>
                </a:prstGeom>
                <a:solidFill>
                  <a:srgbClr val="EBEBEB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0" name="Text 191">
                  <a:extLst>
                    <a:ext uri="{FF2B5EF4-FFF2-40B4-BE49-F238E27FC236}">
                      <a16:creationId xmlns:a16="http://schemas.microsoft.com/office/drawing/2014/main" id="{DE0F38D6-E337-77E0-93B1-92CA38F66D0A}"/>
                    </a:ext>
                  </a:extLst>
                </p:cNvPr>
                <p:cNvSpPr/>
                <p:nvPr/>
              </p:nvSpPr>
              <p:spPr>
                <a:xfrm>
                  <a:off x="10277856" y="3410712"/>
                  <a:ext cx="603504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1" name="Shape 192">
                  <a:extLst>
                    <a:ext uri="{FF2B5EF4-FFF2-40B4-BE49-F238E27FC236}">
                      <a16:creationId xmlns:a16="http://schemas.microsoft.com/office/drawing/2014/main" id="{AC8DE13E-BA8D-01B3-F884-D5175530F7C9}"/>
                    </a:ext>
                  </a:extLst>
                </p:cNvPr>
                <p:cNvSpPr/>
                <p:nvPr/>
              </p:nvSpPr>
              <p:spPr>
                <a:xfrm>
                  <a:off x="6327648" y="3575304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2" name="Text 193">
                  <a:extLst>
                    <a:ext uri="{FF2B5EF4-FFF2-40B4-BE49-F238E27FC236}">
                      <a16:creationId xmlns:a16="http://schemas.microsoft.com/office/drawing/2014/main" id="{7CC60A2F-FD35-75F4-3AB4-09A987E01F97}"/>
                    </a:ext>
                  </a:extLst>
                </p:cNvPr>
                <p:cNvSpPr/>
                <p:nvPr/>
              </p:nvSpPr>
              <p:spPr>
                <a:xfrm>
                  <a:off x="6345936" y="3621024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F9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Shape 194">
                  <a:extLst>
                    <a:ext uri="{FF2B5EF4-FFF2-40B4-BE49-F238E27FC236}">
                      <a16:creationId xmlns:a16="http://schemas.microsoft.com/office/drawing/2014/main" id="{20F81B21-1446-4534-6512-506DDBC1DA14}"/>
                    </a:ext>
                  </a:extLst>
                </p:cNvPr>
                <p:cNvSpPr/>
                <p:nvPr/>
              </p:nvSpPr>
              <p:spPr>
                <a:xfrm>
                  <a:off x="6986016" y="3575304"/>
                  <a:ext cx="1170432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4" name="Text 195">
                  <a:extLst>
                    <a:ext uri="{FF2B5EF4-FFF2-40B4-BE49-F238E27FC236}">
                      <a16:creationId xmlns:a16="http://schemas.microsoft.com/office/drawing/2014/main" id="{BB787839-DE17-BF13-D7F0-9092496FC2ED}"/>
                    </a:ext>
                  </a:extLst>
                </p:cNvPr>
                <p:cNvSpPr/>
                <p:nvPr/>
              </p:nvSpPr>
              <p:spPr>
                <a:xfrm>
                  <a:off x="7004304" y="3621024"/>
                  <a:ext cx="1133856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2% Mb, 2% R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5" name="Shape 196">
                  <a:extLst>
                    <a:ext uri="{FF2B5EF4-FFF2-40B4-BE49-F238E27FC236}">
                      <a16:creationId xmlns:a16="http://schemas.microsoft.com/office/drawing/2014/main" id="{B12486C1-A0E0-8830-B259-D4FB150B1EB0}"/>
                    </a:ext>
                  </a:extLst>
                </p:cNvPr>
                <p:cNvSpPr/>
                <p:nvPr/>
              </p:nvSpPr>
              <p:spPr>
                <a:xfrm>
                  <a:off x="8156448" y="3575304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6" name="Text 197">
                  <a:extLst>
                    <a:ext uri="{FF2B5EF4-FFF2-40B4-BE49-F238E27FC236}">
                      <a16:creationId xmlns:a16="http://schemas.microsoft.com/office/drawing/2014/main" id="{F0CF27A4-BD47-B574-E136-848918646336}"/>
                    </a:ext>
                  </a:extLst>
                </p:cNvPr>
                <p:cNvSpPr/>
                <p:nvPr/>
              </p:nvSpPr>
              <p:spPr>
                <a:xfrm>
                  <a:off x="8174736" y="3621024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" name="Shape 198">
                  <a:extLst>
                    <a:ext uri="{FF2B5EF4-FFF2-40B4-BE49-F238E27FC236}">
                      <a16:creationId xmlns:a16="http://schemas.microsoft.com/office/drawing/2014/main" id="{9941B14B-D066-BAA6-238B-49BFE668CB01}"/>
                    </a:ext>
                  </a:extLst>
                </p:cNvPr>
                <p:cNvSpPr/>
                <p:nvPr/>
              </p:nvSpPr>
              <p:spPr>
                <a:xfrm>
                  <a:off x="8814816" y="3575304"/>
                  <a:ext cx="658368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" name="Text 199">
                  <a:extLst>
                    <a:ext uri="{FF2B5EF4-FFF2-40B4-BE49-F238E27FC236}">
                      <a16:creationId xmlns:a16="http://schemas.microsoft.com/office/drawing/2014/main" id="{D9F7EDBC-1B7A-4E61-5174-57BB9E6B685D}"/>
                    </a:ext>
                  </a:extLst>
                </p:cNvPr>
                <p:cNvSpPr/>
                <p:nvPr/>
              </p:nvSpPr>
              <p:spPr>
                <a:xfrm>
                  <a:off x="8833104" y="3621024"/>
                  <a:ext cx="621792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✓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9" name="Shape 200">
                  <a:extLst>
                    <a:ext uri="{FF2B5EF4-FFF2-40B4-BE49-F238E27FC236}">
                      <a16:creationId xmlns:a16="http://schemas.microsoft.com/office/drawing/2014/main" id="{DAA1973E-C93B-F5A0-317D-7423E429A635}"/>
                    </a:ext>
                  </a:extLst>
                </p:cNvPr>
                <p:cNvSpPr/>
                <p:nvPr/>
              </p:nvSpPr>
              <p:spPr>
                <a:xfrm>
                  <a:off x="9473184" y="3575304"/>
                  <a:ext cx="786384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0" name="Text 201">
                  <a:extLst>
                    <a:ext uri="{FF2B5EF4-FFF2-40B4-BE49-F238E27FC236}">
                      <a16:creationId xmlns:a16="http://schemas.microsoft.com/office/drawing/2014/main" id="{20C48260-85F2-758D-0501-12ABF35FF64D}"/>
                    </a:ext>
                  </a:extLst>
                </p:cNvPr>
                <p:cNvSpPr/>
                <p:nvPr/>
              </p:nvSpPr>
              <p:spPr>
                <a:xfrm>
                  <a:off x="9491472" y="3621024"/>
                  <a:ext cx="749808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✗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1" name="Shape 202">
                  <a:extLst>
                    <a:ext uri="{FF2B5EF4-FFF2-40B4-BE49-F238E27FC236}">
                      <a16:creationId xmlns:a16="http://schemas.microsoft.com/office/drawing/2014/main" id="{A8322B71-0F5E-E6BB-486B-1275BDB65E4F}"/>
                    </a:ext>
                  </a:extLst>
                </p:cNvPr>
                <p:cNvSpPr/>
                <p:nvPr/>
              </p:nvSpPr>
              <p:spPr>
                <a:xfrm>
                  <a:off x="10259568" y="3575304"/>
                  <a:ext cx="640080" cy="210312"/>
                </a:xfrm>
                <a:prstGeom prst="rect">
                  <a:avLst/>
                </a:prstGeom>
                <a:solidFill>
                  <a:srgbClr val="F4F4F4"/>
                </a:solidFill>
                <a:ln w="12700">
                  <a:solidFill>
                    <a:srgbClr val="FFFFFF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2" name="Text 203">
                  <a:extLst>
                    <a:ext uri="{FF2B5EF4-FFF2-40B4-BE49-F238E27FC236}">
                      <a16:creationId xmlns:a16="http://schemas.microsoft.com/office/drawing/2014/main" id="{F5157FA3-D3EA-2E7A-659A-83EC48F4C7FA}"/>
                    </a:ext>
                  </a:extLst>
                </p:cNvPr>
                <p:cNvSpPr/>
                <p:nvPr/>
              </p:nvSpPr>
              <p:spPr>
                <a:xfrm>
                  <a:off x="10277856" y="3621024"/>
                  <a:ext cx="603504" cy="9144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t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n-US" sz="4000">
                      <a:solidFill>
                        <a:srgbClr val="1B1B1B"/>
                      </a:solidFill>
                      <a:latin typeface="Times New Roman" panose="02020603050405020304" pitchFamily="18" charset="0"/>
                      <a:ea typeface="Arial" pitchFamily="34" charset="-122"/>
                      <a:cs typeface="Times New Roman" panose="02020603050405020304" pitchFamily="18" charset="0"/>
                    </a:rPr>
                    <a:t>✗</a:t>
                  </a: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51" name="Rectangle 10">
            <a:extLst>
              <a:ext uri="{FF2B5EF4-FFF2-40B4-BE49-F238E27FC236}">
                <a16:creationId xmlns:a16="http://schemas.microsoft.com/office/drawing/2014/main" id="{CD041C2F-35CB-58FB-C21F-9D0719D9E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8903" y="19223296"/>
            <a:ext cx="5802026" cy="185270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lvl="1" algn="just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Debonding</a:t>
            </a:r>
          </a:p>
          <a:p>
            <a:pPr lvl="1" algn="just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 Simulation</a:t>
            </a:r>
          </a:p>
        </p:txBody>
      </p:sp>
      <p:graphicFrame>
        <p:nvGraphicFramePr>
          <p:cNvPr id="358" name="Table 357">
            <a:extLst>
              <a:ext uri="{FF2B5EF4-FFF2-40B4-BE49-F238E27FC236}">
                <a16:creationId xmlns:a16="http://schemas.microsoft.com/office/drawing/2014/main" id="{16CDA104-D8EF-D511-9118-DFE97D160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13168"/>
              </p:ext>
            </p:extLst>
          </p:nvPr>
        </p:nvGraphicFramePr>
        <p:xfrm>
          <a:off x="30057969" y="17840226"/>
          <a:ext cx="12441934" cy="584599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173416">
                  <a:extLst>
                    <a:ext uri="{9D8B030D-6E8A-4147-A177-3AD203B41FA5}">
                      <a16:colId xmlns:a16="http://schemas.microsoft.com/office/drawing/2014/main" val="2138780132"/>
                    </a:ext>
                  </a:extLst>
                </a:gridCol>
                <a:gridCol w="8268518">
                  <a:extLst>
                    <a:ext uri="{9D8B030D-6E8A-4147-A177-3AD203B41FA5}">
                      <a16:colId xmlns:a16="http://schemas.microsoft.com/office/drawing/2014/main" val="3384584320"/>
                    </a:ext>
                  </a:extLst>
                </a:gridCol>
              </a:tblGrid>
              <a:tr h="572883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en-US" sz="3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3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34386"/>
                  </a:ext>
                </a:extLst>
              </a:tr>
              <a:tr h="106392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  <a:endParaRPr lang="en-US" sz="3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Steel pipe, cement column, filter papers, perforated sheets, sponge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310279"/>
                  </a:ext>
                </a:extLst>
              </a:tr>
              <a:tr h="106392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Connection</a:t>
                      </a:r>
                      <a:endParaRPr lang="en-US" sz="3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2-in. NPT threaded end cap with Teflon tape and dope sealing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737231"/>
                  </a:ext>
                </a:extLst>
              </a:tr>
              <a:tr h="7006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Conditions</a:t>
                      </a:r>
                      <a:endParaRPr lang="en-US" sz="3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da-DK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N₂ injection at 60 psi for 30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38431"/>
                  </a:ext>
                </a:extLst>
              </a:tr>
              <a:tr h="106392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Measured Outputs</a:t>
                      </a:r>
                      <a:endParaRPr lang="en-US" sz="3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bubble time, leakage intensity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548197"/>
                  </a:ext>
                </a:extLst>
              </a:tr>
              <a:tr h="106392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 Roughness</a:t>
                      </a:r>
                      <a:endParaRPr lang="en-US" sz="3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 ≈ 1.6–6.3 µm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350196"/>
                  </a:ext>
                </a:extLst>
              </a:tr>
            </a:tbl>
          </a:graphicData>
        </a:graphic>
      </p:graphicFrame>
      <p:pic>
        <p:nvPicPr>
          <p:cNvPr id="360" name="Picture 359">
            <a:extLst>
              <a:ext uri="{FF2B5EF4-FFF2-40B4-BE49-F238E27FC236}">
                <a16:creationId xmlns:a16="http://schemas.microsoft.com/office/drawing/2014/main" id="{6BABA199-5C2A-C4E5-58A8-A72C8A87F3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38903" y="21274081"/>
            <a:ext cx="5846179" cy="2412143"/>
          </a:xfrm>
          <a:prstGeom prst="rect">
            <a:avLst/>
          </a:prstGeom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id="{1C659FF6-0267-A41B-C712-33DDF98EF7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56845" y="23971657"/>
            <a:ext cx="6180247" cy="37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091CEE18-75FB-4F94-B7E5-806F9AAC61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EA45FF-AB01-4A2A-BF9C-CED0D2614C43}"/>
</file>

<file path=customXml/itemProps3.xml><?xml version="1.0" encoding="utf-8"?>
<ds:datastoreItem xmlns:ds="http://schemas.openxmlformats.org/officeDocument/2006/customXml" ds:itemID="{1A0DD015-68AD-4E30-AF8E-FF2BA1D30007}">
  <ds:schemaRefs>
    <ds:schemaRef ds:uri="3e2265a6-241d-447e-84c0-d22c65546bbb"/>
    <ds:schemaRef ds:uri="c35ec016-431e-4ebd-893d-e1628a78c1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1</cp:revision>
  <dcterms:created xsi:type="dcterms:W3CDTF">2025-04-20T10:29:18Z</dcterms:created>
  <dcterms:modified xsi:type="dcterms:W3CDTF">2026-04-23T19:11:09Z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