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 snapToGrid="0">
      <p:cViewPr>
        <p:scale>
          <a:sx n="16" d="100"/>
          <a:sy n="16" d="100"/>
        </p:scale>
        <p:origin x="1284" y="-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026AA-6BCF-4C62-A484-423A1A4DB0F4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1CD7E-A783-4C91-AA99-F9FADC29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CD7E-A783-4C91-AA99-F9FADC29B9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defRPr/>
            </a:pPr>
            <a:r>
              <a:rPr lang="en-US" sz="12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Expandable In-Line Repair Device for Pipelines</a:t>
            </a:r>
            <a:endParaRPr lang="en-US" sz="1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defTabSz="3458319">
              <a:spcBef>
                <a:spcPct val="20000"/>
              </a:spcBef>
              <a:defRPr/>
            </a:pPr>
            <a:endParaRPr lang="en-US" sz="9000" b="1">
              <a:solidFill>
                <a:srgbClr val="C5E0B3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28415" y="2720941"/>
            <a:ext cx="26037108" cy="27243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defRPr/>
            </a:pPr>
            <a:r>
              <a:rPr lang="en-US" sz="5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Amnah Alkhater, Zaina Bujlala, Hoor </a:t>
            </a:r>
            <a:r>
              <a:rPr lang="en-US" sz="56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Almadan</a:t>
            </a:r>
            <a:r>
              <a:rPr lang="en-US" sz="5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Maryam Hamidaddin, Munirah Alhajri, Walah </a:t>
            </a:r>
            <a:r>
              <a:rPr lang="en-US" sz="56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Alrobayan</a:t>
            </a:r>
            <a:br>
              <a:rPr lang="en-US" sz="5600" dirty="0">
                <a:latin typeface="Calibri"/>
                <a:ea typeface="Calibri"/>
                <a:cs typeface="Calibri"/>
              </a:rPr>
            </a:br>
            <a:r>
              <a:rPr lang="en-US" sz="5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Yasmin Seid </a:t>
            </a:r>
            <a:r>
              <a:rPr lang="en-US" sz="56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ahmed</a:t>
            </a:r>
            <a:endParaRPr lang="en-US" sz="5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 defTabSz="3458319">
              <a:spcBef>
                <a:spcPct val="20000"/>
              </a:spcBef>
              <a:defRPr/>
            </a:pP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" y="891869"/>
            <a:ext cx="5204241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  <a:r>
              <a:rPr lang="en-GB" sz="16600" b="1">
                <a:solidFill>
                  <a:srgbClr val="02616D"/>
                </a:solidFill>
              </a:rPr>
              <a:t>F0</a:t>
            </a:r>
            <a:r>
              <a:rPr lang="en-SG" sz="16600" b="1">
                <a:solidFill>
                  <a:srgbClr val="02616D"/>
                </a:solidFill>
              </a:rPr>
              <a:t>29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048" y="7583189"/>
            <a:ext cx="9720000" cy="83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en-US" sz="4500" dirty="0">
                <a:latin typeface="Calibri"/>
                <a:ea typeface="Calibri"/>
                <a:cs typeface="Calibri"/>
              </a:rPr>
              <a:t>Pipeline operators face challenges when addressing severe </a:t>
            </a:r>
            <a:r>
              <a:rPr lang="en-US" sz="4500" b="1" dirty="0">
                <a:latin typeface="Calibri"/>
                <a:ea typeface="Calibri"/>
                <a:cs typeface="Calibri"/>
              </a:rPr>
              <a:t>internal corrosion.</a:t>
            </a: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en-US" sz="4500" dirty="0">
                <a:latin typeface="Calibri"/>
                <a:ea typeface="Calibri"/>
                <a:cs typeface="Calibri"/>
              </a:rPr>
              <a:t>Current methods require full pipeline shutdowns and section cutting. </a:t>
            </a: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en-US" sz="4500" dirty="0">
                <a:latin typeface="Calibri"/>
                <a:ea typeface="Calibri"/>
                <a:cs typeface="Calibri"/>
              </a:rPr>
              <a:t>This leads to </a:t>
            </a:r>
            <a:r>
              <a:rPr lang="en-US" sz="4500" b="1" dirty="0">
                <a:latin typeface="Calibri"/>
                <a:ea typeface="Calibri"/>
                <a:cs typeface="Calibri"/>
              </a:rPr>
              <a:t>costly downtime </a:t>
            </a:r>
            <a:r>
              <a:rPr lang="en-US" sz="4500" dirty="0">
                <a:latin typeface="Calibri"/>
                <a:ea typeface="Calibri"/>
                <a:cs typeface="Calibri"/>
              </a:rPr>
              <a:t>&amp; increased </a:t>
            </a:r>
            <a:r>
              <a:rPr lang="en-US" sz="4500" b="1" dirty="0">
                <a:latin typeface="Calibri"/>
                <a:ea typeface="Calibri"/>
                <a:cs typeface="Calibri"/>
              </a:rPr>
              <a:t>safety risks</a:t>
            </a:r>
            <a:r>
              <a:rPr lang="en-US" sz="4500" dirty="0">
                <a:latin typeface="Calibri"/>
                <a:ea typeface="Calibri"/>
                <a:cs typeface="Calibri"/>
              </a:rPr>
              <a:t>.</a:t>
            </a:r>
            <a:endParaRPr lang="en-US" sz="4500" dirty="0"/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en-US" sz="4500" dirty="0">
                <a:latin typeface="Calibri"/>
                <a:ea typeface="Calibri"/>
                <a:cs typeface="Calibri"/>
              </a:rPr>
              <a:t>Repair methods treat entire sections instead of targeting localized damage, resulting in </a:t>
            </a:r>
            <a:r>
              <a:rPr lang="en-US" sz="4500" b="1" dirty="0">
                <a:latin typeface="Calibri"/>
                <a:ea typeface="Calibri"/>
                <a:cs typeface="Calibri"/>
              </a:rPr>
              <a:t>inefficient</a:t>
            </a:r>
            <a:r>
              <a:rPr lang="en-US" sz="4500" dirty="0">
                <a:latin typeface="Calibri"/>
                <a:ea typeface="Calibri"/>
                <a:cs typeface="Calibri"/>
              </a:rPr>
              <a:t> and </a:t>
            </a:r>
            <a:r>
              <a:rPr lang="en-US" sz="4500" b="1" dirty="0">
                <a:latin typeface="Calibri"/>
                <a:ea typeface="Calibri"/>
                <a:cs typeface="Calibri"/>
              </a:rPr>
              <a:t>resource-intensive maintenance</a:t>
            </a:r>
            <a:r>
              <a:rPr lang="en-US" sz="4500" dirty="0">
                <a:latin typeface="Calibri"/>
                <a:ea typeface="Calibri"/>
                <a:cs typeface="Calibri"/>
              </a:rPr>
              <a:t>.</a:t>
            </a:r>
          </a:p>
          <a:p>
            <a:pPr algn="just"/>
            <a:endParaRPr lang="en-US" sz="45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Background &amp; Problem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3965" y="6186903"/>
            <a:ext cx="19435832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Prototype &amp; System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4958" y="20999497"/>
            <a:ext cx="9875520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2907" y="6186903"/>
            <a:ext cx="9875520" cy="115200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  <a:effectLst>
            <a:outerShdw dist="38100" sx="1000" sy="1000">
              <a:srgbClr val="000000">
                <a:alpha val="0"/>
              </a:srgbClr>
            </a:outerShdw>
          </a:effectLst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and Validation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717" y="13570261"/>
            <a:ext cx="9798710" cy="356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Objective: Minimize number of vehicles</a:t>
            </a:r>
          </a:p>
          <a:p>
            <a:r>
              <a:rPr lang="en-SA" sz="4600" b="1" dirty="0">
                <a:latin typeface="Calibri" panose="020F0502020204030204" pitchFamily="34" charset="0"/>
                <a:cs typeface="Calibri" panose="020F0502020204030204" pitchFamily="34" charset="0"/>
              </a:rPr>
              <a:t>Const.</a:t>
            </a:r>
            <a:r>
              <a:rPr lang="en-SA" sz="4600" dirty="0">
                <a:latin typeface="Calibri" panose="020F0502020204030204" pitchFamily="34" charset="0"/>
                <a:cs typeface="Calibri" panose="020F0502020204030204" pitchFamily="34" charset="0"/>
              </a:rPr>
              <a:t>Vehicle Time Capacity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A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Output: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Optimal speed and minimum number of  vehicles</a:t>
            </a:r>
            <a:endParaRPr lang="en-SA" sz="4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C146A3-C51B-6B81-9E1A-8658A65B8D08}"/>
              </a:ext>
            </a:extLst>
          </p:cNvPr>
          <p:cNvGrpSpPr/>
          <p:nvPr/>
        </p:nvGrpSpPr>
        <p:grpSpPr>
          <a:xfrm>
            <a:off x="12079782" y="21589128"/>
            <a:ext cx="10062614" cy="6449833"/>
            <a:chOff x="11469431" y="15033114"/>
            <a:chExt cx="10062614" cy="644983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9">
                  <a:extLst>
                    <a:ext uri="{FF2B5EF4-FFF2-40B4-BE49-F238E27FC236}">
                      <a16:creationId xmlns:a16="http://schemas.microsoft.com/office/drawing/2014/main" id="{92CC9254-2BF9-3998-5B7A-A9098F3AFC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69431" y="16442867"/>
                  <a:ext cx="10062614" cy="5040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4056" tIns="42028" rIns="84056" bIns="42028" anchor="t">
                  <a:spAutoFit/>
                </a:bodyPr>
                <a:lstStyle>
                  <a:defPPr>
                    <a:defRPr kern="1200"/>
                  </a:defPPr>
                  <a:lvl1pPr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1pPr>
                  <a:lvl2pPr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/>
                      <a:ea typeface="ＭＳ Ｐゴシック" pitchFamily="-106" charset="-128"/>
                    </a:defRPr>
                  </a:lvl9pPr>
                </a:lstStyle>
                <a:p>
                  <a:pPr marL="685800" indent="-685800" algn="just">
                    <a:buFont typeface="Arial" panose="020B0604020202020204" pitchFamily="34" charset="0"/>
                    <a:buChar char="•"/>
                  </a:pPr>
                  <a:r>
                    <a:rPr lang="en-US" sz="4600" dirty="0">
                      <a:latin typeface="Calibri"/>
                      <a:ea typeface="Calibri"/>
                      <a:cs typeface="Calibri"/>
                    </a:rPr>
                    <a:t>Algorithm accuracy ≥ 80%</a:t>
                  </a:r>
                  <a:endParaRPr lang="en-GB" sz="4600" dirty="0">
                    <a:latin typeface="Calibri"/>
                    <a:ea typeface="Calibri"/>
                    <a:cs typeface="Calibri"/>
                  </a:endParaRPr>
                </a:p>
                <a:p>
                  <a:pPr marL="685800" indent="-685800" algn="just">
                    <a:buFont typeface="Arial" panose="020B0604020202020204" pitchFamily="34" charset="0"/>
                    <a:buChar char="•"/>
                  </a:pPr>
                  <a:r>
                    <a:rPr lang="en-US" sz="4600" dirty="0">
                      <a:latin typeface="Calibri"/>
                      <a:ea typeface="Calibri"/>
                      <a:cs typeface="Calibri"/>
                    </a:rPr>
                    <a:t>Speed: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ea typeface="Calibri"/>
                          <a:cs typeface="Calibri"/>
                        </a:rPr>
                        <m:t>𝑣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≤</m:t>
                      </m:r>
                      <m:sSub>
                        <m:sSubPr>
                          <m:ctrlPr>
                            <a:rPr lang="en-US" sz="4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</m:e>
                        <m:sub>
                          <m:r>
                            <a:rPr lang="en-US" sz="4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𝑚𝑎𝑥</m:t>
                          </m:r>
                        </m:sub>
                      </m:sSub>
                    </m:oMath>
                  </a14:m>
                  <a:r>
                    <a:rPr lang="en-US" sz="4600" dirty="0">
                      <a:latin typeface="Calibri"/>
                      <a:ea typeface="Calibri"/>
                      <a:cs typeface="Calibri"/>
                    </a:rPr>
                    <a:t> to ensure </a:t>
                  </a:r>
                  <a14:m>
                    <m:oMath xmlns:m="http://schemas.openxmlformats.org/officeDocument/2006/math">
                      <m:r>
                        <a:rPr lang="en-US" sz="4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𝛿</m:t>
                      </m:r>
                      <m:r>
                        <a:rPr lang="en-US" sz="4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≥</m:t>
                      </m:r>
                      <m:sSub>
                        <m:sSubPr>
                          <m:ctrlPr>
                            <a:rPr lang="en-US" sz="4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𝛿</m:t>
                          </m:r>
                        </m:e>
                        <m:sub>
                          <m:r>
                            <a:rPr lang="en-US" sz="4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𝑚𝑖𝑛</m:t>
                          </m:r>
                        </m:sub>
                      </m:sSub>
                    </m:oMath>
                  </a14:m>
                  <a:endParaRPr lang="en-US" sz="4600" dirty="0">
                    <a:latin typeface="Calibri"/>
                    <a:ea typeface="Calibri"/>
                    <a:cs typeface="Calibri"/>
                  </a:endParaRPr>
                </a:p>
                <a:p>
                  <a:pPr marL="685800" indent="-685800" algn="just">
                    <a:buFont typeface="Arial" panose="020B0604020202020204" pitchFamily="34" charset="0"/>
                    <a:buChar char="•"/>
                  </a:pPr>
                  <a:r>
                    <a:rPr lang="en-US" sz="4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Cost per repair ≤ 3,500 SAR </a:t>
                  </a:r>
                  <a:endParaRPr lang="en-US" sz="4600" dirty="0"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endParaRP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en-US" sz="4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Repair time per vehicle ≤ 60 min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en-US" sz="4600" dirty="0"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</a:rPr>
                    <a:t>Ph operating range (3-8)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en-US" sz="4600" dirty="0"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</a:rPr>
                    <a:t>Glass Transition Temperature (</a:t>
                  </a:r>
                  <a:r>
                    <a:rPr lang="en-US" sz="4600" dirty="0" err="1"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</a:rPr>
                    <a:t>Tg</a:t>
                  </a:r>
                  <a:r>
                    <a:rPr lang="en-US" sz="4600" dirty="0"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</a:rPr>
                    <a:t>) &lt; 140C</a:t>
                  </a:r>
                </a:p>
              </p:txBody>
            </p:sp>
          </mc:Choice>
          <mc:Fallback>
            <p:sp>
              <p:nvSpPr>
                <p:cNvPr id="13" name="TextBox 19">
                  <a:extLst>
                    <a:ext uri="{FF2B5EF4-FFF2-40B4-BE49-F238E27FC236}">
                      <a16:creationId xmlns:a16="http://schemas.microsoft.com/office/drawing/2014/main" id="{92CC9254-2BF9-3998-5B7A-A9098F3AF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69431" y="16442867"/>
                  <a:ext cx="10062614" cy="5040080"/>
                </a:xfrm>
                <a:prstGeom prst="rect">
                  <a:avLst/>
                </a:prstGeom>
                <a:blipFill>
                  <a:blip r:embed="rId4"/>
                  <a:stretch>
                    <a:fillRect l="-2485" t="-2660" b="-532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2CEB40FA-E9E7-9A14-EBF4-00C5EB52E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9431" y="15033114"/>
              <a:ext cx="9520007" cy="1152000"/>
            </a:xfrm>
            <a:prstGeom prst="rect">
              <a:avLst/>
            </a:prstGeom>
            <a:solidFill>
              <a:srgbClr val="C5E0B3"/>
            </a:solidFill>
            <a:ln w="12700">
              <a:noFill/>
              <a:miter lim="800000"/>
            </a:ln>
          </p:spPr>
          <p:txBody>
            <a:bodyPr wrap="none" lIns="252227" tIns="67261" rIns="252227" bIns="63041" anchor="ctr" anchorCtr="0"/>
            <a:lstStyle>
              <a:defPPr>
                <a:defRPr kern="1200"/>
              </a:defPPr>
            </a:lstStyle>
            <a:p>
              <a:pPr algn="ctr" defTabSz="4324030">
                <a:defRPr/>
              </a:pPr>
              <a:r>
                <a:rPr lang="en-US" sz="6000" b="1">
                  <a:latin typeface="Nunito"/>
                </a:rPr>
                <a:t>Constrains</a:t>
              </a:r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65CCED6-AF11-9D98-8B89-3E127B229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0036" y="15293047"/>
            <a:ext cx="7126834" cy="4949808"/>
          </a:xfrm>
          <a:prstGeom prst="rect">
            <a:avLst/>
          </a:prstGeom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BD8087E9-BC93-74DE-AD2C-C5F5D59E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5213" y="22400843"/>
            <a:ext cx="9575011" cy="26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200" dirty="0"/>
              <a:t>The system achieves 92% ML accuracy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200" dirty="0"/>
              <a:t>Efficient and scalable pipeline repair solution.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0F1F59-7BFA-7653-2439-6B993447F38D}"/>
              </a:ext>
            </a:extLst>
          </p:cNvPr>
          <p:cNvGrpSpPr/>
          <p:nvPr/>
        </p:nvGrpSpPr>
        <p:grpSpPr>
          <a:xfrm>
            <a:off x="21857853" y="21589128"/>
            <a:ext cx="9552125" cy="5484193"/>
            <a:chOff x="21770019" y="14318254"/>
            <a:chExt cx="9552125" cy="5484193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77B6DFF-9B58-2438-CEF9-C6ACE2261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0019" y="14318254"/>
              <a:ext cx="9520008" cy="1152000"/>
            </a:xfrm>
            <a:prstGeom prst="rect">
              <a:avLst/>
            </a:prstGeom>
            <a:solidFill>
              <a:srgbClr val="C5E0B3"/>
            </a:solidFill>
            <a:ln w="12700">
              <a:noFill/>
              <a:miter lim="800000"/>
            </a:ln>
          </p:spPr>
          <p:txBody>
            <a:bodyPr wrap="none" lIns="252227" tIns="67261" rIns="252227" bIns="63041" anchor="ctr" anchorCtr="0"/>
            <a:lstStyle>
              <a:defPPr>
                <a:defRPr kern="1200"/>
              </a:defPPr>
            </a:lstStyle>
            <a:p>
              <a:pPr algn="ctr" defTabSz="4324030">
                <a:defRPr/>
              </a:pPr>
              <a:r>
                <a:rPr lang="en-US" sz="6000" b="1" dirty="0">
                  <a:latin typeface="Nunito"/>
                </a:rPr>
                <a:t>Specifications</a:t>
              </a:r>
              <a:endParaRPr lang="en-US" dirty="0"/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A855E3A1-F922-F637-83C5-E9B30F70A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2136" y="15470254"/>
              <a:ext cx="9520008" cy="433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056" tIns="42028" rIns="84056" bIns="42028" anchor="t">
              <a:spAutoFit/>
            </a:bodyPr>
            <a:lstStyle>
              <a:defPPr>
                <a:defRPr kern="1200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 marL="685800" indent="-685800" algn="just">
                <a:buFont typeface="Arial"/>
                <a:buChar char="•"/>
              </a:pPr>
              <a:r>
                <a:rPr lang="en-US" sz="4600" dirty="0">
                  <a:latin typeface="Calibri"/>
                  <a:ea typeface="Calibri"/>
                  <a:cs typeface="Calibri"/>
                </a:rPr>
                <a:t>Offline training ≥ 30,000 samples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en-US" sz="4600" dirty="0">
                  <a:latin typeface="Calibri"/>
                  <a:ea typeface="Calibri"/>
                  <a:cs typeface="Calibri"/>
                </a:rPr>
                <a:t>Defects classified by status and risk level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en-US" sz="4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t_expansion</a:t>
              </a:r>
              <a:r>
                <a:rPr lang="en-US" sz="4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&lt; 5min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Optimal traveler speed to balance repair time and coating quality</a:t>
              </a:r>
              <a:endParaRPr lang="ar-SA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7" name="Picture 26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E2509011-8600-B156-A56E-9DEF3724B5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6268"/>
          <a:stretch>
            <a:fillRect/>
          </a:stretch>
        </p:blipFill>
        <p:spPr>
          <a:xfrm>
            <a:off x="11094043" y="7372878"/>
            <a:ext cx="20770442" cy="17927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FF12D6-24E9-56BE-64A8-FFEEE6AE0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55213" y="7545198"/>
            <a:ext cx="11502284" cy="6069201"/>
          </a:xfrm>
          <a:prstGeom prst="rect">
            <a:avLst/>
          </a:prstGeom>
        </p:spPr>
      </p:pic>
      <p:pic>
        <p:nvPicPr>
          <p:cNvPr id="2" name="Picture 1" descr="s5_Select_Group_1.jpg">
            <a:extLst>
              <a:ext uri="{FF2B5EF4-FFF2-40B4-BE49-F238E27FC236}">
                <a16:creationId xmlns:a16="http://schemas.microsoft.com/office/drawing/2014/main" id="{653C68C3-D85B-5207-B1EF-5281D585D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46383" y="89551"/>
            <a:ext cx="7400123" cy="565785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BF71B92-5BF4-1F71-50D3-BF202517A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25625"/>
              </p:ext>
            </p:extLst>
          </p:nvPr>
        </p:nvGraphicFramePr>
        <p:xfrm>
          <a:off x="32480919" y="17245248"/>
          <a:ext cx="9520007" cy="35487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89681">
                  <a:extLst>
                    <a:ext uri="{9D8B030D-6E8A-4147-A177-3AD203B41FA5}">
                      <a16:colId xmlns:a16="http://schemas.microsoft.com/office/drawing/2014/main" val="722480633"/>
                    </a:ext>
                  </a:extLst>
                </a:gridCol>
                <a:gridCol w="1368853">
                  <a:extLst>
                    <a:ext uri="{9D8B030D-6E8A-4147-A177-3AD203B41FA5}">
                      <a16:colId xmlns:a16="http://schemas.microsoft.com/office/drawing/2014/main" val="1700600985"/>
                    </a:ext>
                  </a:extLst>
                </a:gridCol>
                <a:gridCol w="1493919">
                  <a:extLst>
                    <a:ext uri="{9D8B030D-6E8A-4147-A177-3AD203B41FA5}">
                      <a16:colId xmlns:a16="http://schemas.microsoft.com/office/drawing/2014/main" val="3861034095"/>
                    </a:ext>
                  </a:extLst>
                </a:gridCol>
                <a:gridCol w="1496213">
                  <a:extLst>
                    <a:ext uri="{9D8B030D-6E8A-4147-A177-3AD203B41FA5}">
                      <a16:colId xmlns:a16="http://schemas.microsoft.com/office/drawing/2014/main" val="1886600213"/>
                    </a:ext>
                  </a:extLst>
                </a:gridCol>
                <a:gridCol w="1490478">
                  <a:extLst>
                    <a:ext uri="{9D8B030D-6E8A-4147-A177-3AD203B41FA5}">
                      <a16:colId xmlns:a16="http://schemas.microsoft.com/office/drawing/2014/main" val="2592954220"/>
                    </a:ext>
                  </a:extLst>
                </a:gridCol>
                <a:gridCol w="1373443">
                  <a:extLst>
                    <a:ext uri="{9D8B030D-6E8A-4147-A177-3AD203B41FA5}">
                      <a16:colId xmlns:a16="http://schemas.microsoft.com/office/drawing/2014/main" val="1873886326"/>
                    </a:ext>
                  </a:extLst>
                </a:gridCol>
                <a:gridCol w="1007420">
                  <a:extLst>
                    <a:ext uri="{9D8B030D-6E8A-4147-A177-3AD203B41FA5}">
                      <a16:colId xmlns:a16="http://schemas.microsoft.com/office/drawing/2014/main" val="3734465134"/>
                    </a:ext>
                  </a:extLst>
                </a:gridCol>
              </a:tblGrid>
              <a:tr h="2089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100">
                          <a:effectLst/>
                        </a:rPr>
                        <a:t>Sample #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Weight Before (g)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Weight After (g)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Surface Area (cm^2)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Density (g/cc)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Time (hrs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Corrosion Rate (</a:t>
                      </a:r>
                      <a:r>
                        <a:rPr lang="en-US" sz="1100" dirty="0" err="1">
                          <a:effectLst/>
                        </a:rPr>
                        <a:t>lb</a:t>
                      </a:r>
                      <a:r>
                        <a:rPr lang="en-US" sz="1100" dirty="0">
                          <a:effectLst/>
                        </a:rPr>
                        <a:t>/ft^2) </a:t>
                      </a:r>
                    </a:p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391399"/>
                  </a:ext>
                </a:extLst>
              </a:tr>
              <a:tr h="729509"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59.1638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54.7940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32.1664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7.85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0.00028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145201"/>
                  </a:ext>
                </a:extLst>
              </a:tr>
              <a:tr h="729509"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53.6505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50.0460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15.2197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7.85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0.00048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767603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796DEA87-BA38-6FA6-B239-A0E28CEE6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2858" y="9273549"/>
            <a:ext cx="21345171" cy="12200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292836-6156-179E-F584-92EC9C3EFD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65652" y="20148021"/>
            <a:ext cx="12379181" cy="76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9BC58A4B-2709-40EC-9008-BFB5A1003C43}"/>
</file>

<file path=customXml/itemProps2.xml><?xml version="1.0" encoding="utf-8"?>
<ds:datastoreItem xmlns:ds="http://schemas.openxmlformats.org/officeDocument/2006/customXml" ds:itemID="{49175C01-9B91-46FE-B597-09409439E33B}"/>
</file>

<file path=customXml/itemProps3.xml><?xml version="1.0" encoding="utf-8"?>
<ds:datastoreItem xmlns:ds="http://schemas.openxmlformats.org/officeDocument/2006/customXml" ds:itemID="{F8A49A6C-39B4-440E-8286-85A23863909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250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Cambria Math</vt:lpstr>
      <vt:lpstr>Nunito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WALAH OMAR ALROBAYAN</cp:lastModifiedBy>
  <cp:revision>4</cp:revision>
  <dcterms:created xsi:type="dcterms:W3CDTF">2025-04-20T10:29:18Z</dcterms:created>
  <dcterms:modified xsi:type="dcterms:W3CDTF">2026-05-03T17:26:46Z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