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20" d="100"/>
          <a:sy n="20" d="100"/>
        </p:scale>
        <p:origin x="945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EA0132-5371-917D-CBA5-5861C8E82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EF2C713-2524-5FE0-C4F3-6C22542A5739}"/>
              </a:ext>
            </a:extLst>
          </p:cNvPr>
          <p:cNvSpPr txBox="1"/>
          <p:nvPr/>
        </p:nvSpPr>
        <p:spPr>
          <a:xfrm>
            <a:off x="4898066" y="441477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4E0B3"/>
                </a:solidFill>
                <a:latin typeface="Aptos"/>
                <a:ea typeface="Calibri"/>
                <a:cs typeface="Calibri"/>
              </a:rPr>
              <a:t>SAFETY-DRIVEN CO₂ CAPTURE FROM INDUSTRIAL FIRED HEATERS USING MOF-BASED SYSTEM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3FB2F-1BFF-DE60-F299-43DFB48276A0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277112-31C2-446C-F128-1494BAD01867}"/>
              </a:ext>
            </a:extLst>
          </p:cNvPr>
          <p:cNvSpPr txBox="1"/>
          <p:nvPr/>
        </p:nvSpPr>
        <p:spPr>
          <a:xfrm>
            <a:off x="6980867" y="3397806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Jamayel Alhajri, Rose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Alzaghebi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Latifah Alessa, Noor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Alzhrany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Mona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Almoushrif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Areeg Alsawad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Abdulrahman Al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Qadami</a:t>
            </a:r>
            <a:endParaRPr lang="en-US" sz="4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endParaRPr lang="en-US" sz="4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D8405-668A-F8FD-B438-E173396FFDE5}"/>
              </a:ext>
            </a:extLst>
          </p:cNvPr>
          <p:cNvSpPr txBox="1"/>
          <p:nvPr/>
        </p:nvSpPr>
        <p:spPr>
          <a:xfrm>
            <a:off x="35560" y="891869"/>
            <a:ext cx="5204241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F024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8800E1B4-AF1A-0B3F-ACA8-4DAAD3E3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585428"/>
            <a:ext cx="9950220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ea typeface="Calibri"/>
                <a:cs typeface="Arial"/>
              </a:rPr>
              <a:t>Industrial fired heaters are a major source of CO₂ emissions due to continuous high-temperature combustion. Existing carbon capture systems are typically separate from safety systems, increasing complexity and limiting safe operation.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3734E33-5C95-1EEB-C0D8-1A924862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9774" y="1494936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itchFamily="2" charset="0"/>
              </a:rPr>
              <a:t>Prototype</a:t>
            </a:r>
            <a:r>
              <a:rPr lang="en-US" sz="6000" b="1"/>
              <a:t> Design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7605A7-ECD2-1E33-B9CB-DEBEA00F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0187" y="627782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Constrains &amp; </a:t>
            </a:r>
            <a:r>
              <a:rPr lang="en-US" sz="6000" b="1">
                <a:latin typeface="Aptos"/>
              </a:rPr>
              <a:t>Specifications</a:t>
            </a:r>
            <a:r>
              <a:rPr lang="en-US" sz="7900">
                <a:latin typeface="Aptos"/>
              </a:rPr>
              <a:t> </a:t>
            </a:r>
            <a:r>
              <a:rPr lang="en-US" sz="6000" b="1">
                <a:latin typeface="Nunito"/>
              </a:rPr>
              <a:t> 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4095DD76-8A66-342D-3773-082EC486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87" y="14544810"/>
            <a:ext cx="9831140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Industrial fired heaters produce high CO₂ emissions, but existing capture systems are separate from safety controls. During unsafe conditions, CO₂ capture is stopped completely, creating a trade-off between safety and performance.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 descr="s2_Select_Group_2.jpg">
            <a:extLst>
              <a:ext uri="{FF2B5EF4-FFF2-40B4-BE49-F238E27FC236}">
                <a16:creationId xmlns:a16="http://schemas.microsoft.com/office/drawing/2014/main" id="{A567F981-2239-A21F-4769-6A0010BF5E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7" b="8295"/>
          <a:stretch>
            <a:fillRect/>
          </a:stretch>
        </p:blipFill>
        <p:spPr>
          <a:xfrm>
            <a:off x="35740577" y="413201"/>
            <a:ext cx="7049535" cy="4913874"/>
          </a:xfrm>
          <a:prstGeom prst="rect">
            <a:avLst/>
          </a:prstGeom>
        </p:spPr>
      </p:pic>
      <p:pic>
        <p:nvPicPr>
          <p:cNvPr id="2" name="Picture 1" descr="A computer with a device connected to it&#10;&#10;AI-generated content may be incorrect.">
            <a:extLst>
              <a:ext uri="{FF2B5EF4-FFF2-40B4-BE49-F238E27FC236}">
                <a16:creationId xmlns:a16="http://schemas.microsoft.com/office/drawing/2014/main" id="{93B36ECB-2B78-F702-87CC-5F6BBD704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4558" y="16253647"/>
            <a:ext cx="9889477" cy="6220751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CDADFB52-6F5C-C46A-5022-6D2B9127E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21" y="1290741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Problem Statement</a:t>
            </a:r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0DB5236-275B-6FBD-BD82-5C0C2D0AE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718" y="621104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Introduction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BDA59174-B32C-97FB-564B-05FBCD49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87" y="1932993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Our Solution</a:t>
            </a:r>
            <a:endParaRPr lang="en-US"/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7D227D1A-4E84-69B2-B170-35E5E3CF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8" y="20488332"/>
            <a:ext cx="9932946" cy="74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br>
              <a:rPr lang="en-US"/>
            </a:br>
            <a:r>
              <a:rPr lang="en-US" sz="4600">
                <a:latin typeface="Calibri"/>
                <a:ea typeface="Calibri"/>
                <a:cs typeface="Calibri"/>
              </a:rPr>
              <a:t>We propose a safety-driven, integrated CO₂ capture system that combines temperature control, real-time monitoring, and MOF-based adsorption. The system automatically adjusts operation based on safety conditions, allowing controlled CO₂ capture while maintaining safe and stable performance.</a:t>
            </a:r>
            <a:endParaRPr lang="en-US">
              <a:latin typeface="Calibri"/>
              <a:cs typeface="Calibri"/>
            </a:endParaRPr>
          </a:p>
          <a:p>
            <a:endParaRPr lang="en-US" sz="4600">
              <a:latin typeface="Calibri"/>
              <a:ea typeface="Calibri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276783-3FCB-5B62-6985-2C2F887B9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557" y="629374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Process Flow Diagram</a:t>
            </a:r>
            <a:endParaRPr lang="en-US"/>
          </a:p>
        </p:txBody>
      </p:sp>
      <p:pic>
        <p:nvPicPr>
          <p:cNvPr id="28" name="Picture 27" descr="A diagram of a temperature control system&#10;&#10;AI-generated content may be incorrect.">
            <a:extLst>
              <a:ext uri="{FF2B5EF4-FFF2-40B4-BE49-F238E27FC236}">
                <a16:creationId xmlns:a16="http://schemas.microsoft.com/office/drawing/2014/main" id="{1A3673C4-8D23-B9CF-A27D-4DEC783EA3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5" r="-187"/>
          <a:stretch>
            <a:fillRect/>
          </a:stretch>
        </p:blipFill>
        <p:spPr>
          <a:xfrm>
            <a:off x="21407433" y="7819075"/>
            <a:ext cx="9864629" cy="6829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100BDC-4287-6884-97AF-871D2CD1C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4092" y="629644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Testing &amp; Validation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01BE24-2E1D-F0E7-E688-0175218E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6424" y="1820703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Conclusion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B76B0175-6622-FE94-3A80-DE9B943B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6424" y="12855480"/>
            <a:ext cx="1035085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A" altLang="en-SA" sz="4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9B747F76-FB3E-E465-7FBF-34C97C80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4077" y="19635823"/>
            <a:ext cx="10390141" cy="787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A" altLang="en-SA" sz="4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lab-scale CO₂ capture prototype was developed to simulate fired-heater exhaust conditions. The system integrates gas heating, cooling, and a fixed-bed MOF adsorption column for CO₂ removal, while enabling safe operation through continuous monitoring of temperature and CO₂ concentration. It also provides a practical platform for evaluating CO₂ reduction performance and collecting data for system assessment.</a:t>
            </a:r>
            <a:endParaRPr kumimoji="0" lang="en-SA" altLang="en-SA" sz="4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CA780-9AAE-F4AA-A8AA-7E2A28061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5616" y="7708058"/>
            <a:ext cx="9927951" cy="19795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86B3E3-19CF-38CC-20CA-FB86660165BF}"/>
              </a:ext>
            </a:extLst>
          </p:cNvPr>
          <p:cNvSpPr txBox="1"/>
          <p:nvPr/>
        </p:nvSpPr>
        <p:spPr>
          <a:xfrm>
            <a:off x="32045934" y="12857550"/>
            <a:ext cx="9862914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en-US" sz="4600" b="0" i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just" rtl="0"/>
            <a:r>
              <a:rPr lang="en-US" sz="4600" b="0" i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just">
              <a:buFont typeface="Arial"/>
              <a:buChar char="•"/>
            </a:pP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HKUST-1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shows higher </a:t>
            </a: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CO₂ adsorption (</a:t>
            </a:r>
            <a:r>
              <a:rPr lang="en-US" sz="460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~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96 cm³</a:t>
            </a:r>
            <a:r>
              <a:rPr lang="en-US" sz="460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/g</a:t>
            </a: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vs </a:t>
            </a: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UiO-66 (</a:t>
            </a:r>
            <a:r>
              <a:rPr lang="en-US" sz="460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~33 cm³/g</a:t>
            </a: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sz="4600" b="0" i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Accurate </a:t>
            </a: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temperature monitoring and CO₂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detection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>
              <a:latin typeface="Calibri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Fast 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 </a:t>
            </a:r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response above</a:t>
            </a:r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60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60°C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lvl="0" indent="0" algn="just"/>
            <a:endParaRPr lang="en-US" b="0" i="0" u="none" strike="noStrike" baseline="0">
              <a:solidFill>
                <a:srgbClr val="000000"/>
              </a:solidFill>
              <a:latin typeface="Aptos" panose="02110004020202020204"/>
              <a:ea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09BDA0-F5FE-CF64-E881-3F3468AF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5" t="60" r="-157" b="-758"/>
          <a:stretch>
            <a:fillRect/>
          </a:stretch>
        </p:blipFill>
        <p:spPr>
          <a:xfrm>
            <a:off x="32255591" y="7581597"/>
            <a:ext cx="9926825" cy="64716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5CBDFC-0F54-81BF-DE91-290CD257AB63}"/>
              </a:ext>
            </a:extLst>
          </p:cNvPr>
          <p:cNvSpPr txBox="1"/>
          <p:nvPr/>
        </p:nvSpPr>
        <p:spPr>
          <a:xfrm>
            <a:off x="21638179" y="22484490"/>
            <a:ext cx="9841933" cy="5302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600" b="1">
                <a:latin typeface="Calibri"/>
                <a:ea typeface="Calibri"/>
                <a:cs typeface="Calibri"/>
              </a:rPr>
              <a:t>Prototype Components</a:t>
            </a:r>
            <a:endParaRPr lang="en-US" sz="4600">
              <a:latin typeface="Calibri"/>
              <a:ea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4600">
                <a:latin typeface="Calibri"/>
                <a:ea typeface="Calibri"/>
                <a:cs typeface="Calibri"/>
              </a:rPr>
              <a:t>Gas inlet: controlled flue gas supply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4600">
                <a:latin typeface="Calibri"/>
                <a:ea typeface="Calibri"/>
                <a:cs typeface="Calibri"/>
              </a:rPr>
              <a:t>Cooling unit: reduces temperature to safe range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4600">
                <a:latin typeface="Calibri"/>
                <a:ea typeface="Calibri"/>
                <a:cs typeface="Calibri"/>
              </a:rPr>
              <a:t>MOF column: captures CO₂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4600">
                <a:latin typeface="Calibri"/>
                <a:ea typeface="Calibri"/>
                <a:cs typeface="Calibri"/>
              </a:rPr>
              <a:t>Sensors: monitor temperature &amp; CO₂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4600" dirty="0">
                <a:latin typeface="Calibri"/>
                <a:ea typeface="Calibri"/>
                <a:cs typeface="Calibri"/>
              </a:rPr>
              <a:t>Control system: ensures safe operation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C7C6DA67-E79D-4B17-ACB5-96819E0A9C99}"/>
</file>

<file path=customXml/itemProps2.xml><?xml version="1.0" encoding="utf-8"?>
<ds:datastoreItem xmlns:ds="http://schemas.openxmlformats.org/officeDocument/2006/customXml" ds:itemID="{F3AF203A-2FA8-4466-86E6-8A271B58BB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1BD72-2B10-4401-B9C2-73FE302DCE8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d244e766-6a67-46bc-ad81-a1d39dd4b79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14801</TotalTime>
  <Words>308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AREEG SHOWQI ALSAWAD</cp:lastModifiedBy>
  <cp:revision>14</cp:revision>
  <dcterms:created xsi:type="dcterms:W3CDTF">2025-04-20T10:29:18Z</dcterms:created>
  <dcterms:modified xsi:type="dcterms:W3CDTF">2026-05-03T18:49:18Z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