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8C4"/>
    <a:srgbClr val="3A7F9E"/>
    <a:srgbClr val="156082"/>
    <a:srgbClr val="036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06B66-558E-834A-231B-EA5FD327CFE4}" v="6" dt="2026-04-23T16:17:45.769"/>
    <p1510:client id="{38313724-8D21-6712-EEE6-2BA29DBBAE3E}" v="3" dt="2026-04-23T16:33:23.087"/>
    <p1510:client id="{3D070038-091B-4442-89B4-1F04132A4053}" v="390" dt="2026-04-23T18:13:39.305"/>
    <p1510:client id="{3E8957B6-63ED-FD1C-1D34-583D88D7EC50}" v="7" dt="2026-04-23T16:23:37.594"/>
    <p1510:client id="{4539AC06-96FC-DE70-349A-6CED0374D4DC}" v="411" dt="2026-04-23T16:32:49.998"/>
    <p1510:client id="{8AC83D54-A37B-1A68-CDC8-2282925C9562}" v="164" dt="2026-04-23T18:21:57.058"/>
    <p1510:client id="{C0E680CC-4BCA-06D1-1BFE-D494876D0B20}" v="1105" dt="2026-04-23T18:12:10.815"/>
    <p1510:client id="{C85BF72F-540E-D84F-BE59-7465E3EB3850}" v="179" dt="2026-04-23T14:57:49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82"/>
  </p:normalViewPr>
  <p:slideViewPr>
    <p:cSldViewPr snapToGrid="0">
      <p:cViewPr>
        <p:scale>
          <a:sx n="12" d="100"/>
          <a:sy n="12" d="100"/>
        </p:scale>
        <p:origin x="3248" y="1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2B99F-CFB2-4387-BE09-B8B9848B6835}" type="datetimeFigureOut">
              <a:t>03/05/2026 R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3A606-672F-44F0-B9D2-D817BF85AB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6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AI model ≥65% accuracy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3A606-672F-44F0-B9D2-D817BF85ABF5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6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Al-Powered Well Integrity Monitoring System: Early Detection of Cement Leaks, Sand Production, and Scale Formation</a:t>
            </a:r>
            <a:endParaRPr lang="en-US" sz="900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88544" y="2940346"/>
            <a:ext cx="26393141" cy="23647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Fatemah Al Sulaiman (ME) , Joud Alsayid (SWE), Danah Alotaibi (SWE), Ruba Buali (EE), Danya Alfozan (PETE) , Tala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Aboalnaja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(ME)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Coach: Dr. Yassmin Seid Ahmed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90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US" sz="16600" b="1">
                <a:solidFill>
                  <a:srgbClr val="02616D"/>
                </a:solidFill>
              </a:rPr>
              <a:t>F23</a:t>
            </a:r>
            <a:endParaRPr lang="en-SG" sz="9600" b="1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38" y="7316079"/>
            <a:ext cx="10682828" cy="787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dirty="0">
                <a:ea typeface="Open Sans"/>
                <a:cs typeface="Arial"/>
              </a:rPr>
              <a:t>The </a:t>
            </a:r>
            <a:r>
              <a:rPr lang="en-US" sz="4600" b="1" dirty="0">
                <a:ea typeface="Open Sans"/>
                <a:cs typeface="Arial"/>
              </a:rPr>
              <a:t>2010</a:t>
            </a:r>
            <a:r>
              <a:rPr lang="en-US" sz="4600" dirty="0">
                <a:ea typeface="Open Sans"/>
                <a:cs typeface="Arial"/>
              </a:rPr>
              <a:t> </a:t>
            </a:r>
            <a:r>
              <a:rPr lang="en-US" sz="4600" b="1" dirty="0">
                <a:ea typeface="Open Sans"/>
                <a:cs typeface="Arial"/>
              </a:rPr>
              <a:t>Deepwater Horizon </a:t>
            </a:r>
            <a:r>
              <a:rPr lang="en-US" sz="4600" dirty="0">
                <a:ea typeface="Open Sans"/>
                <a:cs typeface="Arial"/>
              </a:rPr>
              <a:t>disaster killed </a:t>
            </a:r>
            <a:r>
              <a:rPr lang="en-US" sz="4600" b="1" dirty="0">
                <a:ea typeface="Open Sans"/>
                <a:cs typeface="Arial"/>
              </a:rPr>
              <a:t>11 workers</a:t>
            </a:r>
            <a:r>
              <a:rPr lang="en-US" sz="4600" dirty="0">
                <a:ea typeface="Open Sans"/>
                <a:cs typeface="Arial"/>
              </a:rPr>
              <a:t>, triggered the largest offshore oil spill in U.S. history.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dirty="0">
                <a:ea typeface="Open Sans"/>
                <a:cs typeface="Arial"/>
              </a:rPr>
              <a:t>Resulted in over </a:t>
            </a:r>
            <a:r>
              <a:rPr lang="en-US" sz="4600" b="1" dirty="0">
                <a:ea typeface="Open Sans"/>
                <a:cs typeface="Arial"/>
              </a:rPr>
              <a:t>$65 billion </a:t>
            </a:r>
            <a:r>
              <a:rPr lang="en-US" sz="4600" dirty="0">
                <a:ea typeface="Open Sans"/>
                <a:cs typeface="Arial"/>
              </a:rPr>
              <a:t>in fines, settlements, and cleanup costs.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dirty="0">
                <a:ea typeface="Open Sans"/>
                <a:cs typeface="Arial"/>
              </a:rPr>
              <a:t>Well integrity failure is one of the most critical risks in oil and gas operations: </a:t>
            </a:r>
            <a:r>
              <a:rPr lang="en-US" sz="4600" b="1" dirty="0">
                <a:ea typeface="Open Sans"/>
                <a:cs typeface="Arial"/>
              </a:rPr>
              <a:t>significant human, environmental, and economic consequences. 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4" y="6187437"/>
            <a:ext cx="1074801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Problem Statement</a:t>
            </a:r>
            <a:endParaRPr lang="en-US" dirty="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Technical Requirements</a:t>
            </a:r>
            <a:endParaRPr lang="en-US" sz="6000" b="1">
              <a:latin typeface="Nunito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6235668"/>
            <a:ext cx="20520685" cy="116051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Prototype Design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D20F94-489B-FAA6-C791-5FD9C22064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343" t="11867" r="11659" b="8249"/>
          <a:stretch>
            <a:fillRect/>
          </a:stretch>
        </p:blipFill>
        <p:spPr>
          <a:xfrm>
            <a:off x="35719041" y="86303"/>
            <a:ext cx="7018521" cy="5332443"/>
          </a:xfrm>
          <a:prstGeom prst="rect">
            <a:avLst/>
          </a:prstGeom>
        </p:spPr>
      </p:pic>
      <p:pic>
        <p:nvPicPr>
          <p:cNvPr id="16" name="Picture 1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D186F53-50FA-FEEF-ED20-E54247811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0395" y="24671271"/>
            <a:ext cx="3584194" cy="485932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98BEB9-8484-EAB9-0FA5-B58E0B31D05A}"/>
              </a:ext>
            </a:extLst>
          </p:cNvPr>
          <p:cNvSpPr/>
          <p:nvPr/>
        </p:nvSpPr>
        <p:spPr>
          <a:xfrm>
            <a:off x="11237403" y="7376604"/>
            <a:ext cx="9987833" cy="8930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600" b="1">
                <a:latin typeface="Nunito Bold"/>
              </a:rPr>
              <a:t>Constraints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6CB6570-BF60-E914-267F-0C5661DC3FC2}"/>
              </a:ext>
            </a:extLst>
          </p:cNvPr>
          <p:cNvSpPr/>
          <p:nvPr/>
        </p:nvSpPr>
        <p:spPr>
          <a:xfrm>
            <a:off x="11241219" y="14298753"/>
            <a:ext cx="9987833" cy="9184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600" b="1">
                <a:solidFill>
                  <a:schemeClr val="bg1"/>
                </a:solidFill>
                <a:latin typeface="Nunito Bold"/>
              </a:rPr>
              <a:t>Specifications</a:t>
            </a:r>
            <a:endParaRPr lang="en-US" sz="460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6076E22-9352-43F6-9BA3-1ED69CE2900A}"/>
              </a:ext>
            </a:extLst>
          </p:cNvPr>
          <p:cNvSpPr/>
          <p:nvPr/>
        </p:nvSpPr>
        <p:spPr>
          <a:xfrm>
            <a:off x="11304927" y="8395162"/>
            <a:ext cx="4779355" cy="13255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600">
                <a:solidFill>
                  <a:schemeClr val="bg1"/>
                </a:solidFill>
                <a:latin typeface="Arial"/>
                <a:cs typeface="Arial"/>
              </a:rPr>
              <a:t>10 ± 5 min alerts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87D447DE-4C1D-30B1-6A6F-94EEA0511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95" y="16198401"/>
            <a:ext cx="9875519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285750" indent="-285750" algn="just">
              <a:buFont typeface="Arial"/>
              <a:buChar char="•"/>
            </a:pPr>
            <a:r>
              <a:rPr lang="en-US" sz="4600" dirty="0">
                <a:ea typeface="Open Sans"/>
                <a:cs typeface="Arial"/>
              </a:rPr>
              <a:t>Develop a </a:t>
            </a:r>
            <a:r>
              <a:rPr lang="en-US" sz="4600" b="1" dirty="0">
                <a:ea typeface="Open Sans"/>
                <a:cs typeface="Arial"/>
              </a:rPr>
              <a:t>lab-scale well integrity monitoring system</a:t>
            </a:r>
            <a:endParaRPr lang="en-US" sz="4600" dirty="0">
              <a:ea typeface="Open Sans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4600" dirty="0">
                <a:ea typeface="Open Sans"/>
                <a:cs typeface="Arial"/>
              </a:rPr>
              <a:t>Design </a:t>
            </a:r>
            <a:r>
              <a:rPr lang="en-US" sz="4600" b="1" dirty="0">
                <a:ea typeface="Open Sans"/>
                <a:cs typeface="Arial"/>
              </a:rPr>
              <a:t>multi-sensor system</a:t>
            </a:r>
            <a:r>
              <a:rPr lang="en-US" sz="4600" dirty="0">
                <a:ea typeface="Open Sans"/>
                <a:cs typeface="Arial"/>
              </a:rPr>
              <a:t>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4600" dirty="0">
                <a:ea typeface="Open Sans"/>
                <a:cs typeface="Arial"/>
              </a:rPr>
              <a:t>Implement an </a:t>
            </a:r>
            <a:r>
              <a:rPr lang="en-US" sz="4600" b="1" dirty="0">
                <a:ea typeface="Open Sans"/>
                <a:cs typeface="Arial"/>
              </a:rPr>
              <a:t>AI-based model</a:t>
            </a:r>
            <a:r>
              <a:rPr lang="en-US" sz="4600" dirty="0">
                <a:ea typeface="Open Sans"/>
                <a:cs typeface="Arial"/>
              </a:rPr>
              <a:t> to detect anomalies</a:t>
            </a:r>
          </a:p>
          <a:p>
            <a:pPr marL="285750" indent="-285750" algn="just">
              <a:buFont typeface="Arial"/>
              <a:buChar char="•"/>
            </a:pPr>
            <a:r>
              <a:rPr lang="en-US" sz="4600" dirty="0">
                <a:ea typeface="Open Sans"/>
                <a:cs typeface="Arial"/>
              </a:rPr>
              <a:t>Develop a </a:t>
            </a:r>
            <a:r>
              <a:rPr lang="en-US" sz="4600" b="1" dirty="0">
                <a:ea typeface="Open Sans"/>
                <a:cs typeface="Arial"/>
              </a:rPr>
              <a:t>real-time dashboard</a:t>
            </a:r>
            <a:r>
              <a:rPr lang="en-US" sz="4600" dirty="0">
                <a:ea typeface="Open Sans"/>
                <a:cs typeface="Arial"/>
              </a:rPr>
              <a:t> to visualize sensor data, trends, and automated alerts </a:t>
            </a:r>
            <a:endParaRPr lang="en-US" dirty="0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254A1E1D-538E-CC34-2A69-DD9EFFB14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72" y="15222736"/>
            <a:ext cx="1074801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Objectives</a:t>
            </a:r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C2B2C09-08F1-8A69-BAA8-A7DE01878968}"/>
              </a:ext>
            </a:extLst>
          </p:cNvPr>
          <p:cNvSpPr/>
          <p:nvPr/>
        </p:nvSpPr>
        <p:spPr>
          <a:xfrm>
            <a:off x="11276850" y="9776375"/>
            <a:ext cx="9939346" cy="154079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600">
                <a:solidFill>
                  <a:schemeClr val="bg1"/>
                </a:solidFill>
                <a:latin typeface="Arial"/>
                <a:cs typeface="Arial"/>
              </a:rPr>
              <a:t>AI model trained on sample data; validated on live inputs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89610B2-6441-6C29-803B-8D2A118134FC}"/>
              </a:ext>
            </a:extLst>
          </p:cNvPr>
          <p:cNvSpPr/>
          <p:nvPr/>
        </p:nvSpPr>
        <p:spPr>
          <a:xfrm>
            <a:off x="11253087" y="11409002"/>
            <a:ext cx="9939346" cy="154079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600">
                <a:solidFill>
                  <a:schemeClr val="bg1"/>
                </a:solidFill>
                <a:latin typeface="Arial"/>
                <a:cs typeface="Arial"/>
              </a:rPr>
              <a:t>Test conditions should closely represent real well conditions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FD953C3-E8C9-6729-216B-48E768A25E51}"/>
              </a:ext>
            </a:extLst>
          </p:cNvPr>
          <p:cNvSpPr/>
          <p:nvPr/>
        </p:nvSpPr>
        <p:spPr>
          <a:xfrm>
            <a:off x="11243838" y="13052704"/>
            <a:ext cx="9917155" cy="114069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600" dirty="0">
                <a:solidFill>
                  <a:schemeClr val="bg1"/>
                </a:solidFill>
                <a:latin typeface="Arial"/>
                <a:cs typeface="Arial"/>
              </a:rPr>
              <a:t>ESP32* limited memory</a:t>
            </a:r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017182D-E4ED-DA62-CFA7-E96E9F6F1C42}"/>
              </a:ext>
            </a:extLst>
          </p:cNvPr>
          <p:cNvSpPr/>
          <p:nvPr/>
        </p:nvSpPr>
        <p:spPr>
          <a:xfrm>
            <a:off x="11243214" y="15336825"/>
            <a:ext cx="4933950" cy="13858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6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Operates within 20–200°C</a:t>
            </a:r>
            <a:endParaRPr lang="en-US" sz="4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BACACC2-DD98-21D5-0D69-66433CE5EE68}"/>
              </a:ext>
            </a:extLst>
          </p:cNvPr>
          <p:cNvSpPr/>
          <p:nvPr/>
        </p:nvSpPr>
        <p:spPr>
          <a:xfrm>
            <a:off x="16234756" y="15315362"/>
            <a:ext cx="4933950" cy="14049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Scaling detection</a:t>
            </a:r>
            <a:r>
              <a:rPr lang="en-US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accuracy</a:t>
            </a:r>
            <a:r>
              <a:rPr lang="en-US" sz="4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≥70%</a:t>
            </a:r>
            <a:endParaRPr lang="en-US" sz="4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9F2A5B7-6E7D-0BC2-F859-56CCE587462D}"/>
              </a:ext>
            </a:extLst>
          </p:cNvPr>
          <p:cNvSpPr/>
          <p:nvPr/>
        </p:nvSpPr>
        <p:spPr>
          <a:xfrm>
            <a:off x="11230135" y="18268192"/>
            <a:ext cx="9939346" cy="107739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600">
                <a:solidFill>
                  <a:schemeClr val="bg1"/>
                </a:solidFill>
                <a:latin typeface="Arial"/>
                <a:cs typeface="Arial"/>
              </a:rPr>
              <a:t>Dashboard refresh rate :10 ± 5min</a:t>
            </a:r>
          </a:p>
        </p:txBody>
      </p:sp>
      <p:pic>
        <p:nvPicPr>
          <p:cNvPr id="36" name="Picture 35" descr="A diagram of a system overview&#10;&#10;AI-generated content may be incorrect.">
            <a:extLst>
              <a:ext uri="{FF2B5EF4-FFF2-40B4-BE49-F238E27FC236}">
                <a16:creationId xmlns:a16="http://schemas.microsoft.com/office/drawing/2014/main" id="{7646FF3A-E56A-EBC6-3D75-D7A4E111016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1649" r="-189" b="9012"/>
          <a:stretch>
            <a:fillRect/>
          </a:stretch>
        </p:blipFill>
        <p:spPr>
          <a:xfrm>
            <a:off x="949174" y="23099462"/>
            <a:ext cx="9440212" cy="485932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092E64F-FB33-4516-2A6E-077EF6890EA9}"/>
              </a:ext>
            </a:extLst>
          </p:cNvPr>
          <p:cNvSpPr/>
          <p:nvPr/>
        </p:nvSpPr>
        <p:spPr>
          <a:xfrm>
            <a:off x="11234646" y="19484346"/>
            <a:ext cx="5010224" cy="107739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600">
                <a:solidFill>
                  <a:schemeClr val="bg1"/>
                </a:solidFill>
                <a:latin typeface="Arial"/>
                <a:ea typeface="+mn-lt"/>
                <a:cs typeface="Arial"/>
              </a:rPr>
              <a:t>User </a:t>
            </a:r>
            <a:r>
              <a:rPr lang="en-US" sz="4600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lear</a:t>
            </a:r>
            <a:r>
              <a:rPr lang="en-US" sz="4600">
                <a:solidFill>
                  <a:schemeClr val="bg1"/>
                </a:solidFill>
                <a:latin typeface="Arial"/>
                <a:ea typeface="+mn-lt"/>
                <a:cs typeface="Arial"/>
              </a:rPr>
              <a:t>ns ≤5 h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EC00A71-DDAF-F1C4-D3B2-FF78668E48C4}"/>
              </a:ext>
            </a:extLst>
          </p:cNvPr>
          <p:cNvSpPr/>
          <p:nvPr/>
        </p:nvSpPr>
        <p:spPr>
          <a:xfrm>
            <a:off x="11228712" y="16804191"/>
            <a:ext cx="4933950" cy="13858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6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Sand detection at  2–3 m/s flow</a:t>
            </a:r>
            <a:endParaRPr lang="en-US" sz="4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4EDEB6E-E44C-0582-A833-F75F7F72D26C}"/>
              </a:ext>
            </a:extLst>
          </p:cNvPr>
          <p:cNvSpPr/>
          <p:nvPr/>
        </p:nvSpPr>
        <p:spPr>
          <a:xfrm>
            <a:off x="16233464" y="16805108"/>
            <a:ext cx="4933950" cy="13894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600">
                <a:solidFill>
                  <a:schemeClr val="bg1"/>
                </a:solidFill>
                <a:latin typeface="Arial"/>
                <a:cs typeface="Arial"/>
              </a:rPr>
              <a:t>Power ≤ 200 w </a:t>
            </a:r>
          </a:p>
        </p:txBody>
      </p:sp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B448EA7-0145-BF8F-63DE-951C4636A5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81532" y="7590593"/>
            <a:ext cx="11200696" cy="599917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206F166-AA41-E042-4F4E-3704DD6AE7B3}"/>
              </a:ext>
            </a:extLst>
          </p:cNvPr>
          <p:cNvSpPr/>
          <p:nvPr/>
        </p:nvSpPr>
        <p:spPr>
          <a:xfrm>
            <a:off x="11258403" y="23876019"/>
            <a:ext cx="9969596" cy="147057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6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Lab-scale multi-sensor AI detects &amp; forecasts well-flow anomalies</a:t>
            </a:r>
            <a:endParaRPr lang="en-US" sz="4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1101431-5A3A-70CD-E9B9-5C9F9CE69B41}"/>
              </a:ext>
            </a:extLst>
          </p:cNvPr>
          <p:cNvSpPr/>
          <p:nvPr/>
        </p:nvSpPr>
        <p:spPr>
          <a:xfrm>
            <a:off x="11235455" y="25476257"/>
            <a:ext cx="9924394" cy="21988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600" dirty="0">
                <a:solidFill>
                  <a:schemeClr val="bg1"/>
                </a:solidFill>
                <a:latin typeface="Arial"/>
                <a:cs typeface="Arial"/>
              </a:rPr>
              <a:t>Integrated system: sensor → DAQ* → AI </a:t>
            </a:r>
            <a:r>
              <a:rPr lang="en-US" sz="46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(PETE-calibrated)</a:t>
            </a:r>
            <a:r>
              <a:rPr lang="en-US" sz="4600" dirty="0">
                <a:solidFill>
                  <a:schemeClr val="bg1"/>
                </a:solidFill>
                <a:latin typeface="Arial"/>
                <a:cs typeface="Arial"/>
              </a:rPr>
              <a:t>→ dashboard.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9A75E9C-B1C6-257A-8666-D2C7DF9175E4}"/>
              </a:ext>
            </a:extLst>
          </p:cNvPr>
          <p:cNvSpPr/>
          <p:nvPr/>
        </p:nvSpPr>
        <p:spPr>
          <a:xfrm>
            <a:off x="11274564" y="22205714"/>
            <a:ext cx="6882383" cy="15713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600" dirty="0">
                <a:solidFill>
                  <a:schemeClr val="bg1"/>
                </a:solidFill>
                <a:latin typeface="Arial"/>
                <a:cs typeface="Arial"/>
              </a:rPr>
              <a:t>Microcontroller provides </a:t>
            </a:r>
            <a:endParaRPr lang="en-US" sz="1100" dirty="0">
              <a:solidFill>
                <a:schemeClr val="bg1"/>
              </a:solidFill>
              <a:latin typeface="Aptos Narrow"/>
              <a:cs typeface="Arial"/>
            </a:endParaRPr>
          </a:p>
          <a:p>
            <a:r>
              <a:rPr lang="en-US" sz="4600" dirty="0">
                <a:solidFill>
                  <a:schemeClr val="bg1"/>
                </a:solidFill>
                <a:latin typeface="Arial"/>
                <a:cs typeface="Arial"/>
              </a:rPr>
              <a:t> Wi-Fi telemetry&lt;5</a:t>
            </a:r>
            <a:r>
              <a:rPr lang="en-US" sz="1100" dirty="0">
                <a:solidFill>
                  <a:srgbClr val="242424"/>
                </a:solidFill>
                <a:latin typeface="Aptos Narrow"/>
                <a:cs typeface="Arial"/>
              </a:rPr>
              <a:t> </a:t>
            </a:r>
            <a:endParaRPr lang="en-US" sz="1100" dirty="0">
              <a:solidFill>
                <a:srgbClr val="000000"/>
              </a:solidFill>
              <a:latin typeface="Aptos Narrow"/>
              <a:cs typeface="Arial"/>
            </a:endParaRPr>
          </a:p>
        </p:txBody>
      </p:sp>
      <p:pic>
        <p:nvPicPr>
          <p:cNvPr id="51" name="Picture 50" descr="A computer with a tubing connected to a tubing system&#10;&#10;AI-generated content may be incorrect.">
            <a:extLst>
              <a:ext uri="{FF2B5EF4-FFF2-40B4-BE49-F238E27FC236}">
                <a16:creationId xmlns:a16="http://schemas.microsoft.com/office/drawing/2014/main" id="{CD2452AC-B965-9D26-2B29-69736A7A6AC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1371" t="9160" r="167" b="51"/>
          <a:stretch>
            <a:fillRect/>
          </a:stretch>
        </p:blipFill>
        <p:spPr>
          <a:xfrm>
            <a:off x="21891698" y="18320771"/>
            <a:ext cx="6438340" cy="3802753"/>
          </a:xfrm>
          <a:prstGeom prst="rect">
            <a:avLst/>
          </a:prstGeom>
        </p:spPr>
      </p:pic>
      <p:pic>
        <p:nvPicPr>
          <p:cNvPr id="56" name="Picture 55" descr="A white board with a tube attached to it&#10;&#10;AI-generated content may be incorrect.">
            <a:extLst>
              <a:ext uri="{FF2B5EF4-FFF2-40B4-BE49-F238E27FC236}">
                <a16:creationId xmlns:a16="http://schemas.microsoft.com/office/drawing/2014/main" id="{02226B1A-CA39-26C9-08F7-73CA69ED81F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575" t="14441" r="3294" b="6803"/>
          <a:stretch>
            <a:fillRect/>
          </a:stretch>
        </p:blipFill>
        <p:spPr>
          <a:xfrm>
            <a:off x="28548393" y="18362354"/>
            <a:ext cx="6397224" cy="3743551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3C894035-A190-DEF2-FF02-D59751F30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2584" y="17360840"/>
            <a:ext cx="13206673" cy="774236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Testing and Validation</a:t>
            </a:r>
            <a:endParaRPr lang="en-US" sz="6000"/>
          </a:p>
        </p:txBody>
      </p:sp>
      <p:pic>
        <p:nvPicPr>
          <p:cNvPr id="58" name="Picture 57" descr="A blue cylindrical object with green arrows&#10;&#10;AI-generated content may be incorrect.">
            <a:extLst>
              <a:ext uri="{FF2B5EF4-FFF2-40B4-BE49-F238E27FC236}">
                <a16:creationId xmlns:a16="http://schemas.microsoft.com/office/drawing/2014/main" id="{DFE681D5-1C46-2D4E-C786-1F8C492B266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6035" t="3123" r="-154" b="10866"/>
          <a:stretch>
            <a:fillRect/>
          </a:stretch>
        </p:blipFill>
        <p:spPr>
          <a:xfrm>
            <a:off x="29676713" y="22347132"/>
            <a:ext cx="3279923" cy="2430001"/>
          </a:xfrm>
          <a:prstGeom prst="rect">
            <a:avLst/>
          </a:prstGeom>
        </p:spPr>
      </p:pic>
      <p:pic>
        <p:nvPicPr>
          <p:cNvPr id="59" name="Picture 58" descr="A screenshot of a data&#10;&#10;AI-generated content may be incorrect.">
            <a:extLst>
              <a:ext uri="{FF2B5EF4-FFF2-40B4-BE49-F238E27FC236}">
                <a16:creationId xmlns:a16="http://schemas.microsoft.com/office/drawing/2014/main" id="{665FC2BB-D930-F497-1161-13B578607C7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-452" t="6566" r="8400" b="28566"/>
          <a:stretch>
            <a:fillRect/>
          </a:stretch>
        </p:blipFill>
        <p:spPr>
          <a:xfrm>
            <a:off x="21776149" y="22340558"/>
            <a:ext cx="7887252" cy="2038975"/>
          </a:xfrm>
          <a:prstGeom prst="rect">
            <a:avLst/>
          </a:prstGeom>
        </p:spPr>
      </p:pic>
      <p:sp>
        <p:nvSpPr>
          <p:cNvPr id="60" name="Rectangle 10">
            <a:extLst>
              <a:ext uri="{FF2B5EF4-FFF2-40B4-BE49-F238E27FC236}">
                <a16:creationId xmlns:a16="http://schemas.microsoft.com/office/drawing/2014/main" id="{66EBB426-4322-E299-1E67-D55F2A9C8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6808" y="22465596"/>
            <a:ext cx="1937004" cy="981296"/>
          </a:xfrm>
          <a:prstGeom prst="rect">
            <a:avLst/>
          </a:prstGeom>
          <a:solidFill>
            <a:srgbClr val="6AA8C4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3300" b="1" dirty="0">
                <a:solidFill>
                  <a:schemeClr val="bg1"/>
                </a:solidFill>
                <a:latin typeface="Nunito"/>
              </a:rPr>
              <a:t>SF* = 1.5</a:t>
            </a:r>
          </a:p>
        </p:txBody>
      </p:sp>
      <p:sp>
        <p:nvSpPr>
          <p:cNvPr id="61" name="Callout: Left Arrow 60">
            <a:extLst>
              <a:ext uri="{FF2B5EF4-FFF2-40B4-BE49-F238E27FC236}">
                <a16:creationId xmlns:a16="http://schemas.microsoft.com/office/drawing/2014/main" id="{E6DB3D20-29D1-8B93-43BE-F5001EE6FAE5}"/>
              </a:ext>
            </a:extLst>
          </p:cNvPr>
          <p:cNvSpPr/>
          <p:nvPr/>
        </p:nvSpPr>
        <p:spPr>
          <a:xfrm>
            <a:off x="29676712" y="13881620"/>
            <a:ext cx="5277099" cy="2860500"/>
          </a:xfrm>
          <a:prstGeom prst="leftArrowCallout">
            <a:avLst/>
          </a:prstGeom>
          <a:solidFill>
            <a:srgbClr val="6AA8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600" b="1" dirty="0">
                <a:ea typeface="+mn-lt"/>
                <a:cs typeface="+mn-lt"/>
              </a:rPr>
              <a:t>Field-Deployable Mechanical Design</a:t>
            </a:r>
          </a:p>
        </p:txBody>
      </p:sp>
      <p:sp>
        <p:nvSpPr>
          <p:cNvPr id="62" name="Callout: Up Arrow 61">
            <a:extLst>
              <a:ext uri="{FF2B5EF4-FFF2-40B4-BE49-F238E27FC236}">
                <a16:creationId xmlns:a16="http://schemas.microsoft.com/office/drawing/2014/main" id="{293463F7-16DF-FA6F-DF5F-503195E07B45}"/>
              </a:ext>
            </a:extLst>
          </p:cNvPr>
          <p:cNvSpPr/>
          <p:nvPr/>
        </p:nvSpPr>
        <p:spPr>
          <a:xfrm>
            <a:off x="35137293" y="14298753"/>
            <a:ext cx="7054851" cy="2419130"/>
          </a:xfrm>
          <a:prstGeom prst="upArrowCallout">
            <a:avLst/>
          </a:prstGeom>
          <a:solidFill>
            <a:srgbClr val="6AA8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600" b="1" dirty="0">
                <a:ea typeface="+mn-lt"/>
                <a:cs typeface="+mn-lt"/>
              </a:rPr>
              <a:t>Real-Time Monitoring Dashboard</a:t>
            </a:r>
          </a:p>
        </p:txBody>
      </p:sp>
      <p:pic>
        <p:nvPicPr>
          <p:cNvPr id="13" name="Picture 12" descr="A diagram of a system&#10;&#10;AI-generated content may be incorrect.">
            <a:extLst>
              <a:ext uri="{FF2B5EF4-FFF2-40B4-BE49-F238E27FC236}">
                <a16:creationId xmlns:a16="http://schemas.microsoft.com/office/drawing/2014/main" id="{B1C73C3B-D89F-0527-F383-C7D3845A2D1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272" t="136" b="4805"/>
          <a:stretch>
            <a:fillRect/>
          </a:stretch>
        </p:blipFill>
        <p:spPr>
          <a:xfrm>
            <a:off x="21782984" y="7530184"/>
            <a:ext cx="8730104" cy="599647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B900DC0-9873-2952-6BBA-FE21B89216D5}"/>
              </a:ext>
            </a:extLst>
          </p:cNvPr>
          <p:cNvSpPr/>
          <p:nvPr/>
        </p:nvSpPr>
        <p:spPr>
          <a:xfrm>
            <a:off x="16253194" y="20715140"/>
            <a:ext cx="4936899" cy="14067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600" dirty="0">
                <a:ea typeface="+mn-lt"/>
                <a:cs typeface="+mn-lt"/>
              </a:rPr>
              <a:t>AI model accuracy ≥65%</a:t>
            </a:r>
            <a:endParaRPr lang="en-US" sz="4600" dirty="0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BAA2A46B-C133-4011-F831-AEC6330BC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6990" y="17311730"/>
            <a:ext cx="6910881" cy="78974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Future work</a:t>
            </a:r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59F4440-7030-51E6-A191-8848D0A4A0A5}"/>
              </a:ext>
            </a:extLst>
          </p:cNvPr>
          <p:cNvSpPr/>
          <p:nvPr/>
        </p:nvSpPr>
        <p:spPr>
          <a:xfrm>
            <a:off x="11262564" y="20717149"/>
            <a:ext cx="4944449" cy="140274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6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Piezo sampling rate of ≥2 kHz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B496DA-50FE-88E8-A427-7A43024B2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5296" y="24785221"/>
            <a:ext cx="15148161" cy="743901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Conclusion</a:t>
            </a:r>
            <a:endParaRPr lang="en-US"/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B1268699-B86A-96B0-6D8A-F528BEFBE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9388" y="25657827"/>
            <a:ext cx="15134688" cy="22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ea typeface="Open Sans"/>
                <a:cs typeface="Arial"/>
              </a:rPr>
              <a:t>This work demonstrates the feasibility of an AI-powered, multi-sensor well monitoring system for early anomaly detection, enabling more proactive well management.</a:t>
            </a:r>
            <a:endParaRPr lang="en-US"/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47D29864-23E7-640B-664B-AF9063B34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8086" y="18732648"/>
            <a:ext cx="6910881" cy="494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buFont typeface="Arial"/>
              <a:buChar char="•"/>
            </a:pPr>
            <a:r>
              <a:rPr lang="en-US" sz="4600" dirty="0">
                <a:ea typeface="Open Sans"/>
                <a:cs typeface="Arial"/>
              </a:rPr>
              <a:t>Scale to field deployable 	system for real wells </a:t>
            </a:r>
          </a:p>
          <a:p>
            <a:pPr>
              <a:buFont typeface="Arial"/>
              <a:buChar char="•"/>
            </a:pPr>
            <a:endParaRPr lang="en-US" dirty="0">
              <a:cs typeface="Arial"/>
            </a:endParaRPr>
          </a:p>
          <a:p>
            <a:pPr>
              <a:buFont typeface="Arial"/>
              <a:buChar char="•"/>
            </a:pPr>
            <a:r>
              <a:rPr lang="en-US" sz="4600" dirty="0">
                <a:ea typeface="Open Sans"/>
                <a:cs typeface="Arial"/>
              </a:rPr>
              <a:t>Integrate additional 	sensors </a:t>
            </a:r>
          </a:p>
          <a:p>
            <a:pPr>
              <a:buFont typeface="Arial"/>
              <a:buChar char="•"/>
            </a:pPr>
            <a:endParaRPr lang="en-US" dirty="0">
              <a:cs typeface="Arial"/>
            </a:endParaRPr>
          </a:p>
          <a:p>
            <a:pPr>
              <a:buFont typeface="Arial"/>
              <a:buChar char="•"/>
            </a:pPr>
            <a:r>
              <a:rPr lang="en-US" sz="4600" dirty="0">
                <a:ea typeface="Open Sans"/>
                <a:cs typeface="Arial"/>
              </a:rPr>
              <a:t>Develop cloud-based 	monitoring platform</a:t>
            </a:r>
            <a:endParaRPr lang="en-US" dirty="0">
              <a:cs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E62A18-B88D-395B-AEDF-E9C6776A86A7}"/>
              </a:ext>
            </a:extLst>
          </p:cNvPr>
          <p:cNvSpPr/>
          <p:nvPr/>
        </p:nvSpPr>
        <p:spPr>
          <a:xfrm>
            <a:off x="16350341" y="19484377"/>
            <a:ext cx="4790023" cy="107739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6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SF* ≥ 1.5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BA577602-B665-12B9-C909-D1A22289B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8613" y="23601844"/>
            <a:ext cx="1937004" cy="981296"/>
          </a:xfrm>
          <a:prstGeom prst="rect">
            <a:avLst/>
          </a:prstGeom>
          <a:solidFill>
            <a:srgbClr val="6AA8C4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3300" b="1" i="0" u="none" strike="noStrike">
                <a:solidFill>
                  <a:schemeClr val="bg1"/>
                </a:solidFill>
                <a:effectLst/>
                <a:latin typeface="Nunito" pitchFamily="2" charset="77"/>
                <a:cs typeface="Arial" panose="020B0604020202020204" pitchFamily="34" charset="0"/>
              </a:rPr>
              <a:t>T ≈ 25°C</a:t>
            </a:r>
            <a:endParaRPr lang="en-US" sz="3300" b="1">
              <a:solidFill>
                <a:schemeClr val="bg1"/>
              </a:solidFill>
              <a:latin typeface="Nunito" pitchFamily="2" charset="77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C97EB77-79CF-0AF4-DEC9-5D306C6BD3ED}"/>
              </a:ext>
            </a:extLst>
          </p:cNvPr>
          <p:cNvSpPr/>
          <p:nvPr/>
        </p:nvSpPr>
        <p:spPr>
          <a:xfrm>
            <a:off x="16207013" y="8395212"/>
            <a:ext cx="4984765" cy="13360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600">
                <a:solidFill>
                  <a:schemeClr val="bg1"/>
                </a:solidFill>
                <a:latin typeface="Arial"/>
                <a:cs typeface="Arial"/>
              </a:rPr>
              <a:t>Pressure/ flow variations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E869C204-98DD-6C55-03DE-7AB546FFA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21" y="21900914"/>
            <a:ext cx="1074801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Our Proposed Solution 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252003-11CD-0022-B90F-51874A27977C}"/>
              </a:ext>
            </a:extLst>
          </p:cNvPr>
          <p:cNvSpPr txBox="1"/>
          <p:nvPr/>
        </p:nvSpPr>
        <p:spPr>
          <a:xfrm>
            <a:off x="698952" y="28109139"/>
            <a:ext cx="31640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*ESP32: </a:t>
            </a:r>
            <a:r>
              <a:rPr lang="en-GB" sz="4400" dirty="0">
                <a:solidFill>
                  <a:schemeClr val="bg1"/>
                </a:solidFill>
              </a:rPr>
              <a:t>A compact microcontroller used to process sensor data and enable Wi-Fi communication </a:t>
            </a:r>
          </a:p>
          <a:p>
            <a:r>
              <a:rPr lang="en-GB" sz="4400" b="1" dirty="0">
                <a:solidFill>
                  <a:schemeClr val="bg1"/>
                </a:solidFill>
              </a:rPr>
              <a:t>*SF (Safety Factor): </a:t>
            </a:r>
            <a:r>
              <a:rPr lang="en-GB" sz="4400" dirty="0">
                <a:solidFill>
                  <a:schemeClr val="bg1"/>
                </a:solidFill>
              </a:rPr>
              <a:t>A design margin indicating how much stronger the system is than expected operating conditions</a:t>
            </a:r>
          </a:p>
          <a:p>
            <a:r>
              <a:rPr lang="en-GB" sz="4400" b="1" dirty="0">
                <a:solidFill>
                  <a:schemeClr val="bg1"/>
                </a:solidFill>
              </a:rPr>
              <a:t>*DAQ (Data Acquisition System): </a:t>
            </a:r>
            <a:r>
              <a:rPr lang="en-GB" sz="4400" dirty="0">
                <a:solidFill>
                  <a:schemeClr val="bg1"/>
                </a:solidFill>
              </a:rPr>
              <a:t>System that collects and transfers sensor data for analysis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D7773F-A0B6-ED44-47BF-8FFFD88340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  <a14:imgEffect>
                      <a14:brightnessContrast bright="1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29" y="7581233"/>
            <a:ext cx="11488895" cy="6193232"/>
          </a:xfrm>
          <a:prstGeom prst="rect">
            <a:avLst/>
          </a:prstGeom>
        </p:spPr>
      </p:pic>
      <p:sp>
        <p:nvSpPr>
          <p:cNvPr id="31" name="Rectangle: Rounded Corners 39">
            <a:extLst>
              <a:ext uri="{FF2B5EF4-FFF2-40B4-BE49-F238E27FC236}">
                <a16:creationId xmlns:a16="http://schemas.microsoft.com/office/drawing/2014/main" id="{9C6713EB-F3FF-EA78-6AA2-A48F1E87FB26}"/>
              </a:ext>
            </a:extLst>
          </p:cNvPr>
          <p:cNvSpPr/>
          <p:nvPr/>
        </p:nvSpPr>
        <p:spPr>
          <a:xfrm>
            <a:off x="18244122" y="22218207"/>
            <a:ext cx="2972074" cy="153275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Sampling rate of ≥10 Hz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0E08AA4-A350-9D17-B903-5CFECB2ECA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2758" y="13583889"/>
            <a:ext cx="3301726" cy="350587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5F418EC-F12A-98F5-29DA-4BF16E8F44A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225" y="13611908"/>
            <a:ext cx="4149746" cy="352962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21AE85F9-FF9E-CA75-E988-021BA3174467}"/>
              </a:ext>
            </a:extLst>
          </p:cNvPr>
          <p:cNvSpPr txBox="1"/>
          <p:nvPr/>
        </p:nvSpPr>
        <p:spPr>
          <a:xfrm>
            <a:off x="25824187" y="16964603"/>
            <a:ext cx="3948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Inside well sensor holder</a:t>
            </a:r>
            <a:endParaRPr lang="ar-SA" sz="2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01D8860-0623-84C7-57DB-F4B624D70BF3}"/>
              </a:ext>
            </a:extLst>
          </p:cNvPr>
          <p:cNvSpPr txBox="1"/>
          <p:nvPr/>
        </p:nvSpPr>
        <p:spPr>
          <a:xfrm>
            <a:off x="21882584" y="16956074"/>
            <a:ext cx="37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Outside well sensor holder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6576BD65-CAB3-4AD5-B733-062F3A2B6F1C}"/>
</file>

<file path=customXml/itemProps2.xml><?xml version="1.0" encoding="utf-8"?>
<ds:datastoreItem xmlns:ds="http://schemas.openxmlformats.org/officeDocument/2006/customXml" ds:itemID="{F9D484C5-8D73-4510-9C50-CDD9DFEE165A}"/>
</file>

<file path=customXml/itemProps3.xml><?xml version="1.0" encoding="utf-8"?>
<ds:datastoreItem xmlns:ds="http://schemas.openxmlformats.org/officeDocument/2006/customXml" ds:itemID="{F9A2002B-B6CA-443C-B48F-7E28B3F4203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414</Words>
  <Application>Microsoft Macintosh PowerPoint</Application>
  <PresentationFormat>Custom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Aptos Display</vt:lpstr>
      <vt:lpstr>Aptos Narrow</vt:lpstr>
      <vt:lpstr>Arial</vt:lpstr>
      <vt:lpstr>Calibri</vt:lpstr>
      <vt:lpstr>Nunito</vt:lpstr>
      <vt:lpstr>Nunito Bold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RUBA MOHAMMED BUALI</cp:lastModifiedBy>
  <cp:revision>6</cp:revision>
  <dcterms:created xsi:type="dcterms:W3CDTF">2025-04-20T10:29:18Z</dcterms:created>
  <dcterms:modified xsi:type="dcterms:W3CDTF">2026-05-03T17:13:59Z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