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9000" b="1">
                <a:solidFill>
                  <a:srgbClr val="C5E0B3"/>
                </a:solidFill>
                <a:latin typeface="Calibri" panose="020F0502020204030204" pitchFamily="34" charset="0"/>
              </a:rPr>
              <a:t>Hybrid Biochar-Zeolite System for SO2 Removal 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3028928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Fatmah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Alshaban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(CHE)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Noor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Almuallim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(CHE)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Ghadi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Alqurashi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 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Shahad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Almoraya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Ghadah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Alamri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(ISE), Zahra </a:t>
            </a:r>
            <a:r>
              <a:rPr lang="en-GB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Alqffas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(ISE)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48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Yassmin</a:t>
            </a:r>
            <a:r>
              <a:rPr lang="en-US" sz="48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8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SeidAhmed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1400" dirty="0">
              <a:solidFill>
                <a:srgbClr val="212121"/>
              </a:solidFill>
              <a:effectLst/>
              <a:latin typeface=".SF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" y="891869"/>
            <a:ext cx="520424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F0</a:t>
            </a:r>
            <a:r>
              <a:rPr lang="en-GB" sz="16600" b="1">
                <a:solidFill>
                  <a:srgbClr val="02616D"/>
                </a:solidFill>
              </a:rPr>
              <a:t>21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12" y="7579423"/>
            <a:ext cx="9875519" cy="45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Industrial emissions of </a:t>
            </a:r>
            <a:r>
              <a:rPr lang="en-US" sz="3600" b="1" dirty="0">
                <a:latin typeface="+mn-lt"/>
              </a:rPr>
              <a:t>SO₂</a:t>
            </a:r>
            <a:r>
              <a:rPr lang="en-US" sz="3600" dirty="0">
                <a:latin typeface="+mn-lt"/>
              </a:rPr>
              <a:t> are major contributors to air pollution and health concerns.</a:t>
            </a:r>
            <a:r>
              <a:rPr lang="en-GB" sz="36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Conventional treatment methods can reduce these pollutants effectively.</a:t>
            </a:r>
            <a:endParaRPr lang="en-GB" sz="36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However, these methods often involve: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High </a:t>
            </a:r>
            <a:r>
              <a:rPr lang="en-US" sz="3600" b="1" dirty="0">
                <a:latin typeface="+mn-lt"/>
              </a:rPr>
              <a:t>energy demand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High</a:t>
            </a:r>
            <a:r>
              <a:rPr lang="en-US" sz="3600" dirty="0">
                <a:latin typeface="+mn-lt"/>
              </a:rPr>
              <a:t> cost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Complex</a:t>
            </a:r>
            <a:r>
              <a:rPr lang="en-US" sz="3600" dirty="0">
                <a:latin typeface="+mn-lt"/>
              </a:rPr>
              <a:t> operation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33" y="618678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anose="00000500000000000000" pitchFamily="2" charset="0"/>
              </a:rPr>
              <a:t>Introduction 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33" y="122897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anose="00000500000000000000" pitchFamily="2" charset="0"/>
              </a:rPr>
              <a:t>Problem Statement 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074" y="6186787"/>
            <a:ext cx="19406079" cy="114104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anose="00000500000000000000" pitchFamily="2" charset="0"/>
              </a:rPr>
              <a:t>Prototype </a:t>
            </a:r>
            <a:endParaRPr lang="en-US" sz="6000" b="1">
              <a:latin typeface="Nunito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556DB9-972B-9950-23FF-CF1445DC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698" y="-57419"/>
            <a:ext cx="7416158" cy="5655436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15958A75-BD69-F6AE-5209-7C1CFAD0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61" y="13829659"/>
            <a:ext cx="9875519" cy="396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1pPr>
            <a:lvl2pPr marL="4572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Achieve efficient removal of </a:t>
            </a:r>
            <a:r>
              <a:rPr lang="en-US" sz="3600" b="1" dirty="0"/>
              <a:t>SO₂</a:t>
            </a:r>
            <a:r>
              <a:rPr lang="en-US" sz="3600" dirty="0"/>
              <a:t> using a low-energy and reliable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Develop a </a:t>
            </a:r>
            <a:r>
              <a:rPr lang="en-US" sz="3600" b="1" dirty="0"/>
              <a:t>hybrid biochar–zeolite adsorption system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Provide a simple and sustainable solution for laboratory-scale use</a:t>
            </a:r>
          </a:p>
          <a:p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CFFD7-8158-4A85-8A5A-2CE409F4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12" y="1748474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lang="en-US" kern="120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24030">
              <a:defRPr/>
            </a:pPr>
            <a:r>
              <a:rPr lang="en-GB" sz="6000" b="1">
                <a:latin typeface="Nunito" panose="00000500000000000000" pitchFamily="2" charset="0"/>
              </a:rPr>
              <a:t>Deliveries </a:t>
            </a:r>
            <a:endParaRPr lang="en-US" sz="6000" b="1">
              <a:latin typeface="Nunito" panose="000005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1503E-18D1-DD10-99E6-A95D4FE54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r="-4015" b="1654"/>
          <a:stretch>
            <a:fillRect/>
          </a:stretch>
        </p:blipFill>
        <p:spPr>
          <a:xfrm>
            <a:off x="111088" y="18706260"/>
            <a:ext cx="11587752" cy="9307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10AFA3-A8E6-3428-F594-888F4F117E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146899" y="14646171"/>
            <a:ext cx="15858306" cy="51259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1BB96B-01EB-0019-E835-6170724B04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146899" y="7657616"/>
            <a:ext cx="15910425" cy="63018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10">
            <a:extLst>
              <a:ext uri="{FF2B5EF4-FFF2-40B4-BE49-F238E27FC236}">
                <a16:creationId xmlns:a16="http://schemas.microsoft.com/office/drawing/2014/main" id="{6DD97EF4-5D12-5F08-099F-FC4686E3E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8081" y="619918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100" b="1">
                <a:latin typeface="Nunito" panose="00000500000000000000" pitchFamily="2" charset="0"/>
              </a:rPr>
              <a:t>Constraints and Specifications</a:t>
            </a:r>
            <a:r>
              <a:rPr lang="en-US" sz="6000" b="1">
                <a:latin typeface="Nunito" panose="00000500000000000000" pitchFamily="2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24E0CE-C0C2-FE6B-2877-324BCFE661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463956" y="22059003"/>
            <a:ext cx="9494274" cy="570226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CC0F2-161F-CEC9-EF11-E5E478AE9F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23" b="1123"/>
          <a:stretch/>
        </p:blipFill>
        <p:spPr>
          <a:xfrm>
            <a:off x="32227161" y="7549915"/>
            <a:ext cx="9856440" cy="138425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id="{D907ACDF-B2B0-DE0D-13CD-BA5F58ED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8292" y="19393954"/>
            <a:ext cx="9875519" cy="17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1pPr>
            <a:lvl2pPr marL="4572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algn="ctr"/>
            <a:r>
              <a:rPr lang="en-US" sz="4200" b="1" dirty="0"/>
              <a:t>Dynamic Simulation</a:t>
            </a:r>
            <a:endParaRPr lang="en-US" sz="4200" dirty="0"/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96DD829A-BB58-D959-BC68-17C8CBDC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4353" y="13470209"/>
            <a:ext cx="9875519" cy="23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1pPr>
            <a:lvl2pPr marL="4572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endParaRPr lang="en-GB" sz="3200" b="1"/>
          </a:p>
          <a:p>
            <a:pPr algn="ctr"/>
            <a:r>
              <a:rPr lang="en-US" sz="4000" b="1"/>
              <a:t>Prototype Setup</a:t>
            </a:r>
            <a:endParaRPr lang="en-US" sz="4000"/>
          </a:p>
          <a:p>
            <a:pPr algn="ctr"/>
            <a:endParaRPr lang="en-US" sz="4200"/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3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589F7C-36B7-8C79-CC84-A0F144BB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7621" y="2175411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lang="en-US" kern="120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AFA469-3C74-E5F1-634C-53E0FCEE7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61" y="21883346"/>
            <a:ext cx="7736648" cy="5843085"/>
          </a:xfrm>
          <a:prstGeom prst="rect">
            <a:avLst/>
          </a:prstGeom>
        </p:spPr>
      </p:pic>
      <p:sp>
        <p:nvSpPr>
          <p:cNvPr id="45" name="TextBox 19">
            <a:extLst>
              <a:ext uri="{FF2B5EF4-FFF2-40B4-BE49-F238E27FC236}">
                <a16:creationId xmlns:a16="http://schemas.microsoft.com/office/drawing/2014/main" id="{6773286E-4733-9EEC-C531-180958574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8081" y="23244411"/>
            <a:ext cx="9875519" cy="45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1pPr>
            <a:lvl2pPr marL="4572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The hybrid biochar–zeolite system effectively removes </a:t>
            </a:r>
            <a:r>
              <a:rPr lang="en-US" sz="3600" b="1" dirty="0"/>
              <a:t>SO₂</a:t>
            </a:r>
            <a:r>
              <a:rPr lang="en-US" sz="3600" dirty="0"/>
              <a:t> with low energy use and simple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The system is </a:t>
            </a:r>
            <a:r>
              <a:rPr lang="en-US" sz="3600" b="1" dirty="0"/>
              <a:t>cost-effective</a:t>
            </a:r>
            <a:r>
              <a:rPr lang="en-US" sz="3600" dirty="0"/>
              <a:t> and easy to implement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It offers a </a:t>
            </a:r>
            <a:r>
              <a:rPr lang="en-US" sz="3600" b="1" dirty="0"/>
              <a:t>sustainable solution</a:t>
            </a:r>
            <a:r>
              <a:rPr lang="en-US" sz="3600" dirty="0"/>
              <a:t> for air pollution control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BAF6A-B3DC-7880-A620-F2AA0641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074" y="20613071"/>
            <a:ext cx="19406079" cy="114104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lang="en-US" kern="120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24030">
              <a:defRPr/>
            </a:pPr>
            <a:r>
              <a:rPr lang="en-GB" sz="6000" b="1" dirty="0">
                <a:latin typeface="Nunito" panose="00000500000000000000" pitchFamily="2" charset="0"/>
              </a:rPr>
              <a:t>Testing and Validation </a:t>
            </a:r>
            <a:endParaRPr lang="en-US" sz="6000" b="1" dirty="0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3AEB9C25-B60A-4B8C-ABE3-88ED16CE83F7}"/>
</file>

<file path=customXml/itemProps2.xml><?xml version="1.0" encoding="utf-8"?>
<ds:datastoreItem xmlns:ds="http://schemas.openxmlformats.org/officeDocument/2006/customXml" ds:itemID="{D458D624-4C9E-4074-946A-6D32AF943096}"/>
</file>

<file path=customXml/itemProps3.xml><?xml version="1.0" encoding="utf-8"?>
<ds:datastoreItem xmlns:ds="http://schemas.openxmlformats.org/officeDocument/2006/customXml" ds:itemID="{670F130B-4E89-4389-A321-DA3997D507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GHADI SERAJ ALQORASHI</cp:lastModifiedBy>
  <cp:revision>2</cp:revision>
  <dcterms:created xsi:type="dcterms:W3CDTF">2025-04-20T10:29:18Z</dcterms:created>
  <dcterms:modified xsi:type="dcterms:W3CDTF">2026-05-03T00:18:44Z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