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p>
        </p:txBody>
      </p:sp>
      <p:sp>
        <p:nvSpPr>
          <p:cNvPr id="4" name="Date Placeholder 3"/>
          <p:cNvSpPr>
            <a:spLocks noGrp="1"/>
          </p:cNvSpPr>
          <p:nvPr>
            <p:ph type="dt" sz="half" idx="10"/>
          </p:nvPr>
        </p:nvSpPr>
        <p:spPr/>
        <p:txBody>
          <a:bodyPr/>
          <a:lstStyle/>
          <a:p>
            <a:fld id="{C315CABD-16CE-4F1A-8158-AEA5E90F7EA3}" type="datetimeFigureOut">
              <a:rPr lang="en-SG" smtClean="0"/>
              <a:t>3/5/26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48486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5CABD-16CE-4F1A-8158-AEA5E90F7EA3}" type="datetimeFigureOut">
              <a:rPr lang="en-SG" smtClean="0"/>
              <a:t>3/5/26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32273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5CABD-16CE-4F1A-8158-AEA5E90F7EA3}" type="datetimeFigureOut">
              <a:rPr lang="en-SG" smtClean="0"/>
              <a:t>3/5/26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8412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5CABD-16CE-4F1A-8158-AEA5E90F7EA3}" type="datetimeFigureOut">
              <a:rPr lang="en-SG" smtClean="0"/>
              <a:t>3/5/26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87947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tint val="82000"/>
                  </a:schemeClr>
                </a:solidFill>
              </a:defRPr>
            </a:lvl1pPr>
            <a:lvl2pPr marL="2018355" indent="0">
              <a:buNone/>
              <a:defRPr sz="8829">
                <a:solidFill>
                  <a:schemeClr val="tx1">
                    <a:tint val="82000"/>
                  </a:schemeClr>
                </a:solidFill>
              </a:defRPr>
            </a:lvl2pPr>
            <a:lvl3pPr marL="4036710" indent="0">
              <a:buNone/>
              <a:defRPr sz="7946">
                <a:solidFill>
                  <a:schemeClr val="tx1">
                    <a:tint val="82000"/>
                  </a:schemeClr>
                </a:solidFill>
              </a:defRPr>
            </a:lvl3pPr>
            <a:lvl4pPr marL="6055065" indent="0">
              <a:buNone/>
              <a:defRPr sz="7063">
                <a:solidFill>
                  <a:schemeClr val="tx1">
                    <a:tint val="82000"/>
                  </a:schemeClr>
                </a:solidFill>
              </a:defRPr>
            </a:lvl4pPr>
            <a:lvl5pPr marL="8073420" indent="0">
              <a:buNone/>
              <a:defRPr sz="7063">
                <a:solidFill>
                  <a:schemeClr val="tx1">
                    <a:tint val="82000"/>
                  </a:schemeClr>
                </a:solidFill>
              </a:defRPr>
            </a:lvl5pPr>
            <a:lvl6pPr marL="10091776" indent="0">
              <a:buNone/>
              <a:defRPr sz="7063">
                <a:solidFill>
                  <a:schemeClr val="tx1">
                    <a:tint val="82000"/>
                  </a:schemeClr>
                </a:solidFill>
              </a:defRPr>
            </a:lvl6pPr>
            <a:lvl7pPr marL="12110131" indent="0">
              <a:buNone/>
              <a:defRPr sz="7063">
                <a:solidFill>
                  <a:schemeClr val="tx1">
                    <a:tint val="82000"/>
                  </a:schemeClr>
                </a:solidFill>
              </a:defRPr>
            </a:lvl7pPr>
            <a:lvl8pPr marL="14128486" indent="0">
              <a:buNone/>
              <a:defRPr sz="7063">
                <a:solidFill>
                  <a:schemeClr val="tx1">
                    <a:tint val="82000"/>
                  </a:schemeClr>
                </a:solidFill>
              </a:defRPr>
            </a:lvl8pPr>
            <a:lvl9pPr marL="16146841" indent="0">
              <a:buNone/>
              <a:defRPr sz="7063">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5CABD-16CE-4F1A-8158-AEA5E90F7EA3}" type="datetimeFigureOut">
              <a:rPr lang="en-SG" smtClean="0"/>
              <a:t>3/5/26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0383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42759"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1669405"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15CABD-16CE-4F1A-8158-AEA5E90F7EA3}" type="datetimeFigureOut">
              <a:rPr lang="en-SG" smtClean="0"/>
              <a:t>3/5/26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0794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15CABD-16CE-4F1A-8158-AEA5E90F7EA3}" type="datetimeFigureOut">
              <a:rPr lang="en-SG" smtClean="0"/>
              <a:t>3/5/26</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2497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15CABD-16CE-4F1A-8158-AEA5E90F7EA3}" type="datetimeFigureOut">
              <a:rPr lang="en-SG" smtClean="0"/>
              <a:t>3/5/26</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1618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5CABD-16CE-4F1A-8158-AEA5E90F7EA3}" type="datetimeFigureOut">
              <a:rPr lang="en-SG" smtClean="0"/>
              <a:t>3/5/26</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66274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3/5/26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7243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3/5/26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57190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82000"/>
                  </a:schemeClr>
                </a:solidFill>
              </a:defRPr>
            </a:lvl1pPr>
          </a:lstStyle>
          <a:p>
            <a:fld id="{C315CABD-16CE-4F1A-8158-AEA5E90F7EA3}" type="datetimeFigureOut">
              <a:rPr lang="en-SG" smtClean="0"/>
              <a:t>3/5/26</a:t>
            </a:fld>
            <a:endParaRPr lang="en-SG"/>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82000"/>
                  </a:schemeClr>
                </a:solidFill>
              </a:defRPr>
            </a:lvl1pPr>
          </a:lstStyle>
          <a:p>
            <a:endParaRPr lang="en-SG"/>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82000"/>
                  </a:schemeClr>
                </a:solidFill>
              </a:defRPr>
            </a:lvl1pPr>
          </a:lstStyle>
          <a:p>
            <a:fld id="{ABA9747C-E882-4A12-9F78-A604ABF2E836}" type="slidenum">
              <a:rPr lang="en-SG" smtClean="0"/>
              <a:t>‹#›</a:t>
            </a:fld>
            <a:endParaRPr lang="en-SG"/>
          </a:p>
        </p:txBody>
      </p:sp>
    </p:spTree>
    <p:extLst>
      <p:ext uri="{BB962C8B-B14F-4D97-AF65-F5344CB8AC3E}">
        <p14:creationId xmlns:p14="http://schemas.microsoft.com/office/powerpoint/2010/main" val="2665248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A2150272-76D2-93C3-DDF5-1CBB7D2CC3B2}"/>
              </a:ext>
            </a:extLst>
          </p:cNvPr>
          <p:cNvSpPr txBox="1"/>
          <p:nvPr/>
        </p:nvSpPr>
        <p:spPr>
          <a:xfrm>
            <a:off x="4898066" y="142728"/>
            <a:ext cx="30217153" cy="5255143"/>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GB" sz="9000" b="1">
                <a:solidFill>
                  <a:srgbClr val="C5E0B3"/>
                </a:solidFill>
                <a:latin typeface="Calibri" panose="020F0502020204030204" pitchFamily="34" charset="0"/>
              </a:rPr>
              <a:t>Smart Mobile Oily Water Treatment Unit</a:t>
            </a:r>
            <a:endParaRPr lang="en-US" sz="9000">
              <a:solidFill>
                <a:schemeClr val="bg1"/>
              </a:solidFill>
              <a:latin typeface="Calibri" panose="020F0502020204030204" pitchFamily="34" charset="0"/>
            </a:endParaRPr>
          </a:p>
        </p:txBody>
      </p:sp>
      <p:sp>
        <p:nvSpPr>
          <p:cNvPr id="16" name="Text Placeholder 5">
            <a:extLst>
              <a:ext uri="{FF2B5EF4-FFF2-40B4-BE49-F238E27FC236}">
                <a16:creationId xmlns:a16="http://schemas.microsoft.com/office/drawing/2014/main" id="{F6082E8C-8432-C01E-5FEE-6E7A3B0D8BF9}"/>
              </a:ext>
            </a:extLst>
          </p:cNvPr>
          <p:cNvSpPr txBox="1"/>
          <p:nvPr/>
        </p:nvSpPr>
        <p:spPr>
          <a:xfrm>
            <a:off x="5669280" y="42416"/>
            <a:ext cx="29555378" cy="6056457"/>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endParaRPr lang="en-US" sz="4046">
              <a:solidFill>
                <a:schemeClr val="bg1"/>
              </a:solidFill>
              <a:latin typeface="Calibri" panose="020F0502020204030204" pitchFamily="34" charset="0"/>
            </a:endParaRPr>
          </a:p>
        </p:txBody>
      </p:sp>
      <p:sp>
        <p:nvSpPr>
          <p:cNvPr id="17" name="Text Placeholder 5">
            <a:extLst>
              <a:ext uri="{FF2B5EF4-FFF2-40B4-BE49-F238E27FC236}">
                <a16:creationId xmlns:a16="http://schemas.microsoft.com/office/drawing/2014/main" id="{B2FF32E4-0D53-CD54-3C35-DBB8C528E7BF}"/>
              </a:ext>
            </a:extLst>
          </p:cNvPr>
          <p:cNvSpPr txBox="1"/>
          <p:nvPr/>
        </p:nvSpPr>
        <p:spPr>
          <a:xfrm>
            <a:off x="5906530" y="3621817"/>
            <a:ext cx="29208689" cy="2364788"/>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4800">
                <a:solidFill>
                  <a:schemeClr val="bg1"/>
                </a:solidFill>
                <a:latin typeface="Calibri" panose="020F0502020204030204" pitchFamily="34" charset="0"/>
                <a:cs typeface="Calibri" panose="020F0502020204030204" pitchFamily="34" charset="0"/>
              </a:rPr>
              <a:t>Laila Meshi, Yara Alanazi, Reem Abdelgawad, Fatima Alattas, Rawan Nazal, Anfal Alamodi, Fatimah Al Mubarak</a:t>
            </a:r>
            <a:br>
              <a:rPr lang="en-US" sz="4800">
                <a:solidFill>
                  <a:schemeClr val="bg1"/>
                </a:solidFill>
                <a:latin typeface="Calibri" panose="020F0502020204030204" pitchFamily="34" charset="0"/>
                <a:cs typeface="Calibri" panose="020F0502020204030204" pitchFamily="34" charset="0"/>
              </a:rPr>
            </a:br>
            <a:r>
              <a:rPr lang="en-US" sz="4800">
                <a:solidFill>
                  <a:schemeClr val="bg1"/>
                </a:solidFill>
                <a:latin typeface="Calibri" panose="020F0502020204030204" pitchFamily="34" charset="0"/>
                <a:cs typeface="Calibri" panose="020F0502020204030204" pitchFamily="34" charset="0"/>
              </a:rPr>
              <a:t>Coach: Dr. Abdulrahman Al Qadami </a:t>
            </a:r>
          </a:p>
        </p:txBody>
      </p:sp>
      <p:sp>
        <p:nvSpPr>
          <p:cNvPr id="18" name="TextBox 17">
            <a:extLst>
              <a:ext uri="{FF2B5EF4-FFF2-40B4-BE49-F238E27FC236}">
                <a16:creationId xmlns:a16="http://schemas.microsoft.com/office/drawing/2014/main" id="{22397169-EE31-4494-BAC6-3C60635AA812}"/>
              </a:ext>
            </a:extLst>
          </p:cNvPr>
          <p:cNvSpPr txBox="1"/>
          <p:nvPr/>
        </p:nvSpPr>
        <p:spPr>
          <a:xfrm>
            <a:off x="698951" y="891869"/>
            <a:ext cx="3766260" cy="4124206"/>
          </a:xfrm>
          <a:prstGeom prst="rect">
            <a:avLst/>
          </a:prstGeom>
          <a:noFill/>
        </p:spPr>
        <p:txBody>
          <a:bodyPr wrap="square" rtlCol="0">
            <a:spAutoFit/>
          </a:bodyPr>
          <a:lstStyle/>
          <a:p>
            <a:pPr algn="ctr"/>
            <a:r>
              <a:rPr lang="en-US" sz="9600" b="1">
                <a:solidFill>
                  <a:srgbClr val="02616D"/>
                </a:solidFill>
              </a:rPr>
              <a:t>TEAM</a:t>
            </a:r>
            <a:r>
              <a:rPr lang="en-US" sz="9000" b="1">
                <a:solidFill>
                  <a:srgbClr val="02616D"/>
                </a:solidFill>
              </a:rPr>
              <a:t> </a:t>
            </a:r>
          </a:p>
          <a:p>
            <a:pPr algn="ctr"/>
            <a:r>
              <a:rPr lang="en-SG" sz="16600" b="1">
                <a:solidFill>
                  <a:srgbClr val="02616D"/>
                </a:solidFill>
              </a:rPr>
              <a:t>F20</a:t>
            </a:r>
            <a:endParaRPr lang="en-SG" sz="9600" b="1">
              <a:solidFill>
                <a:srgbClr val="02616D"/>
              </a:solidFill>
            </a:endParaRPr>
          </a:p>
        </p:txBody>
      </p:sp>
      <p:sp>
        <p:nvSpPr>
          <p:cNvPr id="19" name="TextBox 19">
            <a:extLst>
              <a:ext uri="{FF2B5EF4-FFF2-40B4-BE49-F238E27FC236}">
                <a16:creationId xmlns:a16="http://schemas.microsoft.com/office/drawing/2014/main" id="{17D6ECBE-BEA7-1A88-8BB3-626A098BE1C1}"/>
              </a:ext>
            </a:extLst>
          </p:cNvPr>
          <p:cNvSpPr txBox="1">
            <a:spLocks noChangeArrowheads="1"/>
          </p:cNvSpPr>
          <p:nvPr/>
        </p:nvSpPr>
        <p:spPr bwMode="auto">
          <a:xfrm>
            <a:off x="1040753" y="7245359"/>
            <a:ext cx="11212636" cy="78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ctr">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4600" dirty="0">
                <a:latin typeface="Arial" panose="020B0604020202020204" pitchFamily="34" charset="0"/>
                <a:cs typeface="Arial" panose="020B0604020202020204" pitchFamily="34" charset="0"/>
              </a:rPr>
              <a:t>Produced water contains oil, solids, and chemicals that must be treated before discharge to prevent environmental pollution. Conventional systems are large and costly, making them unsuitable for field use. This project develops a compact, smart mobile unit with integrated treatment and AI monitoring for efficient on-site water treatment.</a:t>
            </a:r>
          </a:p>
          <a:p>
            <a:pPr algn="just"/>
            <a:endParaRPr lang="en-US" sz="4600" dirty="0">
              <a:latin typeface="Arial" panose="020B0604020202020204" pitchFamily="34" charset="0"/>
              <a:ea typeface="ＭＳ Ｐゴシック"/>
              <a:cs typeface="Arial" panose="020B0604020202020204" pitchFamily="34" charset="0"/>
            </a:endParaRPr>
          </a:p>
          <a:p>
            <a:pPr algn="just"/>
            <a:endParaRPr lang="en-US" sz="4600" dirty="0">
              <a:latin typeface="Arial" panose="020B0604020202020204" pitchFamily="34" charset="0"/>
              <a:cs typeface="Arial" panose="020B0604020202020204" pitchFamily="34" charset="0"/>
            </a:endParaRPr>
          </a:p>
        </p:txBody>
      </p:sp>
      <p:sp>
        <p:nvSpPr>
          <p:cNvPr id="20" name="Rectangle 10">
            <a:extLst>
              <a:ext uri="{FF2B5EF4-FFF2-40B4-BE49-F238E27FC236}">
                <a16:creationId xmlns:a16="http://schemas.microsoft.com/office/drawing/2014/main" id="{BF59543D-2F2B-9B58-C1A9-AF55E3A3FFD8}"/>
              </a:ext>
            </a:extLst>
          </p:cNvPr>
          <p:cNvSpPr>
            <a:spLocks noChangeArrowheads="1"/>
          </p:cNvSpPr>
          <p:nvPr/>
        </p:nvSpPr>
        <p:spPr bwMode="auto">
          <a:xfrm>
            <a:off x="968770" y="6232315"/>
            <a:ext cx="11421508" cy="1128642"/>
          </a:xfrm>
          <a:prstGeom prst="rect">
            <a:avLst/>
          </a:prstGeom>
          <a:solidFill>
            <a:srgbClr val="C5E0B3"/>
          </a:solidFill>
          <a:ln w="12700">
            <a:noFill/>
            <a:miter lim="800000"/>
          </a:ln>
        </p:spPr>
        <p:txBody>
          <a:bodyPr wrap="none" lIns="252227" tIns="67261" rIns="252227" bIns="63041" anchor="t" anchorCtr="0"/>
          <a:lstStyle>
            <a:defPPr>
              <a:defRPr kern="1200"/>
            </a:defPPr>
          </a:lstStyle>
          <a:p>
            <a:pPr algn="ctr" defTabSz="4324030">
              <a:defRPr/>
            </a:pPr>
            <a:r>
              <a:rPr lang="en-US" sz="6000" b="1">
                <a:latin typeface="Nunito" pitchFamily="2" charset="77"/>
              </a:rPr>
              <a:t>Background</a:t>
            </a:r>
            <a:endParaRPr lang="en-US" sz="6000">
              <a:latin typeface="Nunito" pitchFamily="2" charset="77"/>
            </a:endParaRPr>
          </a:p>
          <a:p>
            <a:pPr algn="ctr" defTabSz="4324030">
              <a:defRPr/>
            </a:pPr>
            <a:endParaRPr lang="en-US" sz="6000" b="1">
              <a:latin typeface="Nunito" pitchFamily="2" charset="77"/>
            </a:endParaRPr>
          </a:p>
        </p:txBody>
      </p:sp>
      <p:sp>
        <p:nvSpPr>
          <p:cNvPr id="21" name="Rectangle 10">
            <a:extLst>
              <a:ext uri="{FF2B5EF4-FFF2-40B4-BE49-F238E27FC236}">
                <a16:creationId xmlns:a16="http://schemas.microsoft.com/office/drawing/2014/main" id="{38BCA368-5668-AB7B-80EC-51359BEBB48E}"/>
              </a:ext>
            </a:extLst>
          </p:cNvPr>
          <p:cNvSpPr>
            <a:spLocks noChangeArrowheads="1"/>
          </p:cNvSpPr>
          <p:nvPr/>
        </p:nvSpPr>
        <p:spPr bwMode="auto">
          <a:xfrm>
            <a:off x="698951" y="18612067"/>
            <a:ext cx="11421507" cy="1147951"/>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Specifications</a:t>
            </a:r>
          </a:p>
        </p:txBody>
      </p:sp>
      <p:sp>
        <p:nvSpPr>
          <p:cNvPr id="22" name="Rectangle 21">
            <a:extLst>
              <a:ext uri="{FF2B5EF4-FFF2-40B4-BE49-F238E27FC236}">
                <a16:creationId xmlns:a16="http://schemas.microsoft.com/office/drawing/2014/main" id="{611A55B9-D73D-A189-3EF3-3BE07CF6F526}"/>
              </a:ext>
            </a:extLst>
          </p:cNvPr>
          <p:cNvSpPr>
            <a:spLocks noChangeArrowheads="1"/>
          </p:cNvSpPr>
          <p:nvPr/>
        </p:nvSpPr>
        <p:spPr bwMode="auto">
          <a:xfrm>
            <a:off x="12936500" y="6232316"/>
            <a:ext cx="9875520" cy="1122693"/>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a:latin typeface="Nunito" panose="00000500000000000000" pitchFamily="2" charset="0"/>
              </a:rPr>
              <a:t>Constraints</a:t>
            </a:r>
          </a:p>
        </p:txBody>
      </p:sp>
      <p:sp>
        <p:nvSpPr>
          <p:cNvPr id="23" name="Rectangle 10">
            <a:extLst>
              <a:ext uri="{FF2B5EF4-FFF2-40B4-BE49-F238E27FC236}">
                <a16:creationId xmlns:a16="http://schemas.microsoft.com/office/drawing/2014/main" id="{AE34C465-91A7-7E44-167C-926227226783}"/>
              </a:ext>
            </a:extLst>
          </p:cNvPr>
          <p:cNvSpPr>
            <a:spLocks noChangeArrowheads="1"/>
          </p:cNvSpPr>
          <p:nvPr/>
        </p:nvSpPr>
        <p:spPr bwMode="auto">
          <a:xfrm>
            <a:off x="12998613" y="16081642"/>
            <a:ext cx="10325073" cy="1122693"/>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a:latin typeface="Nunito" panose="00000500000000000000" pitchFamily="2" charset="0"/>
              </a:rPr>
              <a:t>Testing &amp; </a:t>
            </a:r>
            <a:r>
              <a:rPr lang="en-GB" sz="6000" b="1">
                <a:latin typeface="Nunito" panose="00000500000000000000" pitchFamily="2" charset="0"/>
              </a:rPr>
              <a:t>Validation </a:t>
            </a:r>
            <a:endParaRPr lang="en-US" sz="6000" b="1">
              <a:latin typeface="Nunito" panose="00000500000000000000" pitchFamily="2" charset="0"/>
            </a:endParaRPr>
          </a:p>
        </p:txBody>
      </p:sp>
      <p:sp>
        <p:nvSpPr>
          <p:cNvPr id="24" name="TextBox 19">
            <a:extLst>
              <a:ext uri="{FF2B5EF4-FFF2-40B4-BE49-F238E27FC236}">
                <a16:creationId xmlns:a16="http://schemas.microsoft.com/office/drawing/2014/main" id="{AAA8AD75-9C75-ADC7-CB7A-004C3F71902D}"/>
              </a:ext>
            </a:extLst>
          </p:cNvPr>
          <p:cNvSpPr txBox="1">
            <a:spLocks noChangeArrowheads="1"/>
          </p:cNvSpPr>
          <p:nvPr/>
        </p:nvSpPr>
        <p:spPr bwMode="auto">
          <a:xfrm>
            <a:off x="879993" y="14964672"/>
            <a:ext cx="11284620" cy="433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4600" dirty="0"/>
              <a:t>Remote and pilot-scale oilfield operations lack practical on-site solutions for treating oily produced water, as conventional systems are large, costly, and not suitable for field deployment.</a:t>
            </a:r>
          </a:p>
          <a:p>
            <a:pPr algn="just"/>
            <a:endParaRPr lang="en-US" sz="4600" dirty="0">
              <a:latin typeface="Calibri" panose="020F0502020204030204" pitchFamily="34" charset="0"/>
              <a:ea typeface="Calibri" panose="020F0502020204030204" pitchFamily="34" charset="0"/>
              <a:cs typeface="Calibri" panose="020F0502020204030204" pitchFamily="34" charset="0"/>
            </a:endParaRPr>
          </a:p>
        </p:txBody>
      </p:sp>
      <p:sp>
        <p:nvSpPr>
          <p:cNvPr id="25" name="Rectangle 10">
            <a:extLst>
              <a:ext uri="{FF2B5EF4-FFF2-40B4-BE49-F238E27FC236}">
                <a16:creationId xmlns:a16="http://schemas.microsoft.com/office/drawing/2014/main" id="{9E1DD1F0-5A8B-4A62-E8CB-3214A4751C5F}"/>
              </a:ext>
            </a:extLst>
          </p:cNvPr>
          <p:cNvSpPr>
            <a:spLocks noChangeArrowheads="1"/>
          </p:cNvSpPr>
          <p:nvPr/>
        </p:nvSpPr>
        <p:spPr bwMode="auto">
          <a:xfrm>
            <a:off x="23195042" y="6226368"/>
            <a:ext cx="18895181" cy="1122693"/>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a:latin typeface="Nunito" panose="00000500000000000000" pitchFamily="2" charset="0"/>
              </a:rPr>
              <a:t>Prooses Flow Diagram</a:t>
            </a:r>
          </a:p>
        </p:txBody>
      </p:sp>
      <p:sp>
        <p:nvSpPr>
          <p:cNvPr id="26" name="Rectangle 10">
            <a:extLst>
              <a:ext uri="{FF2B5EF4-FFF2-40B4-BE49-F238E27FC236}">
                <a16:creationId xmlns:a16="http://schemas.microsoft.com/office/drawing/2014/main" id="{188D70EE-8979-95B7-B00E-B98D754AADF5}"/>
              </a:ext>
            </a:extLst>
          </p:cNvPr>
          <p:cNvSpPr>
            <a:spLocks noChangeArrowheads="1"/>
          </p:cNvSpPr>
          <p:nvPr/>
        </p:nvSpPr>
        <p:spPr bwMode="auto">
          <a:xfrm>
            <a:off x="831882" y="13881874"/>
            <a:ext cx="11421507" cy="1137256"/>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a:latin typeface="Nunito" panose="00000500000000000000" pitchFamily="2" charset="0"/>
              </a:rPr>
              <a:t>Problem Statement</a:t>
            </a:r>
          </a:p>
        </p:txBody>
      </p:sp>
      <p:sp>
        <p:nvSpPr>
          <p:cNvPr id="28" name="TextBox 19">
            <a:extLst>
              <a:ext uri="{FF2B5EF4-FFF2-40B4-BE49-F238E27FC236}">
                <a16:creationId xmlns:a16="http://schemas.microsoft.com/office/drawing/2014/main" id="{62CF1B58-E888-2C67-C4BD-73FA0CE45181}"/>
              </a:ext>
            </a:extLst>
          </p:cNvPr>
          <p:cNvSpPr txBox="1">
            <a:spLocks noChangeArrowheads="1"/>
          </p:cNvSpPr>
          <p:nvPr/>
        </p:nvSpPr>
        <p:spPr bwMode="auto">
          <a:xfrm>
            <a:off x="36089515" y="17885311"/>
            <a:ext cx="6015297" cy="787162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4600" dirty="0"/>
              <a:t>The smart mobile unit provides an effective and compact solution for oily water treatment, achieving 91.9% removal with stable, low-voltage operation and reliable AI monitoring for on-site use.</a:t>
            </a:r>
          </a:p>
          <a:p>
            <a:pPr algn="just"/>
            <a:endParaRPr lang="en-GB" sz="4600" dirty="0">
              <a:latin typeface="Calibri"/>
              <a:ea typeface="Calibri"/>
              <a:cs typeface="Calibri"/>
            </a:endParaRPr>
          </a:p>
        </p:txBody>
      </p:sp>
      <p:pic>
        <p:nvPicPr>
          <p:cNvPr id="29" name="Picture 28">
            <a:extLst>
              <a:ext uri="{FF2B5EF4-FFF2-40B4-BE49-F238E27FC236}">
                <a16:creationId xmlns:a16="http://schemas.microsoft.com/office/drawing/2014/main" id="{36C890BF-9A8A-3B37-B018-4BFD39E6E4F5}"/>
              </a:ext>
            </a:extLst>
          </p:cNvPr>
          <p:cNvPicPr>
            <a:picLocks noChangeAspect="1"/>
          </p:cNvPicPr>
          <p:nvPr/>
        </p:nvPicPr>
        <p:blipFill>
          <a:blip r:embed="rId3"/>
          <a:stretch>
            <a:fillRect/>
          </a:stretch>
        </p:blipFill>
        <p:spPr>
          <a:xfrm>
            <a:off x="12986610" y="17458219"/>
            <a:ext cx="10278939" cy="4506839"/>
          </a:xfrm>
          <a:prstGeom prst="rect">
            <a:avLst/>
          </a:prstGeom>
        </p:spPr>
      </p:pic>
      <p:pic>
        <p:nvPicPr>
          <p:cNvPr id="40" name="Picture 39">
            <a:extLst>
              <a:ext uri="{FF2B5EF4-FFF2-40B4-BE49-F238E27FC236}">
                <a16:creationId xmlns:a16="http://schemas.microsoft.com/office/drawing/2014/main" id="{AEC3E98E-38DD-ED4B-C897-36031EE17747}"/>
              </a:ext>
            </a:extLst>
          </p:cNvPr>
          <p:cNvPicPr>
            <a:picLocks noChangeAspect="1"/>
          </p:cNvPicPr>
          <p:nvPr/>
        </p:nvPicPr>
        <p:blipFill>
          <a:blip r:embed="rId4">
            <a:extLst>
              <a:ext uri="{28A0092B-C50C-407E-A947-70E740481C1C}">
                <a14:useLocalDpi xmlns:a14="http://schemas.microsoft.com/office/drawing/2010/main" val="0"/>
              </a:ext>
            </a:extLst>
          </a:blip>
          <a:srcRect l="11651" r="7887"/>
          <a:stretch>
            <a:fillRect/>
          </a:stretch>
        </p:blipFill>
        <p:spPr>
          <a:xfrm>
            <a:off x="24755863" y="17592865"/>
            <a:ext cx="11295360" cy="9358877"/>
          </a:xfrm>
          <a:prstGeom prst="rect">
            <a:avLst/>
          </a:prstGeom>
        </p:spPr>
      </p:pic>
      <p:sp>
        <p:nvSpPr>
          <p:cNvPr id="41" name="TextBox 19">
            <a:extLst>
              <a:ext uri="{FF2B5EF4-FFF2-40B4-BE49-F238E27FC236}">
                <a16:creationId xmlns:a16="http://schemas.microsoft.com/office/drawing/2014/main" id="{E6914847-9346-F342-7FA9-F765654B61B6}"/>
              </a:ext>
            </a:extLst>
          </p:cNvPr>
          <p:cNvSpPr txBox="1">
            <a:spLocks noChangeArrowheads="1"/>
          </p:cNvSpPr>
          <p:nvPr/>
        </p:nvSpPr>
        <p:spPr bwMode="auto">
          <a:xfrm>
            <a:off x="22011481" y="11656290"/>
            <a:ext cx="8392062" cy="1500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endParaRPr lang="en-US" sz="4600">
              <a:effectLst/>
              <a:latin typeface="+mn-lt"/>
              <a:cs typeface="Arial" panose="020B0604020202020204" pitchFamily="34" charset="0"/>
            </a:endParaRPr>
          </a:p>
          <a:p>
            <a:pPr marL="314960" indent="-314960" algn="just">
              <a:buFont typeface="Arial" panose="020B0604020202020204" pitchFamily="34" charset="0"/>
              <a:buChar char="•"/>
            </a:pPr>
            <a:endParaRPr lang="en-US" sz="4600">
              <a:latin typeface="+mn-lt"/>
              <a:ea typeface="Open Sans"/>
              <a:cs typeface="Arial" panose="020B0604020202020204" pitchFamily="34" charset="0"/>
            </a:endParaRPr>
          </a:p>
        </p:txBody>
      </p:sp>
      <p:sp>
        <p:nvSpPr>
          <p:cNvPr id="43" name="TextBox 42">
            <a:extLst>
              <a:ext uri="{FF2B5EF4-FFF2-40B4-BE49-F238E27FC236}">
                <a16:creationId xmlns:a16="http://schemas.microsoft.com/office/drawing/2014/main" id="{CDB8BA6D-958A-AA29-6476-4D2CAE20AE7A}"/>
              </a:ext>
            </a:extLst>
          </p:cNvPr>
          <p:cNvSpPr txBox="1"/>
          <p:nvPr/>
        </p:nvSpPr>
        <p:spPr>
          <a:xfrm>
            <a:off x="20289078" y="14104730"/>
            <a:ext cx="1828800" cy="1828800"/>
          </a:xfrm>
          <a:prstGeom prst="rect">
            <a:avLst/>
          </a:prstGeom>
          <a:noFill/>
        </p:spPr>
        <p:txBody>
          <a:bodyPr wrap="square" rtlCol="0">
            <a:spAutoFit/>
          </a:bodyPr>
          <a:lstStyle/>
          <a:p>
            <a:pPr algn="l"/>
            <a:endParaRPr lang="en-SA"/>
          </a:p>
        </p:txBody>
      </p:sp>
      <p:pic>
        <p:nvPicPr>
          <p:cNvPr id="44" name="Picture 43">
            <a:extLst>
              <a:ext uri="{FF2B5EF4-FFF2-40B4-BE49-F238E27FC236}">
                <a16:creationId xmlns:a16="http://schemas.microsoft.com/office/drawing/2014/main" id="{47EBC4A0-930A-340D-3EB8-F7838DAF4E96}"/>
              </a:ext>
            </a:extLst>
          </p:cNvPr>
          <p:cNvPicPr>
            <a:picLocks noChangeAspect="1"/>
          </p:cNvPicPr>
          <p:nvPr/>
        </p:nvPicPr>
        <p:blipFill>
          <a:blip r:embed="rId5">
            <a:extLst>
              <a:ext uri="{28A0092B-C50C-407E-A947-70E740481C1C}">
                <a14:useLocalDpi xmlns:a14="http://schemas.microsoft.com/office/drawing/2010/main" val="0"/>
              </a:ext>
            </a:extLst>
          </a:blip>
          <a:srcRect l="3553" t="10162" r="4142"/>
          <a:stretch>
            <a:fillRect/>
          </a:stretch>
        </p:blipFill>
        <p:spPr>
          <a:xfrm>
            <a:off x="13250002" y="7520494"/>
            <a:ext cx="9562018" cy="7962461"/>
          </a:xfrm>
          <a:prstGeom prst="rect">
            <a:avLst/>
          </a:prstGeom>
        </p:spPr>
      </p:pic>
      <p:pic>
        <p:nvPicPr>
          <p:cNvPr id="45" name="Picture 44">
            <a:extLst>
              <a:ext uri="{FF2B5EF4-FFF2-40B4-BE49-F238E27FC236}">
                <a16:creationId xmlns:a16="http://schemas.microsoft.com/office/drawing/2014/main" id="{1CD2DC74-A1A4-1EA1-280A-D66A987801BB}"/>
              </a:ext>
            </a:extLst>
          </p:cNvPr>
          <p:cNvPicPr>
            <a:picLocks noChangeAspect="1"/>
          </p:cNvPicPr>
          <p:nvPr/>
        </p:nvPicPr>
        <p:blipFill>
          <a:blip r:embed="rId6"/>
          <a:srcRect l="2593" t="7753" r="2281" b="15862"/>
          <a:stretch>
            <a:fillRect/>
          </a:stretch>
        </p:blipFill>
        <p:spPr>
          <a:xfrm>
            <a:off x="23892349" y="7521642"/>
            <a:ext cx="16425572" cy="8792941"/>
          </a:xfrm>
          <a:prstGeom prst="rect">
            <a:avLst/>
          </a:prstGeom>
        </p:spPr>
      </p:pic>
      <p:pic>
        <p:nvPicPr>
          <p:cNvPr id="46" name="Picture 45">
            <a:extLst>
              <a:ext uri="{FF2B5EF4-FFF2-40B4-BE49-F238E27FC236}">
                <a16:creationId xmlns:a16="http://schemas.microsoft.com/office/drawing/2014/main" id="{4C7AA784-E4F6-F7B9-5D28-0C6A2FEA0B33}"/>
              </a:ext>
            </a:extLst>
          </p:cNvPr>
          <p:cNvPicPr>
            <a:picLocks noChangeAspect="1"/>
          </p:cNvPicPr>
          <p:nvPr/>
        </p:nvPicPr>
        <p:blipFill>
          <a:blip r:embed="rId7"/>
          <a:stretch>
            <a:fillRect/>
          </a:stretch>
        </p:blipFill>
        <p:spPr>
          <a:xfrm>
            <a:off x="35775901" y="519952"/>
            <a:ext cx="6314323" cy="4833507"/>
          </a:xfrm>
          <a:prstGeom prst="rect">
            <a:avLst/>
          </a:prstGeom>
        </p:spPr>
      </p:pic>
      <p:sp>
        <p:nvSpPr>
          <p:cNvPr id="47" name="Rectangle 46">
            <a:extLst>
              <a:ext uri="{FF2B5EF4-FFF2-40B4-BE49-F238E27FC236}">
                <a16:creationId xmlns:a16="http://schemas.microsoft.com/office/drawing/2014/main" id="{A93E6BD2-9793-1D73-0D76-F2B76E24F241}"/>
              </a:ext>
            </a:extLst>
          </p:cNvPr>
          <p:cNvSpPr>
            <a:spLocks noChangeArrowheads="1"/>
          </p:cNvSpPr>
          <p:nvPr/>
        </p:nvSpPr>
        <p:spPr bwMode="auto">
          <a:xfrm>
            <a:off x="24149792" y="16727266"/>
            <a:ext cx="11600284"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i="0">
                <a:solidFill>
                  <a:srgbClr val="242424"/>
                </a:solidFill>
                <a:effectLst/>
                <a:latin typeface="Nunito" panose="020B0604020202020204" pitchFamily="2" charset="0"/>
              </a:rPr>
              <a:t>Prototype Development </a:t>
            </a:r>
            <a:endParaRPr lang="en-US" sz="6000" b="1">
              <a:latin typeface="Nunito" panose="020B0604020202020204" pitchFamily="2" charset="0"/>
            </a:endParaRPr>
          </a:p>
        </p:txBody>
      </p:sp>
      <p:sp>
        <p:nvSpPr>
          <p:cNvPr id="48" name="Rectangle 47">
            <a:extLst>
              <a:ext uri="{FF2B5EF4-FFF2-40B4-BE49-F238E27FC236}">
                <a16:creationId xmlns:a16="http://schemas.microsoft.com/office/drawing/2014/main" id="{C8B65C2F-BAF8-DE29-A71D-D64EEC739CEB}"/>
              </a:ext>
            </a:extLst>
          </p:cNvPr>
          <p:cNvSpPr/>
          <p:nvPr/>
        </p:nvSpPr>
        <p:spPr>
          <a:xfrm>
            <a:off x="36332824" y="14801535"/>
            <a:ext cx="4819135" cy="163233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Rectangle 10">
            <a:extLst>
              <a:ext uri="{FF2B5EF4-FFF2-40B4-BE49-F238E27FC236}">
                <a16:creationId xmlns:a16="http://schemas.microsoft.com/office/drawing/2014/main" id="{F16DF3B9-6949-1A4E-48BF-695F768021D9}"/>
              </a:ext>
            </a:extLst>
          </p:cNvPr>
          <p:cNvSpPr>
            <a:spLocks noChangeArrowheads="1"/>
          </p:cNvSpPr>
          <p:nvPr/>
        </p:nvSpPr>
        <p:spPr bwMode="auto">
          <a:xfrm>
            <a:off x="35856800" y="16733540"/>
            <a:ext cx="6856662"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GB" sz="6000" b="1">
                <a:latin typeface="Nunito" panose="00000500000000000000" pitchFamily="2" charset="0"/>
              </a:rPr>
              <a:t>Conclusion </a:t>
            </a:r>
            <a:endParaRPr lang="en-US" sz="6000" b="1">
              <a:latin typeface="Nunito" panose="00000500000000000000" pitchFamily="2" charset="0"/>
            </a:endParaRPr>
          </a:p>
        </p:txBody>
      </p:sp>
      <p:pic>
        <p:nvPicPr>
          <p:cNvPr id="50" name="Picture 49">
            <a:extLst>
              <a:ext uri="{FF2B5EF4-FFF2-40B4-BE49-F238E27FC236}">
                <a16:creationId xmlns:a16="http://schemas.microsoft.com/office/drawing/2014/main" id="{5A2C3EBE-939F-4838-9B8B-EDE4A351B639}"/>
              </a:ext>
            </a:extLst>
          </p:cNvPr>
          <p:cNvPicPr>
            <a:picLocks noChangeAspect="1"/>
          </p:cNvPicPr>
          <p:nvPr/>
        </p:nvPicPr>
        <p:blipFill>
          <a:blip r:embed="rId8"/>
          <a:stretch>
            <a:fillRect/>
          </a:stretch>
        </p:blipFill>
        <p:spPr>
          <a:xfrm>
            <a:off x="38029944" y="12860584"/>
            <a:ext cx="3219899" cy="1238423"/>
          </a:xfrm>
          <a:prstGeom prst="rect">
            <a:avLst/>
          </a:prstGeom>
        </p:spPr>
      </p:pic>
      <p:pic>
        <p:nvPicPr>
          <p:cNvPr id="2" name="Picture 1">
            <a:extLst>
              <a:ext uri="{FF2B5EF4-FFF2-40B4-BE49-F238E27FC236}">
                <a16:creationId xmlns:a16="http://schemas.microsoft.com/office/drawing/2014/main" id="{B0661FCD-E022-393A-BD7E-AA5731BC73D4}"/>
              </a:ext>
            </a:extLst>
          </p:cNvPr>
          <p:cNvPicPr>
            <a:picLocks noChangeAspect="1"/>
          </p:cNvPicPr>
          <p:nvPr/>
        </p:nvPicPr>
        <p:blipFill>
          <a:blip r:embed="rId9">
            <a:extLst>
              <a:ext uri="{28A0092B-C50C-407E-A947-70E740481C1C}">
                <a14:useLocalDpi xmlns:a14="http://schemas.microsoft.com/office/drawing/2010/main" val="0"/>
              </a:ext>
            </a:extLst>
          </a:blip>
          <a:srcRect t="9374"/>
          <a:stretch>
            <a:fillRect/>
          </a:stretch>
        </p:blipFill>
        <p:spPr>
          <a:xfrm>
            <a:off x="12936500" y="22218942"/>
            <a:ext cx="10387185" cy="5608474"/>
          </a:xfrm>
          <a:prstGeom prst="rect">
            <a:avLst/>
          </a:prstGeom>
        </p:spPr>
      </p:pic>
      <p:pic>
        <p:nvPicPr>
          <p:cNvPr id="5" name="Picture 4">
            <a:extLst>
              <a:ext uri="{FF2B5EF4-FFF2-40B4-BE49-F238E27FC236}">
                <a16:creationId xmlns:a16="http://schemas.microsoft.com/office/drawing/2014/main" id="{E64B1830-A4DC-A966-477D-3D30285E28D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1882" y="19806177"/>
            <a:ext cx="11558396" cy="8040037"/>
          </a:xfrm>
          <a:prstGeom prst="rect">
            <a:avLst/>
          </a:prstGeom>
        </p:spPr>
      </p:pic>
    </p:spTree>
    <p:extLst>
      <p:ext uri="{BB962C8B-B14F-4D97-AF65-F5344CB8AC3E}">
        <p14:creationId xmlns:p14="http://schemas.microsoft.com/office/powerpoint/2010/main" val="38986670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1dd54b39039cc3a2789d5d1d3fc10e6e">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9ed85d63b31bb9f0e74e4febb6f854bd"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Props1.xml><?xml version="1.0" encoding="utf-8"?>
<ds:datastoreItem xmlns:ds="http://schemas.openxmlformats.org/officeDocument/2006/customXml" ds:itemID="{DE768BD1-0DD6-4AF9-A0B2-6FB534982F22}"/>
</file>

<file path=customXml/itemProps2.xml><?xml version="1.0" encoding="utf-8"?>
<ds:datastoreItem xmlns:ds="http://schemas.openxmlformats.org/officeDocument/2006/customXml" ds:itemID="{043274DF-F32C-444C-ADD0-18124DCC5F38}"/>
</file>

<file path=customXml/itemProps3.xml><?xml version="1.0" encoding="utf-8"?>
<ds:datastoreItem xmlns:ds="http://schemas.openxmlformats.org/officeDocument/2006/customXml" ds:itemID="{36137995-B63D-4C8E-8626-FA0D24E9D2A0}"/>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Darim Ferry</dc:creator>
  <cp:lastModifiedBy>YARA ABDULLAH FARHAN ALMODHYANI ALONIZI</cp:lastModifiedBy>
  <cp:revision>5</cp:revision>
  <dcterms:created xsi:type="dcterms:W3CDTF">2025-04-20T10:29:18Z</dcterms:created>
  <dcterms:modified xsi:type="dcterms:W3CDTF">2026-05-03T17:42:59Z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ies>
</file>