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0A706-477C-467C-80CB-9FBE6C858A35}" v="8" dt="2026-04-23T15:40:08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OR ADEL AL KUBAISH" userId="5d05bb03-c73a-4389-8361-1af59ef36fab" providerId="ADAL" clId="{38E2BAA1-D4AF-4023-8401-113128834DE8}"/>
    <pc:docChg chg="addSld delSld modSld">
      <pc:chgData name="HOOR ADEL AL KUBAISH" userId="5d05bb03-c73a-4389-8361-1af59ef36fab" providerId="ADAL" clId="{38E2BAA1-D4AF-4023-8401-113128834DE8}" dt="2026-04-23T15:40:08.553" v="7" actId="2696"/>
      <pc:docMkLst>
        <pc:docMk/>
      </pc:docMkLst>
      <pc:sldChg chg="del">
        <pc:chgData name="HOOR ADEL AL KUBAISH" userId="5d05bb03-c73a-4389-8361-1af59ef36fab" providerId="ADAL" clId="{38E2BAA1-D4AF-4023-8401-113128834DE8}" dt="2026-04-23T15:40:04.505" v="6" actId="2696"/>
        <pc:sldMkLst>
          <pc:docMk/>
          <pc:sldMk cId="3898667025" sldId="256"/>
        </pc:sldMkLst>
      </pc:sldChg>
      <pc:sldChg chg="modSp add del mod setBg">
        <pc:chgData name="HOOR ADEL AL KUBAISH" userId="5d05bb03-c73a-4389-8361-1af59ef36fab" providerId="ADAL" clId="{38E2BAA1-D4AF-4023-8401-113128834DE8}" dt="2026-04-23T15:40:08.553" v="7" actId="2696"/>
        <pc:sldMkLst>
          <pc:docMk/>
          <pc:sldMk cId="2944654249" sldId="265"/>
        </pc:sldMkLst>
        <pc:spChg chg="mod">
          <ac:chgData name="HOOR ADEL AL KUBAISH" userId="5d05bb03-c73a-4389-8361-1af59ef36fab" providerId="ADAL" clId="{38E2BAA1-D4AF-4023-8401-113128834DE8}" dt="2026-04-23T15:38:52.592" v="1" actId="255"/>
          <ac:spMkLst>
            <pc:docMk/>
            <pc:sldMk cId="2944654249" sldId="265"/>
            <ac:spMk id="7" creationId="{231382B5-7D9B-FFBA-86E0-420AC96C1E23}"/>
          </ac:spMkLst>
        </pc:spChg>
      </pc:sldChg>
      <pc:sldChg chg="addSp delSp modSp add mod">
        <pc:chgData name="HOOR ADEL AL KUBAISH" userId="5d05bb03-c73a-4389-8361-1af59ef36fab" providerId="ADAL" clId="{38E2BAA1-D4AF-4023-8401-113128834DE8}" dt="2026-04-23T15:39:51.580" v="5"/>
        <pc:sldMkLst>
          <pc:docMk/>
          <pc:sldMk cId="2456101896" sldId="266"/>
        </pc:sldMkLst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2" creationId="{65BEB078-1B85-FCF2-7EB8-3918E1C88E90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3" creationId="{53C003C6-38DD-B62E-4F22-719BF096CFC0}"/>
          </ac:spMkLst>
        </pc:spChg>
        <pc:spChg chg="mod">
          <ac:chgData name="HOOR ADEL AL KUBAISH" userId="5d05bb03-c73a-4389-8361-1af59ef36fab" providerId="ADAL" clId="{38E2BAA1-D4AF-4023-8401-113128834DE8}" dt="2026-04-23T15:39:48.749" v="4" actId="20577"/>
          <ac:spMkLst>
            <pc:docMk/>
            <pc:sldMk cId="2456101896" sldId="266"/>
            <ac:spMk id="4" creationId="{044941CB-5E69-2191-488B-F3C3C25282B4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6" creationId="{A7AD7EF5-988F-AFFC-40C8-04F02C5D31BC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7" creationId="{7DC4E030-D0A8-EC52-65F3-62806533F0AB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8" creationId="{E85DD146-4750-6A4C-8895-01C0D6CD4670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9" creationId="{B1E9F469-7E79-A47C-076F-34AA0F9ED52E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10" creationId="{C9C4C1EB-4B08-F56B-A5A2-84CDAF873CC9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11" creationId="{D9532E18-BFB6-7B9B-BF26-4AAD2C69BBF0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12" creationId="{CB8F083A-83A9-1A6A-4744-525AF794BBC4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13" creationId="{EC291F1B-4DF9-B9CC-C689-9F790FE47FBA}"/>
          </ac:spMkLst>
        </pc:spChg>
        <pc:spChg chg="del">
          <ac:chgData name="HOOR ADEL AL KUBAISH" userId="5d05bb03-c73a-4389-8361-1af59ef36fab" providerId="ADAL" clId="{38E2BAA1-D4AF-4023-8401-113128834DE8}" dt="2026-04-23T15:39:43.185" v="3" actId="478"/>
          <ac:spMkLst>
            <pc:docMk/>
            <pc:sldMk cId="2456101896" sldId="266"/>
            <ac:spMk id="15" creationId="{139378E0-7138-0DC8-93D5-56AD313AF6D0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16" creationId="{E7D33891-EEB4-B40A-4CF6-16F8AAD8D69F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17" creationId="{9D8A0F26-ECE8-6AC4-4FF9-665EFBB60581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18" creationId="{DB6A16A1-A43E-95D9-83B6-60ECA521FA58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19" creationId="{F8BCF173-7486-0A87-3F1F-D5C85D3C9D6D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21" creationId="{9C3B459F-2066-9A36-9E76-1ABED50BE792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22" creationId="{BD15482D-515F-C51E-9F29-79B4D9275450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23" creationId="{1BCCE6DA-020A-76ED-C005-0151BA43D9D3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31" creationId="{0A50B372-5726-FBA8-38BC-56C534F0340C}"/>
          </ac:spMkLst>
        </pc:spChg>
        <pc:spChg chg="add mod">
          <ac:chgData name="HOOR ADEL AL KUBAISH" userId="5d05bb03-c73a-4389-8361-1af59ef36fab" providerId="ADAL" clId="{38E2BAA1-D4AF-4023-8401-113128834DE8}" dt="2026-04-23T15:39:51.580" v="5"/>
          <ac:spMkLst>
            <pc:docMk/>
            <pc:sldMk cId="2456101896" sldId="266"/>
            <ac:spMk id="38" creationId="{EB743FED-BBBB-441F-6DF0-8B7DA3901E2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or_\Downloads\Methane%20convertion%20&amp;%20hydrogen%20purity%20figure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500" b="1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 Conversion&amp; Hydrogen Purity</a:t>
            </a:r>
          </a:p>
        </c:rich>
      </c:tx>
      <c:layout>
        <c:manualLayout>
          <c:xMode val="edge"/>
          <c:yMode val="edge"/>
          <c:x val="0.133058949499641"/>
          <c:y val="3.7566110515949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title>
    <c:autoTitleDeleted val="0"/>
    <c:plotArea>
      <c:layout>
        <c:manualLayout>
          <c:layoutTarget val="inner"/>
          <c:xMode val="edge"/>
          <c:yMode val="edge"/>
          <c:x val="0.10716918493296446"/>
          <c:y val="0.15463721388004475"/>
          <c:w val="0.85698403324584427"/>
          <c:h val="0.70192434975728368"/>
        </c:manualLayout>
      </c:layout>
      <c:scatterChart>
        <c:scatterStyle val="lineMarker"/>
        <c:varyColors val="0"/>
        <c:ser>
          <c:idx val="0"/>
          <c:order val="0"/>
          <c:tx>
            <c:v>CH₄ Conversion</c:v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shade val="76000"/>
                </a:schemeClr>
              </a:solidFill>
              <a:ln w="76200">
                <a:solidFill>
                  <a:schemeClr val="accent3">
                    <a:shade val="76000"/>
                  </a:schemeClr>
                </a:solidFill>
              </a:ln>
              <a:effectLst/>
            </c:spPr>
          </c:marker>
          <c:xVal>
            <c:numRef>
              <c:f>Sheet1!$C$4:$C$9</c:f>
              <c:numCache>
                <c:formatCode>General</c:formatCode>
                <c:ptCount val="6"/>
                <c:pt idx="0">
                  <c:v>450</c:v>
                </c:pt>
                <c:pt idx="1">
                  <c:v>460</c:v>
                </c:pt>
                <c:pt idx="2">
                  <c:v>470</c:v>
                </c:pt>
                <c:pt idx="3">
                  <c:v>480</c:v>
                </c:pt>
                <c:pt idx="4">
                  <c:v>490</c:v>
                </c:pt>
                <c:pt idx="5">
                  <c:v>500</c:v>
                </c:pt>
              </c:numCache>
            </c:numRef>
          </c:xVal>
          <c:yVal>
            <c:numRef>
              <c:f>Sheet1!$D$4:$D$9</c:f>
              <c:numCache>
                <c:formatCode>General</c:formatCode>
                <c:ptCount val="6"/>
                <c:pt idx="0">
                  <c:v>70.484511400000002</c:v>
                </c:pt>
                <c:pt idx="1">
                  <c:v>82.772844350000014</c:v>
                </c:pt>
                <c:pt idx="2">
                  <c:v>91.806576300000003</c:v>
                </c:pt>
                <c:pt idx="3">
                  <c:v>97.166251840000001</c:v>
                </c:pt>
                <c:pt idx="4">
                  <c:v>99.411285384999999</c:v>
                </c:pt>
                <c:pt idx="5">
                  <c:v>99.944727999999998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31-470C-B0A7-8CF6C2FE4B80}"/>
            </c:ext>
          </c:extLst>
        </c:ser>
        <c:ser>
          <c:idx val="1"/>
          <c:order val="1"/>
          <c:tx>
            <c:v>H₂ Purity</c:v>
          </c:tx>
          <c:spPr>
            <a:ln w="53975" cap="rnd" cmpd="sng">
              <a:solidFill>
                <a:srgbClr val="BFD3C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tint val="77000"/>
                </a:schemeClr>
              </a:solidFill>
              <a:ln w="76200">
                <a:solidFill>
                  <a:schemeClr val="accent3">
                    <a:tint val="77000"/>
                  </a:schemeClr>
                </a:solidFill>
              </a:ln>
              <a:effectLst/>
            </c:spPr>
          </c:marker>
          <c:xVal>
            <c:numRef>
              <c:f>Sheet1!$C$4:$C$9</c:f>
              <c:numCache>
                <c:formatCode>General</c:formatCode>
                <c:ptCount val="6"/>
                <c:pt idx="0">
                  <c:v>450</c:v>
                </c:pt>
                <c:pt idx="1">
                  <c:v>460</c:v>
                </c:pt>
                <c:pt idx="2">
                  <c:v>470</c:v>
                </c:pt>
                <c:pt idx="3">
                  <c:v>480</c:v>
                </c:pt>
                <c:pt idx="4">
                  <c:v>490</c:v>
                </c:pt>
                <c:pt idx="5">
                  <c:v>500</c:v>
                </c:pt>
              </c:numCache>
            </c:numRef>
          </c:xVal>
          <c:yVal>
            <c:numRef>
              <c:f>Sheet1!$E$4:$E$9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31-470C-B0A7-8CF6C2FE4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59776"/>
        <c:axId val="735528384"/>
      </c:scatterChart>
      <c:valAx>
        <c:axId val="1718559776"/>
        <c:scaling>
          <c:orientation val="minMax"/>
          <c:min val="4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j-cs"/>
                  </a:defRPr>
                </a:pPr>
                <a:r>
                  <a:rPr lang="en-US" sz="2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Tempreture (</a:t>
                </a:r>
                <a:r>
                  <a:rPr lang="en-US" sz="2500" b="0" i="0" u="none" strike="noStrike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°C)</a:t>
                </a:r>
                <a:endParaRPr lang="en-US" sz="2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4636390721430091"/>
              <c:y val="0.91409947508820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j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  <c:crossAx val="735528384"/>
        <c:crosses val="autoZero"/>
        <c:crossBetween val="midCat"/>
      </c:valAx>
      <c:valAx>
        <c:axId val="735528384"/>
        <c:scaling>
          <c:orientation val="minMax"/>
          <c:max val="105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CH₄ Conversion /H₂ Purity (%)</a:t>
                </a:r>
              </a:p>
            </c:rich>
          </c:tx>
          <c:layout>
            <c:manualLayout>
              <c:xMode val="edge"/>
              <c:yMode val="edge"/>
              <c:x val="0"/>
              <c:y val="0.127255928584821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ar-S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  <c:crossAx val="1718559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ar-SA"/>
          </a:p>
        </c:txPr>
      </c:legendEntry>
      <c:layout>
        <c:manualLayout>
          <c:xMode val="edge"/>
          <c:yMode val="edge"/>
          <c:x val="0.68698212385613966"/>
          <c:y val="0.53758114351174602"/>
          <c:w val="0.24040540540540539"/>
          <c:h val="0.135456554943636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C5EF3A8-5EB5-44E8-BFCE-66CBB03C7AB4}" type="datetimeFigureOut">
              <a:rPr lang="ar-SA" smtClean="0"/>
              <a:t>07/11/1447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7278679-00E7-41D1-8BF7-D1B8E0D062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55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D13C6-8831-60EE-5B32-C4F74B31C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44941CB-5E69-2191-488B-F3C3C25282B4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CB03C0D-A60F-30D2-9BA4-2715DAE20848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C003C6-38DD-B62E-4F22-719BF096CFC0}"/>
              </a:ext>
            </a:extLst>
          </p:cNvPr>
          <p:cNvSpPr/>
          <p:nvPr/>
        </p:nvSpPr>
        <p:spPr>
          <a:xfrm>
            <a:off x="21702536" y="13425044"/>
            <a:ext cx="9875332" cy="14205076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E7D33891-EEB4-B40A-4CF6-16F8AAD8D69F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TOWARD IN-SITU HYDROGEN PRODUCTION FROM SUBSURFACE NATURAL GAS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D8A0F26-ECE8-6AC4-4FF9-665EFBB60581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6A16A1-A43E-95D9-83B6-60ECA521FA58}"/>
              </a:ext>
            </a:extLst>
          </p:cNvPr>
          <p:cNvSpPr txBox="1"/>
          <p:nvPr/>
        </p:nvSpPr>
        <p:spPr>
          <a:xfrm>
            <a:off x="5443219" y="3621817"/>
            <a:ext cx="29481464" cy="23647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Hoor Al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Kubaish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Zainab Al-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Abdrabalnabi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Shahad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Almarhoon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Nora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Alkuwaihes</a:t>
            </a: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, Raghd Tawfik, Maryam </a:t>
            </a:r>
            <a:r>
              <a:rPr lang="en-US" sz="480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Bokhamseen</a:t>
            </a:r>
            <a:b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Duaa Abdelwahab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BCF173-7486-0A87-3F1F-D5C85D3C9D6D}"/>
              </a:ext>
            </a:extLst>
          </p:cNvPr>
          <p:cNvSpPr txBox="1"/>
          <p:nvPr/>
        </p:nvSpPr>
        <p:spPr>
          <a:xfrm>
            <a:off x="-72263" y="933784"/>
            <a:ext cx="497032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GB" sz="16600" b="1">
                <a:solidFill>
                  <a:srgbClr val="02616D"/>
                </a:solidFill>
              </a:rPr>
              <a:t>F0</a:t>
            </a:r>
            <a:r>
              <a:rPr lang="en-SG" sz="16600" b="1">
                <a:solidFill>
                  <a:srgbClr val="02616D"/>
                </a:solidFill>
              </a:rPr>
              <a:t>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36AA90-BB24-DE57-4566-18168AF3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07" y="7502401"/>
            <a:ext cx="9617532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</a:rPr>
              <a:t>Hydrogen is essential for the energy transition, yet conventional methods such as SMR are energy-intensive and carbon-intensive. In-situ hydrogen production presents a promising alternative by enabling hydrogen generation from subsurface natural gas with inherent CO₂ retention.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9C3B459F-2066-9A36-9E76-1ABED50BE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Background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D15482D-515F-C51E-9F29-79B4D9275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1354731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GB" sz="6000" b="1">
                <a:latin typeface="Nunito" panose="00000500000000000000" pitchFamily="2" charset="0"/>
              </a:rPr>
              <a:t>Problem Statement </a:t>
            </a:r>
            <a:endParaRPr lang="en-US" sz="6000" b="1">
              <a:latin typeface="Nunito" panose="000005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CCE6DA-020A-76ED-C005-0151BA43D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Process Simulation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5A2BC2F-9099-1AEC-536A-82C2B8088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&amp; Validation</a:t>
            </a:r>
          </a:p>
        </p:txBody>
      </p:sp>
      <p:pic>
        <p:nvPicPr>
          <p:cNvPr id="25" name="Picture 24" descr="s1_Select_Group_11.jpg">
            <a:extLst>
              <a:ext uri="{FF2B5EF4-FFF2-40B4-BE49-F238E27FC236}">
                <a16:creationId xmlns:a16="http://schemas.microsoft.com/office/drawing/2014/main" id="{A00E6964-43CD-62A1-188D-EEE817F6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8560" y="0"/>
            <a:ext cx="7416158" cy="5655436"/>
          </a:xfrm>
          <a:prstGeom prst="rect">
            <a:avLst/>
          </a:prstGeom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30123885-C56B-C2BB-1912-D9B6BA45B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Reservoir Simulation 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89057AF9-A703-405F-7339-4221114B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2040409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Objectives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C4EE79B1-1504-89D6-2734-5BD66170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2070164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F16662C-1C14-A9B6-2412-00C68038F5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904041" y="13533028"/>
            <a:ext cx="7564714" cy="13975171"/>
          </a:xfrm>
          <a:prstGeom prst="rect">
            <a:avLst/>
          </a:prstGeom>
        </p:spPr>
      </p:pic>
      <p:sp>
        <p:nvSpPr>
          <p:cNvPr id="30" name="TextBox 19">
            <a:extLst>
              <a:ext uri="{FF2B5EF4-FFF2-40B4-BE49-F238E27FC236}">
                <a16:creationId xmlns:a16="http://schemas.microsoft.com/office/drawing/2014/main" id="{E73863E8-2B40-A92D-98BF-E58BDBA2D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07" y="15148340"/>
            <a:ext cx="9617532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b="0" i="0">
                <a:effectLst/>
                <a:latin typeface="Calibri" panose="020F0502020204030204" pitchFamily="34" charset="0"/>
              </a:rPr>
              <a:t>Current hydrogen production methods like SMR are energy-intensive and carbon-heavy, highlighting the need for a cleaner, scalable alternative such as in-situ hydrogen generation from subsurface natural gas with CO2 retention underground.</a:t>
            </a:r>
            <a:endParaRPr lang="en-US" sz="4600">
              <a:effectLst/>
              <a:latin typeface="Calibri" panose="020F0502020204030204" pitchFamily="34" charset="0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0A50B372-5726-FBA8-38BC-56C534F0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0947" y="21950308"/>
            <a:ext cx="982490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Calibri" panose="020F0502020204030204" pitchFamily="34" charset="0"/>
              </a:rPr>
              <a:t>This project presents an integrated system for underground hydrogen production with no surface CO₂ emissions. The monitoring dashboard enables real-time Visualization. Using membrane separation, 100% hydrogen purity was achieved, with methane conversion range  of 70.5–99.9%.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D09C26D-36BD-A732-DDC1-E760AFC14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17730" r="27778" b="23574"/>
          <a:stretch>
            <a:fillRect/>
          </a:stretch>
        </p:blipFill>
        <p:spPr>
          <a:xfrm>
            <a:off x="13641434" y="7504422"/>
            <a:ext cx="4838332" cy="31197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3312BD-1497-7A8E-30EE-745466373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7" t="25358" r="5453" b="1085"/>
          <a:stretch>
            <a:fillRect/>
          </a:stretch>
        </p:blipFill>
        <p:spPr>
          <a:xfrm>
            <a:off x="18721546" y="7507381"/>
            <a:ext cx="731358" cy="307177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338BDC-4ECF-490A-3403-252769AEBC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137" y="13425044"/>
            <a:ext cx="9875332" cy="43856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24D2005-E4D2-EF78-CE80-041A3B08E02F}"/>
              </a:ext>
            </a:extLst>
          </p:cNvPr>
          <p:cNvSpPr txBox="1"/>
          <p:nvPr/>
        </p:nvSpPr>
        <p:spPr>
          <a:xfrm>
            <a:off x="32091137" y="17787371"/>
            <a:ext cx="10582228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84056" tIns="42028" rIns="84056" bIns="4202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 kern="1200"/>
            </a:defPPr>
            <a:lvl1pPr algn="just" eaLnBrk="0" hangingPunct="0">
              <a:defRPr sz="4600">
                <a:latin typeface="Calibri" panose="020F0502020204030204" pitchFamily="34" charset="0"/>
                <a:ea typeface="ＭＳ Ｐゴシック" pitchFamily="-106" charset="-128"/>
              </a:defRPr>
            </a:lvl1pPr>
            <a:lvl2pPr eaLnBrk="0" hangingPunct="0">
              <a:defRPr sz="2000"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Max pressure: 901.42 psi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Max temperature: 837.8C (1540F)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Cumulative CO₂: 224,273 ft³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/>
              <a:t>Cumulative H₂: 2,124,997 ft³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024CDB3-591E-697B-95C2-086A174AE270}"/>
              </a:ext>
            </a:extLst>
          </p:cNvPr>
          <p:cNvGraphicFramePr>
            <a:graphicFrameLocks/>
          </p:cNvGraphicFramePr>
          <p:nvPr/>
        </p:nvGraphicFramePr>
        <p:xfrm>
          <a:off x="32192737" y="7451922"/>
          <a:ext cx="9723119" cy="600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Rectangle 10">
            <a:extLst>
              <a:ext uri="{FF2B5EF4-FFF2-40B4-BE49-F238E27FC236}">
                <a16:creationId xmlns:a16="http://schemas.microsoft.com/office/drawing/2014/main" id="{312C28D3-E0F6-95AD-F383-B4F4D59E5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1204656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Constraints &amp; Specifications</a:t>
            </a:r>
          </a:p>
        </p:txBody>
      </p:sp>
      <p:sp>
        <p:nvSpPr>
          <p:cNvPr id="38" name="TextBox 19">
            <a:extLst>
              <a:ext uri="{FF2B5EF4-FFF2-40B4-BE49-F238E27FC236}">
                <a16:creationId xmlns:a16="http://schemas.microsoft.com/office/drawing/2014/main" id="{EB743FED-BBBB-441F-6DF0-8B7DA3901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507" y="21950308"/>
            <a:ext cx="9617532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</a:rPr>
              <a:t>To model and simulate the underground hydrogen production process using Aspen Plus.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</a:rPr>
              <a:t> To model the reservoir behavior and production well performance using CMG.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</a:rPr>
              <a:t>To integrate, visualize, and optimize data, ensuring safe operating limits.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8CBB0CF-BD43-20CC-E1B6-4CA5F13851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5"/>
          <a:stretch>
            <a:fillRect/>
          </a:stretch>
        </p:blipFill>
        <p:spPr>
          <a:xfrm>
            <a:off x="21367067" y="8440221"/>
            <a:ext cx="10620778" cy="351599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C386048-3A90-71A2-FE47-669C69E36576}"/>
              </a:ext>
            </a:extLst>
          </p:cNvPr>
          <p:cNvSpPr txBox="1"/>
          <p:nvPr/>
        </p:nvSpPr>
        <p:spPr>
          <a:xfrm>
            <a:off x="23086877" y="7638165"/>
            <a:ext cx="794153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5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 Simulation Flow  Diagram </a:t>
            </a:r>
            <a:endParaRPr lang="ar-SA" sz="35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8358FAC-2576-9C06-5EF9-5E4AA4046C5B}"/>
              </a:ext>
            </a:extLst>
          </p:cNvPr>
          <p:cNvGraphicFramePr>
            <a:graphicFrameLocks noGrp="1"/>
          </p:cNvGraphicFramePr>
          <p:nvPr/>
        </p:nvGraphicFramePr>
        <p:xfrm>
          <a:off x="11313936" y="13364667"/>
          <a:ext cx="9875331" cy="142555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6834">
                  <a:extLst>
                    <a:ext uri="{9D8B030D-6E8A-4147-A177-3AD203B41FA5}">
                      <a16:colId xmlns:a16="http://schemas.microsoft.com/office/drawing/2014/main" val="1097192706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908633289"/>
                    </a:ext>
                  </a:extLst>
                </a:gridCol>
                <a:gridCol w="8760397">
                  <a:extLst>
                    <a:ext uri="{9D8B030D-6E8A-4147-A177-3AD203B41FA5}">
                      <a16:colId xmlns:a16="http://schemas.microsoft.com/office/drawing/2014/main" val="2873765906"/>
                    </a:ext>
                  </a:extLst>
                </a:gridCol>
              </a:tblGrid>
              <a:tr h="629941">
                <a:tc row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Constraints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vert="vert270" anchor="b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vert="vert270" anchor="b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Maximum operating limited to 250 bar.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6362134"/>
                  </a:ext>
                </a:extLst>
              </a:tr>
              <a:tr h="107115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System usage ≤ 80% CPU and RAM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85395"/>
                  </a:ext>
                </a:extLst>
              </a:tr>
              <a:tr h="121569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Dashboard visualizes ≥3 live parameters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simultaneously.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665914"/>
                  </a:ext>
                </a:extLst>
              </a:tr>
              <a:tr h="121569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Access restricted with authentication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(127.0.0.1)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17423"/>
                  </a:ext>
                </a:extLst>
              </a:tr>
              <a:tr h="610996">
                <a:tc rowSpan="6"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Specifications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vert="vert270" anchor="b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≥70% CH₄ conversion</a:t>
                      </a:r>
                      <a:endParaRPr lang="fr-FR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4896354"/>
                  </a:ext>
                </a:extLst>
              </a:tr>
              <a:tr h="941312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≥50% H₂ purity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92457"/>
                  </a:ext>
                </a:extLst>
              </a:tr>
              <a:tr h="1215693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Operating temperature range 400C to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1200C 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0007"/>
                  </a:ext>
                </a:extLst>
              </a:tr>
              <a:tr h="1215693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Dashboard with ≤ 5s data latency and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real-time plotting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71264"/>
                  </a:ext>
                </a:extLst>
              </a:tr>
              <a:tr h="1215693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ML-based optimization module with</a:t>
                      </a:r>
                    </a:p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latency ≤ 10s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33764"/>
                  </a:ext>
                </a:extLst>
              </a:tr>
              <a:tr h="672086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System auto-saves data every 30s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54248"/>
                  </a:ext>
                </a:extLst>
              </a:tr>
              <a:tr h="1215693">
                <a:tc rowSpan="3"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40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Integrated Specifications </a:t>
                      </a:r>
                      <a:endParaRPr lang="en-US" sz="4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vert="vert270" anchor="b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Safety auto-shutdown if CO₂</a:t>
                      </a:r>
                    </a:p>
                    <a:p>
                      <a:pPr algn="l" fontAlgn="b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leakage&gt;10%.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541198"/>
                  </a:ext>
                </a:extLst>
              </a:tr>
              <a:tr h="1215693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Validation of H₂ yield vs. simulation 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prediction (≤20% error).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88960"/>
                  </a:ext>
                </a:extLst>
              </a:tr>
              <a:tr h="1746297"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Real-time calculation of CH₄ conversion</a:t>
                      </a:r>
                    </a:p>
                    <a:p>
                      <a:pPr algn="l" fontAlgn="ctr">
                        <a:buNone/>
                      </a:pPr>
                      <a:r>
                        <a:rPr lang="en-US" sz="400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updated every ≤ 10 s.</a:t>
                      </a:r>
                      <a:endParaRPr lang="en-US" sz="4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3218788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8C75512C-9EC3-85B9-DF57-3DAFF16B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348" y="1204656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0EAF72-4A37-9B3F-B987-87CA06D8CCCF}"/>
              </a:ext>
            </a:extLst>
          </p:cNvPr>
          <p:cNvSpPr txBox="1"/>
          <p:nvPr/>
        </p:nvSpPr>
        <p:spPr>
          <a:xfrm>
            <a:off x="11313936" y="10510904"/>
            <a:ext cx="9811351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algn="just" eaLnBrk="0" hangingPunct="0">
              <a:defRPr sz="4600">
                <a:latin typeface="Calibri" panose="020F0502020204030204" pitchFamily="34" charset="0"/>
                <a:ea typeface="ＭＳ Ｐゴシック" pitchFamily="-106" charset="-128"/>
              </a:defRPr>
            </a:lvl1pPr>
            <a:lvl2pPr eaLnBrk="0" hangingPunct="0">
              <a:defRPr sz="2000"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/>
              <a:t>The hydrogen rise to the producer while CO₂ stays deeper in the reservoir.</a:t>
            </a:r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5610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76EC76D6-CC6D-48A5-95C8-B02098B45BC6}"/>
</file>

<file path=customXml/itemProps2.xml><?xml version="1.0" encoding="utf-8"?>
<ds:datastoreItem xmlns:ds="http://schemas.openxmlformats.org/officeDocument/2006/customXml" ds:itemID="{5B94F5E6-F722-4D2C-BE41-D0D3A8EFAEEC}"/>
</file>

<file path=customXml/itemProps3.xml><?xml version="1.0" encoding="utf-8"?>
<ds:datastoreItem xmlns:ds="http://schemas.openxmlformats.org/officeDocument/2006/customXml" ds:itemID="{1E8ECE12-59CB-4939-907D-A13AB57B12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</cp:revision>
  <dcterms:created xsi:type="dcterms:W3CDTF">2025-04-20T10:29:18Z</dcterms:created>
  <dcterms:modified xsi:type="dcterms:W3CDTF">2026-04-23T15:40:56Z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