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19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990"/>
    <a:srgbClr val="C6E0B4"/>
    <a:srgbClr val="016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4AA97A-D5B4-A548-A41E-75D95AD3209D}" v="68" dt="2026-04-23T20:37:21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83" autoAdjust="0"/>
    <p:restoredTop sz="94280"/>
  </p:normalViewPr>
  <p:slideViewPr>
    <p:cSldViewPr snapToGrid="0">
      <p:cViewPr>
        <p:scale>
          <a:sx n="40" d="100"/>
          <a:sy n="40" d="100"/>
        </p:scale>
        <p:origin x="240" y="-1640"/>
      </p:cViewPr>
      <p:guideLst>
        <p:guide orient="horz" pos="9535"/>
        <p:guide pos="19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C9E006DF-AA57-2576-C60B-0F266600B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/>
          <a:stretch>
            <a:fillRect/>
          </a:stretch>
        </p:blipFill>
        <p:spPr>
          <a:xfrm>
            <a:off x="22225380" y="14615766"/>
            <a:ext cx="8722197" cy="5740593"/>
          </a:xfrm>
          <a:prstGeom prst="rect">
            <a:avLst/>
          </a:prstGeom>
        </p:spPr>
      </p:pic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VR Experience to Help the Diagnosis Process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 of Mental Health Issues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17760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Lujain Alem, Safana Elachi, Aryam Alshehri, Aeshah Almahmoud, Joof Faqera, Banan Alshahrani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David Wynn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698951" y="891869"/>
            <a:ext cx="376626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007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Specifications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206117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Testing &amp; Validation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7" y="7660112"/>
            <a:ext cx="9875519" cy="7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500" b="1" i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System Workflow Diagram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0934" y="6187800"/>
            <a:ext cx="9875519" cy="193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Monte Carlo simulation &amp; Process flow analysis 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 descr="s1_Select_Group_4.jpg">
            <a:extLst>
              <a:ext uri="{FF2B5EF4-FFF2-40B4-BE49-F238E27FC236}">
                <a16:creationId xmlns:a16="http://schemas.microsoft.com/office/drawing/2014/main" id="{A369D010-5269-750C-FA29-D29F500F2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7605" y="-57419"/>
            <a:ext cx="7416158" cy="5655436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0EFF3413-7ADE-FD18-E6A6-19D201FF7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756221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Constraints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70DD3673-D9BA-4380-B45D-A9E673AF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594808"/>
            <a:ext cx="9875519" cy="954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500" b="1" i="1" dirty="0">
                <a:latin typeface="Calibri" panose="020F0502020204030204" pitchFamily="34" charset="0"/>
                <a:cs typeface="Calibri" panose="020F0502020204030204" pitchFamily="34" charset="0"/>
              </a:rPr>
              <a:t>Problem Statement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Mental health clinicians face challenges in making consistent and accurate diagnoses because assessments rely heavily on retrospective patient self-reporting outside symptom-triggering contexts, which can lead to incomplete information and inconsistent diagnostic outcomes</a:t>
            </a:r>
          </a:p>
          <a:p>
            <a:endParaRPr lang="en-US" sz="4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500" b="1" i="1" dirty="0">
                <a:latin typeface="Calibri" panose="020F0502020204030204" pitchFamily="34" charset="0"/>
                <a:cs typeface="Calibri" panose="020F0502020204030204" pitchFamily="34" charset="0"/>
              </a:rPr>
              <a:t>Project Objective</a:t>
            </a:r>
          </a:p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This project proposes a VR-based experience that simulates real-world scenarios while collecting behavioral and physiological data to support more accurate and consistent mental health assessments.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2E4242CD-0D94-1E7B-117B-E09ED10D8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5" y="19198443"/>
            <a:ext cx="9875519" cy="68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Symptoms differ across users, affecting scenario effectiveness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User familiarity with VR impacts comfort and interaction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Dashboard limited to 2–7 items per view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Evaluation restricted to controlled, simulated settings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All data must use a unified timestamp (≤100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resolution)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Database must support ≥ 100,000 records per 15-minute session 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1E17BE78-2EE7-31F0-8890-1A1AA4C92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8" y="7594808"/>
            <a:ext cx="9875519" cy="1695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All biometric signals aligned within ≤250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Organized database for multi-signal session data</a:t>
            </a:r>
          </a:p>
          <a:p>
            <a:pPr algn="just"/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≥80% rate system ≥4/5 for ease of use by therapists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≤25 min session cycle, ≥65% flow efficiency</a:t>
            </a:r>
          </a:p>
          <a:p>
            <a:pPr algn="just"/>
            <a:endParaRPr lang="en-US" sz="40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Task mapping that directly connects with symptoms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Realistic environment with ≥85% user immersion (≥4/5)</a:t>
            </a:r>
          </a:p>
          <a:p>
            <a:pPr algn="just"/>
            <a:endParaRPr lang="en-US" sz="40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Smooth performance with ≥90% runtime stability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≥95% successful user actions on first attempt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Dashboard load time ≤3 seconds</a:t>
            </a:r>
          </a:p>
          <a:p>
            <a:pPr algn="just"/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algn="just"/>
            <a:r>
              <a:rPr lang="en-US" sz="5000" b="1" i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Integrated Specifications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Complete session (7–15 min) maintains ≥90% user comfort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Multi-sensor data captured, synchronized, stored, and processed into a report ≤1.5 </a:t>
            </a:r>
            <a:r>
              <a:rPr lang="en-US" sz="4000" dirty="0"/>
              <a:t>minutes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≥95% interaction/report success, ≤2% rework, supports ≥100,000 records/session without degradation</a:t>
            </a:r>
            <a:endParaRPr lang="en-US" sz="4000" b="1" i="1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F5484E-7EC8-088E-FC65-C64F2D0CBD72}"/>
              </a:ext>
            </a:extLst>
          </p:cNvPr>
          <p:cNvSpPr txBox="1"/>
          <p:nvPr/>
        </p:nvSpPr>
        <p:spPr>
          <a:xfrm>
            <a:off x="22286774" y="8616739"/>
            <a:ext cx="259907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3500" dirty="0">
                <a:latin typeface="Calibri" panose="020F0502020204030204" pitchFamily="34" charset="0"/>
                <a:cs typeface="Calibri" panose="020F0502020204030204" pitchFamily="34" charset="0"/>
              </a:rPr>
              <a:t>Patient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A30C80-196E-89F0-AB92-3A2DE86EB2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79152" y="9145614"/>
            <a:ext cx="1414315" cy="141431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C391421-1CE7-63DF-3D75-D43BD7A252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63919" y="8930329"/>
            <a:ext cx="1629596" cy="162959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6BE577A-7E8E-BBB6-D35C-EC9B481266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64155" y="11511022"/>
            <a:ext cx="1336512" cy="1336512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19FE1D2C-F8AA-24D5-CA7F-788B1CB150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014348" y="11470648"/>
            <a:ext cx="1165384" cy="1165384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FCD163A-7FC2-33F6-E9AC-9965B212D1E6}"/>
              </a:ext>
            </a:extLst>
          </p:cNvPr>
          <p:cNvGrpSpPr/>
          <p:nvPr/>
        </p:nvGrpSpPr>
        <p:grpSpPr>
          <a:xfrm>
            <a:off x="26390300" y="13575473"/>
            <a:ext cx="863185" cy="1098598"/>
            <a:chOff x="22272546" y="12372778"/>
            <a:chExt cx="2619375" cy="333375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9339830-20C9-D038-E5DF-D8FF5CC31DCE}"/>
                </a:ext>
              </a:extLst>
            </p:cNvPr>
            <p:cNvSpPr/>
            <p:nvPr/>
          </p:nvSpPr>
          <p:spPr>
            <a:xfrm>
              <a:off x="22867859" y="14277778"/>
              <a:ext cx="952500" cy="238125"/>
            </a:xfrm>
            <a:prstGeom prst="rect">
              <a:avLst/>
            </a:prstGeom>
            <a:solidFill>
              <a:srgbClr val="01616C"/>
            </a:solidFill>
            <a:ln w="119063" cap="flat">
              <a:noFill/>
              <a:prstDash val="solid"/>
              <a:miter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677535-6C38-F6C4-71EB-02394E11956D}"/>
                </a:ext>
              </a:extLst>
            </p:cNvPr>
            <p:cNvSpPr/>
            <p:nvPr/>
          </p:nvSpPr>
          <p:spPr>
            <a:xfrm>
              <a:off x="22867859" y="13682465"/>
              <a:ext cx="1428750" cy="238125"/>
            </a:xfrm>
            <a:prstGeom prst="rect">
              <a:avLst/>
            </a:prstGeom>
            <a:solidFill>
              <a:srgbClr val="01616C"/>
            </a:solidFill>
            <a:ln w="119063" cap="flat">
              <a:noFill/>
              <a:prstDash val="solid"/>
              <a:miter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1AA09B-07CD-3ABC-24D1-08466AE7AC29}"/>
                </a:ext>
              </a:extLst>
            </p:cNvPr>
            <p:cNvSpPr/>
            <p:nvPr/>
          </p:nvSpPr>
          <p:spPr>
            <a:xfrm>
              <a:off x="22867859" y="14873090"/>
              <a:ext cx="595312" cy="238125"/>
            </a:xfrm>
            <a:prstGeom prst="rect">
              <a:avLst/>
            </a:prstGeom>
            <a:solidFill>
              <a:srgbClr val="01616C"/>
            </a:solidFill>
            <a:ln w="119063" cap="flat">
              <a:noFill/>
              <a:prstDash val="solid"/>
              <a:miter/>
            </a:ln>
          </p:spPr>
          <p:txBody>
            <a:bodyPr/>
            <a:lstStyle/>
            <a:p>
              <a:endParaRPr lang="en-SA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BF7B4B3-4750-BA0A-B390-A0A496B0EFE0}"/>
                </a:ext>
              </a:extLst>
            </p:cNvPr>
            <p:cNvSpPr/>
            <p:nvPr/>
          </p:nvSpPr>
          <p:spPr>
            <a:xfrm>
              <a:off x="22272546" y="12372778"/>
              <a:ext cx="2619375" cy="3333750"/>
            </a:xfrm>
            <a:custGeom>
              <a:avLst/>
              <a:gdLst>
                <a:gd name="csX0" fmla="*/ 2381250 w 2619375"/>
                <a:gd name="csY0" fmla="*/ 357188 h 3333750"/>
                <a:gd name="csX1" fmla="*/ 2024063 w 2619375"/>
                <a:gd name="csY1" fmla="*/ 357188 h 3333750"/>
                <a:gd name="csX2" fmla="*/ 2024063 w 2619375"/>
                <a:gd name="csY2" fmla="*/ 238125 h 3333750"/>
                <a:gd name="csX3" fmla="*/ 1785938 w 2619375"/>
                <a:gd name="csY3" fmla="*/ 0 h 3333750"/>
                <a:gd name="csX4" fmla="*/ 833438 w 2619375"/>
                <a:gd name="csY4" fmla="*/ 0 h 3333750"/>
                <a:gd name="csX5" fmla="*/ 595313 w 2619375"/>
                <a:gd name="csY5" fmla="*/ 238125 h 3333750"/>
                <a:gd name="csX6" fmla="*/ 595313 w 2619375"/>
                <a:gd name="csY6" fmla="*/ 357188 h 3333750"/>
                <a:gd name="csX7" fmla="*/ 238125 w 2619375"/>
                <a:gd name="csY7" fmla="*/ 357188 h 3333750"/>
                <a:gd name="csX8" fmla="*/ 0 w 2619375"/>
                <a:gd name="csY8" fmla="*/ 595313 h 3333750"/>
                <a:gd name="csX9" fmla="*/ 0 w 2619375"/>
                <a:gd name="csY9" fmla="*/ 3095625 h 3333750"/>
                <a:gd name="csX10" fmla="*/ 238125 w 2619375"/>
                <a:gd name="csY10" fmla="*/ 3333750 h 3333750"/>
                <a:gd name="csX11" fmla="*/ 2381250 w 2619375"/>
                <a:gd name="csY11" fmla="*/ 3333750 h 3333750"/>
                <a:gd name="csX12" fmla="*/ 2619375 w 2619375"/>
                <a:gd name="csY12" fmla="*/ 3095625 h 3333750"/>
                <a:gd name="csX13" fmla="*/ 2619375 w 2619375"/>
                <a:gd name="csY13" fmla="*/ 595313 h 3333750"/>
                <a:gd name="csX14" fmla="*/ 2381250 w 2619375"/>
                <a:gd name="csY14" fmla="*/ 357188 h 3333750"/>
                <a:gd name="csX15" fmla="*/ 833438 w 2619375"/>
                <a:gd name="csY15" fmla="*/ 238125 h 3333750"/>
                <a:gd name="csX16" fmla="*/ 1785938 w 2619375"/>
                <a:gd name="csY16" fmla="*/ 238125 h 3333750"/>
                <a:gd name="csX17" fmla="*/ 1785938 w 2619375"/>
                <a:gd name="csY17" fmla="*/ 714375 h 3333750"/>
                <a:gd name="csX18" fmla="*/ 833438 w 2619375"/>
                <a:gd name="csY18" fmla="*/ 714375 h 3333750"/>
                <a:gd name="csX19" fmla="*/ 2381250 w 2619375"/>
                <a:gd name="csY19" fmla="*/ 3095625 h 3333750"/>
                <a:gd name="csX20" fmla="*/ 238125 w 2619375"/>
                <a:gd name="csY20" fmla="*/ 3095625 h 3333750"/>
                <a:gd name="csX21" fmla="*/ 238125 w 2619375"/>
                <a:gd name="csY21" fmla="*/ 595313 h 3333750"/>
                <a:gd name="csX22" fmla="*/ 595313 w 2619375"/>
                <a:gd name="csY22" fmla="*/ 595313 h 3333750"/>
                <a:gd name="csX23" fmla="*/ 595313 w 2619375"/>
                <a:gd name="csY23" fmla="*/ 952500 h 3333750"/>
                <a:gd name="csX24" fmla="*/ 2024063 w 2619375"/>
                <a:gd name="csY24" fmla="*/ 952500 h 3333750"/>
                <a:gd name="csX25" fmla="*/ 2024063 w 2619375"/>
                <a:gd name="csY25" fmla="*/ 595313 h 3333750"/>
                <a:gd name="csX26" fmla="*/ 2381250 w 2619375"/>
                <a:gd name="csY26" fmla="*/ 595313 h 333375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</a:cxnLst>
              <a:rect l="l" t="t" r="r" b="b"/>
              <a:pathLst>
                <a:path w="2619375" h="3333750">
                  <a:moveTo>
                    <a:pt x="2381250" y="357188"/>
                  </a:moveTo>
                  <a:lnTo>
                    <a:pt x="2024063" y="357188"/>
                  </a:lnTo>
                  <a:lnTo>
                    <a:pt x="2024063" y="238125"/>
                  </a:lnTo>
                  <a:cubicBezTo>
                    <a:pt x="2024063" y="106612"/>
                    <a:pt x="1917450" y="0"/>
                    <a:pt x="1785938" y="0"/>
                  </a:cubicBezTo>
                  <a:lnTo>
                    <a:pt x="833438" y="0"/>
                  </a:lnTo>
                  <a:cubicBezTo>
                    <a:pt x="701925" y="0"/>
                    <a:pt x="595313" y="106612"/>
                    <a:pt x="595313" y="238125"/>
                  </a:cubicBezTo>
                  <a:lnTo>
                    <a:pt x="595313" y="357188"/>
                  </a:lnTo>
                  <a:lnTo>
                    <a:pt x="238125" y="357188"/>
                  </a:lnTo>
                  <a:cubicBezTo>
                    <a:pt x="106612" y="357188"/>
                    <a:pt x="0" y="463800"/>
                    <a:pt x="0" y="595313"/>
                  </a:cubicBezTo>
                  <a:lnTo>
                    <a:pt x="0" y="3095625"/>
                  </a:lnTo>
                  <a:cubicBezTo>
                    <a:pt x="0" y="3227138"/>
                    <a:pt x="106612" y="3333750"/>
                    <a:pt x="238125" y="3333750"/>
                  </a:cubicBezTo>
                  <a:lnTo>
                    <a:pt x="2381250" y="3333750"/>
                  </a:lnTo>
                  <a:cubicBezTo>
                    <a:pt x="2512763" y="3333750"/>
                    <a:pt x="2619375" y="3227138"/>
                    <a:pt x="2619375" y="3095625"/>
                  </a:cubicBezTo>
                  <a:lnTo>
                    <a:pt x="2619375" y="595313"/>
                  </a:lnTo>
                  <a:cubicBezTo>
                    <a:pt x="2619375" y="463800"/>
                    <a:pt x="2512763" y="357188"/>
                    <a:pt x="2381250" y="357188"/>
                  </a:cubicBezTo>
                  <a:close/>
                  <a:moveTo>
                    <a:pt x="833438" y="238125"/>
                  </a:moveTo>
                  <a:lnTo>
                    <a:pt x="1785938" y="238125"/>
                  </a:lnTo>
                  <a:lnTo>
                    <a:pt x="1785938" y="714375"/>
                  </a:lnTo>
                  <a:lnTo>
                    <a:pt x="833438" y="714375"/>
                  </a:lnTo>
                  <a:close/>
                  <a:moveTo>
                    <a:pt x="2381250" y="3095625"/>
                  </a:moveTo>
                  <a:lnTo>
                    <a:pt x="238125" y="3095625"/>
                  </a:lnTo>
                  <a:lnTo>
                    <a:pt x="238125" y="595313"/>
                  </a:lnTo>
                  <a:lnTo>
                    <a:pt x="595313" y="595313"/>
                  </a:lnTo>
                  <a:lnTo>
                    <a:pt x="595313" y="952500"/>
                  </a:lnTo>
                  <a:lnTo>
                    <a:pt x="2024063" y="952500"/>
                  </a:lnTo>
                  <a:lnTo>
                    <a:pt x="2024063" y="595313"/>
                  </a:lnTo>
                  <a:lnTo>
                    <a:pt x="2381250" y="595313"/>
                  </a:lnTo>
                  <a:close/>
                </a:path>
              </a:pathLst>
            </a:custGeom>
            <a:solidFill>
              <a:srgbClr val="01616C"/>
            </a:solidFill>
            <a:ln w="119063" cap="flat">
              <a:noFill/>
              <a:prstDash val="solid"/>
              <a:miter/>
            </a:ln>
          </p:spPr>
          <p:txBody>
            <a:bodyPr/>
            <a:lstStyle/>
            <a:p>
              <a:endParaRPr lang="en-SA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DCAB636-ECA6-57E7-09AF-F7C34877C9ED}"/>
              </a:ext>
            </a:extLst>
          </p:cNvPr>
          <p:cNvSpPr txBox="1"/>
          <p:nvPr/>
        </p:nvSpPr>
        <p:spPr>
          <a:xfrm>
            <a:off x="27633168" y="8592471"/>
            <a:ext cx="37932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A" sz="3500" dirty="0">
                <a:latin typeface="Calibri" panose="020F0502020204030204" pitchFamily="34" charset="0"/>
                <a:cs typeface="Calibri" panose="020F0502020204030204" pitchFamily="34" charset="0"/>
              </a:rPr>
              <a:t>VR Experience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6897B06-86EF-E5C0-283C-9B0356A859B6}"/>
              </a:ext>
            </a:extLst>
          </p:cNvPr>
          <p:cNvCxnSpPr>
            <a:cxnSpLocks/>
          </p:cNvCxnSpPr>
          <p:nvPr/>
        </p:nvCxnSpPr>
        <p:spPr>
          <a:xfrm flipV="1">
            <a:off x="24885848" y="9838923"/>
            <a:ext cx="3506101" cy="13848"/>
          </a:xfrm>
          <a:prstGeom prst="straightConnector1">
            <a:avLst/>
          </a:prstGeom>
          <a:ln w="69850">
            <a:solidFill>
              <a:srgbClr val="93B9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DE6EA03-D501-3ACB-9664-C829CD751453}"/>
              </a:ext>
            </a:extLst>
          </p:cNvPr>
          <p:cNvSpPr txBox="1"/>
          <p:nvPr/>
        </p:nvSpPr>
        <p:spPr>
          <a:xfrm>
            <a:off x="27735778" y="10870388"/>
            <a:ext cx="37932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Biometric Sensors</a:t>
            </a:r>
            <a:endParaRPr lang="en-SA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0856D63-C9B8-6E7C-E6D0-6DF04C7D1D11}"/>
              </a:ext>
            </a:extLst>
          </p:cNvPr>
          <p:cNvCxnSpPr>
            <a:cxnSpLocks/>
          </p:cNvCxnSpPr>
          <p:nvPr/>
        </p:nvCxnSpPr>
        <p:spPr>
          <a:xfrm>
            <a:off x="29613269" y="10309811"/>
            <a:ext cx="0" cy="616401"/>
          </a:xfrm>
          <a:prstGeom prst="straightConnector1">
            <a:avLst/>
          </a:prstGeom>
          <a:ln w="69850">
            <a:solidFill>
              <a:srgbClr val="93B9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58BE2FF-7684-0D85-8D92-830DCAC29807}"/>
              </a:ext>
            </a:extLst>
          </p:cNvPr>
          <p:cNvSpPr txBox="1"/>
          <p:nvPr/>
        </p:nvSpPr>
        <p:spPr>
          <a:xfrm>
            <a:off x="21784761" y="10815646"/>
            <a:ext cx="37932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Synchronized Data</a:t>
            </a:r>
            <a:endParaRPr lang="en-SA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B3E6EEC-FF2B-1651-4AB3-E2A261004252}"/>
              </a:ext>
            </a:extLst>
          </p:cNvPr>
          <p:cNvCxnSpPr>
            <a:cxnSpLocks/>
          </p:cNvCxnSpPr>
          <p:nvPr/>
        </p:nvCxnSpPr>
        <p:spPr>
          <a:xfrm flipH="1">
            <a:off x="25079630" y="12164288"/>
            <a:ext cx="3312319" cy="0"/>
          </a:xfrm>
          <a:prstGeom prst="straightConnector1">
            <a:avLst/>
          </a:prstGeom>
          <a:ln w="69850">
            <a:solidFill>
              <a:srgbClr val="93B9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>
            <a:extLst>
              <a:ext uri="{FF2B5EF4-FFF2-40B4-BE49-F238E27FC236}">
                <a16:creationId xmlns:a16="http://schemas.microsoft.com/office/drawing/2014/main" id="{F74C56C2-87B5-2E6B-41FC-B849E0FCF3A9}"/>
              </a:ext>
            </a:extLst>
          </p:cNvPr>
          <p:cNvCxnSpPr>
            <a:cxnSpLocks/>
          </p:cNvCxnSpPr>
          <p:nvPr/>
        </p:nvCxnSpPr>
        <p:spPr>
          <a:xfrm>
            <a:off x="23511205" y="12732883"/>
            <a:ext cx="2743541" cy="1470360"/>
          </a:xfrm>
          <a:prstGeom prst="bentConnector3">
            <a:avLst>
              <a:gd name="adj1" fmla="val 1027"/>
            </a:avLst>
          </a:prstGeom>
          <a:ln w="69850">
            <a:solidFill>
              <a:srgbClr val="93B9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74C4EC7-D5F1-C748-EFE8-1C0D77B281E6}"/>
              </a:ext>
            </a:extLst>
          </p:cNvPr>
          <p:cNvSpPr txBox="1"/>
          <p:nvPr/>
        </p:nvSpPr>
        <p:spPr>
          <a:xfrm>
            <a:off x="24839156" y="12821599"/>
            <a:ext cx="37932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Therapist Report</a:t>
            </a:r>
            <a:endParaRPr lang="en-SA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9" name="Picture 9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DDE7714-8B78-F276-145F-FDCCE328AC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87836" y="20228052"/>
            <a:ext cx="5805420" cy="3286773"/>
          </a:xfrm>
          <a:prstGeom prst="rect">
            <a:avLst/>
          </a:prstGeom>
        </p:spPr>
      </p:pic>
      <p:sp>
        <p:nvSpPr>
          <p:cNvPr id="100" name="TextBox 19">
            <a:extLst>
              <a:ext uri="{FF2B5EF4-FFF2-40B4-BE49-F238E27FC236}">
                <a16:creationId xmlns:a16="http://schemas.microsoft.com/office/drawing/2014/main" id="{624C318B-6384-AEFA-8167-7A8BEB838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0933" y="11577341"/>
            <a:ext cx="9875519" cy="193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Automated test suite using Python to validate synchronization accuracy &amp; Applied data encryption using Fernet </a:t>
            </a: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17ACE39E-A00F-750C-7E01-A64F23C9AE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94664" y="13732278"/>
            <a:ext cx="4621340" cy="472486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0F69A4A4-25C4-A180-61D7-77434060A4BB}"/>
              </a:ext>
            </a:extLst>
          </p:cNvPr>
          <p:cNvSpPr txBox="1"/>
          <p:nvPr/>
        </p:nvSpPr>
        <p:spPr>
          <a:xfrm>
            <a:off x="10422082" y="14847516"/>
            <a:ext cx="21592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SA" dirty="0"/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18C9FE94-3343-82A9-8863-077B4CE8038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728" r="42641" b="35897"/>
          <a:stretch>
            <a:fillRect/>
          </a:stretch>
        </p:blipFill>
        <p:spPr>
          <a:xfrm>
            <a:off x="32106545" y="7577861"/>
            <a:ext cx="5341661" cy="3818392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B555E841-F27B-4E45-5A24-7C927A404F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540083" y="7529553"/>
            <a:ext cx="4898496" cy="3818392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28796845-BD03-1FB6-BEBB-E9B02E9582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309772" y="13738273"/>
            <a:ext cx="4809231" cy="4724860"/>
          </a:xfrm>
          <a:prstGeom prst="rect">
            <a:avLst/>
          </a:prstGeom>
        </p:spPr>
      </p:pic>
      <p:pic>
        <p:nvPicPr>
          <p:cNvPr id="111" name="Picture 110" descr="A graph of a patient&#10;&#10;AI-generated content may be incorrect.">
            <a:extLst>
              <a:ext uri="{FF2B5EF4-FFF2-40B4-BE49-F238E27FC236}">
                <a16:creationId xmlns:a16="http://schemas.microsoft.com/office/drawing/2014/main" id="{221476DB-9E23-7786-A080-4057CDCC64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249392" y="20081492"/>
            <a:ext cx="4427044" cy="3084650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89CDF4CC-6F9E-57D1-C299-13985F0CCB29}"/>
              </a:ext>
            </a:extLst>
          </p:cNvPr>
          <p:cNvSpPr/>
          <p:nvPr/>
        </p:nvSpPr>
        <p:spPr>
          <a:xfrm>
            <a:off x="0" y="27426610"/>
            <a:ext cx="42803763" cy="102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SA" dirty="0"/>
          </a:p>
        </p:txBody>
      </p:sp>
      <p:sp>
        <p:nvSpPr>
          <p:cNvPr id="112" name="TextBox 19">
            <a:extLst>
              <a:ext uri="{FF2B5EF4-FFF2-40B4-BE49-F238E27FC236}">
                <a16:creationId xmlns:a16="http://schemas.microsoft.com/office/drawing/2014/main" id="{A4D05C8A-2F2B-031F-BA2C-815676E9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664" y="18725528"/>
            <a:ext cx="9875519" cy="131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Dashboard load time optimization, &amp; user interactions</a:t>
            </a:r>
          </a:p>
        </p:txBody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9680ADA5-3C7E-8F52-157C-77C7E4BC0B8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6062" r="2633" b="30218"/>
          <a:stretch>
            <a:fillRect/>
          </a:stretch>
        </p:blipFill>
        <p:spPr>
          <a:xfrm>
            <a:off x="34159573" y="23813138"/>
            <a:ext cx="7206760" cy="449905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523C725A-FF57-D03B-3A4A-C08FCB7C6B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83" b="34734"/>
          <a:stretch>
            <a:fillRect/>
          </a:stretch>
        </p:blipFill>
        <p:spPr>
          <a:xfrm>
            <a:off x="21773929" y="22927556"/>
            <a:ext cx="8949379" cy="5384637"/>
          </a:xfrm>
          <a:prstGeom prst="rect">
            <a:avLst/>
          </a:prstGeom>
        </p:spPr>
      </p:pic>
      <p:sp>
        <p:nvSpPr>
          <p:cNvPr id="123" name="TextBox 19">
            <a:extLst>
              <a:ext uri="{FF2B5EF4-FFF2-40B4-BE49-F238E27FC236}">
                <a16:creationId xmlns:a16="http://schemas.microsoft.com/office/drawing/2014/main" id="{289A4819-9BA8-10E3-73AE-6543FB6D3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3525" y="21895827"/>
            <a:ext cx="9875519" cy="131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0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User journey task mapping (SAD symptom-related)</a:t>
            </a: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C5145A50-7C1F-4883-BC12-69B8D1AFAD6D}"/>
</file>

<file path=customXml/itemProps2.xml><?xml version="1.0" encoding="utf-8"?>
<ds:datastoreItem xmlns:ds="http://schemas.openxmlformats.org/officeDocument/2006/customXml" ds:itemID="{82D6F2E0-A782-4A03-85D5-A153F71C4CEF}"/>
</file>

<file path=customXml/itemProps3.xml><?xml version="1.0" encoding="utf-8"?>
<ds:datastoreItem xmlns:ds="http://schemas.openxmlformats.org/officeDocument/2006/customXml" ds:itemID="{7CBBE19C-C726-43E8-AFA5-54A64941A58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343</Words>
  <Application>Microsoft Macintosh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LUJAIN ALI ALEM</cp:lastModifiedBy>
  <cp:revision>19</cp:revision>
  <dcterms:created xsi:type="dcterms:W3CDTF">2025-04-20T10:29:18Z</dcterms:created>
  <dcterms:modified xsi:type="dcterms:W3CDTF">2026-04-23T20:40:31Z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