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
  </p:notesMasterIdLst>
  <p:sldIdLst>
    <p:sldId id="256" r:id="rId2"/>
  </p:sldIdLst>
  <p:sldSz cx="20104100" cy="14014450"/>
  <p:notesSz cx="20104100" cy="1401445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38" d="100"/>
          <a:sy n="38" d="100"/>
        </p:scale>
        <p:origin x="1454" y="8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8712200" cy="70326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11387138" y="0"/>
            <a:ext cx="8712200" cy="703263"/>
          </a:xfrm>
          <a:prstGeom prst="rect">
            <a:avLst/>
          </a:prstGeom>
        </p:spPr>
        <p:txBody>
          <a:bodyPr vert="horz" lIns="91440" tIns="45720" rIns="91440" bIns="45720" rtlCol="0"/>
          <a:lstStyle>
            <a:lvl1pPr algn="r">
              <a:defRPr sz="1200"/>
            </a:lvl1pPr>
          </a:lstStyle>
          <a:p>
            <a:fld id="{65A99BCD-DF7D-42CE-97E9-38E4D645084A}" type="datetimeFigureOut">
              <a:rPr lang="en-US" smtClean="0"/>
              <a:t>12/5/2024</a:t>
            </a:fld>
            <a:endParaRPr lang="en-US"/>
          </a:p>
        </p:txBody>
      </p:sp>
      <p:sp>
        <p:nvSpPr>
          <p:cNvPr id="4" name="Slide Image Placeholder 3"/>
          <p:cNvSpPr>
            <a:spLocks noGrp="1" noRot="1" noChangeAspect="1"/>
          </p:cNvSpPr>
          <p:nvPr>
            <p:ph type="sldImg" idx="2"/>
          </p:nvPr>
        </p:nvSpPr>
        <p:spPr>
          <a:xfrm>
            <a:off x="6659563" y="1752600"/>
            <a:ext cx="6784975" cy="4729163"/>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2009775" y="6743700"/>
            <a:ext cx="16084550" cy="5519738"/>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13311188"/>
            <a:ext cx="8712200" cy="703262"/>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11387138" y="13311188"/>
            <a:ext cx="8712200" cy="703262"/>
          </a:xfrm>
          <a:prstGeom prst="rect">
            <a:avLst/>
          </a:prstGeom>
        </p:spPr>
        <p:txBody>
          <a:bodyPr vert="horz" lIns="91440" tIns="45720" rIns="91440" bIns="45720" rtlCol="0" anchor="b"/>
          <a:lstStyle>
            <a:lvl1pPr algn="r">
              <a:defRPr sz="1200"/>
            </a:lvl1pPr>
          </a:lstStyle>
          <a:p>
            <a:fld id="{B1F0D74D-86AF-4839-BB3D-9ED529F637F3}" type="slidenum">
              <a:rPr lang="en-US" smtClean="0"/>
              <a:t>‹#›</a:t>
            </a:fld>
            <a:endParaRPr lang="en-US"/>
          </a:p>
        </p:txBody>
      </p:sp>
    </p:spTree>
    <p:extLst>
      <p:ext uri="{BB962C8B-B14F-4D97-AF65-F5344CB8AC3E}">
        <p14:creationId xmlns:p14="http://schemas.microsoft.com/office/powerpoint/2010/main" val="13184519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1F0D74D-86AF-4839-BB3D-9ED529F637F3}" type="slidenum">
              <a:rPr lang="en-US" smtClean="0"/>
              <a:t>1</a:t>
            </a:fld>
            <a:endParaRPr lang="en-US"/>
          </a:p>
        </p:txBody>
      </p:sp>
    </p:spTree>
    <p:extLst>
      <p:ext uri="{BB962C8B-B14F-4D97-AF65-F5344CB8AC3E}">
        <p14:creationId xmlns:p14="http://schemas.microsoft.com/office/powerpoint/2010/main" val="15703471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1507807" y="4344479"/>
            <a:ext cx="17088486" cy="2943034"/>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3015615" y="7848092"/>
            <a:ext cx="14072870" cy="3503612"/>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12/5/2024</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12/5/2024</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1005205" y="3223323"/>
            <a:ext cx="8745284" cy="9249537"/>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10353611" y="3223323"/>
            <a:ext cx="8745284" cy="9249537"/>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12/5/2024</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12/5/2024</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12/5/2024</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1"/>
            <a:ext cx="20104100" cy="14012544"/>
          </a:xfrm>
          <a:custGeom>
            <a:avLst/>
            <a:gdLst/>
            <a:ahLst/>
            <a:cxnLst/>
            <a:rect l="l" t="t" r="r" b="b"/>
            <a:pathLst>
              <a:path w="20104100" h="14012544">
                <a:moveTo>
                  <a:pt x="20104100" y="0"/>
                </a:moveTo>
                <a:lnTo>
                  <a:pt x="0" y="0"/>
                </a:lnTo>
                <a:lnTo>
                  <a:pt x="0" y="14011949"/>
                </a:lnTo>
                <a:lnTo>
                  <a:pt x="20104100" y="14011949"/>
                </a:lnTo>
                <a:lnTo>
                  <a:pt x="20104100" y="0"/>
                </a:lnTo>
                <a:close/>
              </a:path>
            </a:pathLst>
          </a:custGeom>
          <a:solidFill>
            <a:srgbClr val="D9DAE3"/>
          </a:solidFill>
        </p:spPr>
        <p:txBody>
          <a:bodyPr wrap="square" lIns="0" tIns="0" rIns="0" bIns="0" rtlCol="0"/>
          <a:lstStyle/>
          <a:p>
            <a:endParaRPr/>
          </a:p>
        </p:txBody>
      </p:sp>
      <p:pic>
        <p:nvPicPr>
          <p:cNvPr id="17" name="bg object 17"/>
          <p:cNvPicPr/>
          <p:nvPr/>
        </p:nvPicPr>
        <p:blipFill>
          <a:blip r:embed="rId7" cstate="print"/>
          <a:stretch>
            <a:fillRect/>
          </a:stretch>
        </p:blipFill>
        <p:spPr>
          <a:xfrm>
            <a:off x="0" y="0"/>
            <a:ext cx="20104100" cy="1584805"/>
          </a:xfrm>
          <a:prstGeom prst="rect">
            <a:avLst/>
          </a:prstGeom>
        </p:spPr>
      </p:pic>
      <p:sp>
        <p:nvSpPr>
          <p:cNvPr id="18" name="bg object 18"/>
          <p:cNvSpPr/>
          <p:nvPr/>
        </p:nvSpPr>
        <p:spPr>
          <a:xfrm>
            <a:off x="0" y="0"/>
            <a:ext cx="20104100" cy="1533525"/>
          </a:xfrm>
          <a:custGeom>
            <a:avLst/>
            <a:gdLst/>
            <a:ahLst/>
            <a:cxnLst/>
            <a:rect l="l" t="t" r="r" b="b"/>
            <a:pathLst>
              <a:path w="20104100" h="1533525">
                <a:moveTo>
                  <a:pt x="20104100" y="0"/>
                </a:moveTo>
                <a:lnTo>
                  <a:pt x="0" y="0"/>
                </a:lnTo>
                <a:lnTo>
                  <a:pt x="0" y="1533191"/>
                </a:lnTo>
                <a:lnTo>
                  <a:pt x="20104100" y="1533191"/>
                </a:lnTo>
                <a:lnTo>
                  <a:pt x="20104100" y="0"/>
                </a:lnTo>
                <a:close/>
              </a:path>
            </a:pathLst>
          </a:custGeom>
          <a:solidFill>
            <a:srgbClr val="008540"/>
          </a:solidFill>
        </p:spPr>
        <p:txBody>
          <a:bodyPr wrap="square" lIns="0" tIns="0" rIns="0" bIns="0" rtlCol="0"/>
          <a:lstStyle/>
          <a:p>
            <a:endParaRPr/>
          </a:p>
        </p:txBody>
      </p:sp>
      <p:sp>
        <p:nvSpPr>
          <p:cNvPr id="2" name="Holder 2"/>
          <p:cNvSpPr>
            <a:spLocks noGrp="1"/>
          </p:cNvSpPr>
          <p:nvPr>
            <p:ph type="title"/>
          </p:nvPr>
        </p:nvSpPr>
        <p:spPr>
          <a:xfrm>
            <a:off x="1005205" y="560578"/>
            <a:ext cx="18093690" cy="2242312"/>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1005205" y="3223323"/>
            <a:ext cx="18093690" cy="9249537"/>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6835394" y="13033439"/>
            <a:ext cx="6433312" cy="700722"/>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1005205" y="13033439"/>
            <a:ext cx="4623943" cy="700722"/>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12/5/2024</a:t>
            </a:fld>
            <a:endParaRPr lang="en-US"/>
          </a:p>
        </p:txBody>
      </p:sp>
      <p:sp>
        <p:nvSpPr>
          <p:cNvPr id="6" name="Holder 6"/>
          <p:cNvSpPr>
            <a:spLocks noGrp="1"/>
          </p:cNvSpPr>
          <p:nvPr>
            <p:ph type="sldNum" sz="quarter" idx="7"/>
          </p:nvPr>
        </p:nvSpPr>
        <p:spPr>
          <a:xfrm>
            <a:off x="14474953" y="13033439"/>
            <a:ext cx="4623943" cy="700722"/>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sv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notesSlide" Target="../notesSlides/notesSlide1.xml"/><Relationship Id="rId1" Type="http://schemas.openxmlformats.org/officeDocument/2006/relationships/slideLayout" Target="../slideLayouts/slideLayout5.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pn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2822696" y="333959"/>
            <a:ext cx="13206993" cy="1136850"/>
          </a:xfrm>
          <a:prstGeom prst="rect">
            <a:avLst/>
          </a:prstGeom>
        </p:spPr>
        <p:txBody>
          <a:bodyPr vert="horz" wrap="square" lIns="0" tIns="15875" rIns="0" bIns="0" rtlCol="0">
            <a:spAutoFit/>
          </a:bodyPr>
          <a:lstStyle/>
          <a:p>
            <a:pPr algn="ctr">
              <a:lnSpc>
                <a:spcPct val="100000"/>
              </a:lnSpc>
              <a:spcBef>
                <a:spcPts val="125"/>
              </a:spcBef>
            </a:pPr>
            <a:r>
              <a:rPr lang="en-US" sz="2400" b="1" dirty="0">
                <a:solidFill>
                  <a:srgbClr val="FFFFFF"/>
                </a:solidFill>
                <a:latin typeface="Arial"/>
                <a:cs typeface="Arial"/>
              </a:rPr>
              <a:t>AI – Driven Solar Integration for Optimized Clean Energy Distribution and Reduced Consumption in Housing Compounds </a:t>
            </a:r>
          </a:p>
          <a:p>
            <a:pPr algn="ctr">
              <a:lnSpc>
                <a:spcPct val="100000"/>
              </a:lnSpc>
              <a:spcBef>
                <a:spcPts val="125"/>
              </a:spcBef>
            </a:pPr>
            <a:r>
              <a:rPr lang="en-US" sz="2400" b="1" dirty="0">
                <a:solidFill>
                  <a:srgbClr val="FFFFFF"/>
                </a:solidFill>
                <a:latin typeface="Arial"/>
                <a:cs typeface="Arial"/>
              </a:rPr>
              <a:t>Team Coach : Muhammad </a:t>
            </a:r>
            <a:r>
              <a:rPr lang="en-US" sz="2400" b="1" dirty="0" err="1">
                <a:solidFill>
                  <a:srgbClr val="FFFFFF"/>
                </a:solidFill>
                <a:latin typeface="Arial"/>
                <a:cs typeface="Arial"/>
              </a:rPr>
              <a:t>Emzir</a:t>
            </a:r>
            <a:endParaRPr lang="en-US" dirty="0">
              <a:latin typeface="Arial"/>
              <a:cs typeface="Arial"/>
            </a:endParaRPr>
          </a:p>
        </p:txBody>
      </p:sp>
      <p:sp>
        <p:nvSpPr>
          <p:cNvPr id="3" name="object 3"/>
          <p:cNvSpPr txBox="1"/>
          <p:nvPr/>
        </p:nvSpPr>
        <p:spPr>
          <a:xfrm>
            <a:off x="585143" y="1708034"/>
            <a:ext cx="3203236" cy="504625"/>
          </a:xfrm>
          <a:prstGeom prst="rect">
            <a:avLst/>
          </a:prstGeom>
        </p:spPr>
        <p:txBody>
          <a:bodyPr vert="horz" wrap="square" lIns="0" tIns="12065" rIns="0" bIns="0" rtlCol="0">
            <a:spAutoFit/>
          </a:bodyPr>
          <a:lstStyle/>
          <a:p>
            <a:pPr marL="1196340" marR="5080" indent="-1184275">
              <a:lnSpc>
                <a:spcPct val="100000"/>
              </a:lnSpc>
              <a:spcBef>
                <a:spcPts val="95"/>
              </a:spcBef>
            </a:pPr>
            <a:r>
              <a:rPr lang="en-US" sz="1600" b="1" spc="-10" dirty="0" err="1">
                <a:latin typeface="Arial"/>
                <a:cs typeface="Arial"/>
              </a:rPr>
              <a:t>Abdulrahamn</a:t>
            </a:r>
            <a:r>
              <a:rPr lang="en-US" sz="1600" b="1" spc="-10" dirty="0">
                <a:latin typeface="Arial"/>
                <a:cs typeface="Arial"/>
              </a:rPr>
              <a:t> </a:t>
            </a:r>
            <a:r>
              <a:rPr lang="en-US" sz="1600" b="1" spc="-10" dirty="0" err="1">
                <a:latin typeface="Arial"/>
                <a:cs typeface="Arial"/>
              </a:rPr>
              <a:t>AlHarbi</a:t>
            </a:r>
            <a:r>
              <a:rPr lang="en-US" sz="1600" b="1" spc="-10" dirty="0">
                <a:latin typeface="Arial"/>
                <a:cs typeface="Arial"/>
              </a:rPr>
              <a:t> </a:t>
            </a:r>
            <a:r>
              <a:rPr sz="1600" b="1" spc="-10" dirty="0">
                <a:latin typeface="Arial"/>
                <a:cs typeface="Arial"/>
              </a:rPr>
              <a:t>2019</a:t>
            </a:r>
            <a:r>
              <a:rPr lang="en-US" sz="1600" b="1" spc="-10" dirty="0">
                <a:latin typeface="Arial"/>
                <a:cs typeface="Arial"/>
              </a:rPr>
              <a:t>65940</a:t>
            </a:r>
            <a:r>
              <a:rPr sz="1600" b="1" spc="-10" dirty="0">
                <a:latin typeface="Arial"/>
                <a:cs typeface="Arial"/>
              </a:rPr>
              <a:t> </a:t>
            </a:r>
            <a:r>
              <a:rPr sz="1600" b="1" spc="-25" dirty="0">
                <a:latin typeface="Arial"/>
                <a:cs typeface="Arial"/>
              </a:rPr>
              <a:t>EE</a:t>
            </a:r>
            <a:endParaRPr sz="1600" dirty="0">
              <a:latin typeface="Arial"/>
              <a:cs typeface="Arial"/>
            </a:endParaRPr>
          </a:p>
        </p:txBody>
      </p:sp>
      <p:grpSp>
        <p:nvGrpSpPr>
          <p:cNvPr id="4" name="object 4"/>
          <p:cNvGrpSpPr/>
          <p:nvPr/>
        </p:nvGrpSpPr>
        <p:grpSpPr>
          <a:xfrm>
            <a:off x="6670651" y="2203073"/>
            <a:ext cx="6769100" cy="11624945"/>
            <a:chOff x="6670651" y="2203073"/>
            <a:chExt cx="6769100" cy="11624945"/>
          </a:xfrm>
        </p:grpSpPr>
        <p:sp>
          <p:nvSpPr>
            <p:cNvPr id="5" name="object 5"/>
            <p:cNvSpPr/>
            <p:nvPr/>
          </p:nvSpPr>
          <p:spPr>
            <a:xfrm>
              <a:off x="6671921" y="2609471"/>
              <a:ext cx="6766559" cy="11217275"/>
            </a:xfrm>
            <a:custGeom>
              <a:avLst/>
              <a:gdLst/>
              <a:ahLst/>
              <a:cxnLst/>
              <a:rect l="l" t="t" r="r" b="b"/>
              <a:pathLst>
                <a:path w="6766559" h="11217275">
                  <a:moveTo>
                    <a:pt x="0" y="11216666"/>
                  </a:moveTo>
                  <a:lnTo>
                    <a:pt x="6766349" y="11216666"/>
                  </a:lnTo>
                  <a:lnTo>
                    <a:pt x="6766349" y="0"/>
                  </a:lnTo>
                  <a:lnTo>
                    <a:pt x="0" y="0"/>
                  </a:lnTo>
                  <a:lnTo>
                    <a:pt x="0" y="11216666"/>
                  </a:lnTo>
                  <a:close/>
                </a:path>
              </a:pathLst>
            </a:custGeom>
            <a:solidFill>
              <a:srgbClr val="FFFFFF"/>
            </a:solidFill>
          </p:spPr>
          <p:txBody>
            <a:bodyPr wrap="square" lIns="0" tIns="0" rIns="0" bIns="0" rtlCol="0"/>
            <a:lstStyle/>
            <a:p>
              <a:endParaRPr/>
            </a:p>
          </p:txBody>
        </p:sp>
        <p:sp>
          <p:nvSpPr>
            <p:cNvPr id="6" name="object 6"/>
            <p:cNvSpPr/>
            <p:nvPr/>
          </p:nvSpPr>
          <p:spPr>
            <a:xfrm>
              <a:off x="6671921" y="2204343"/>
              <a:ext cx="6766559" cy="11622405"/>
            </a:xfrm>
            <a:custGeom>
              <a:avLst/>
              <a:gdLst/>
              <a:ahLst/>
              <a:cxnLst/>
              <a:rect l="l" t="t" r="r" b="b"/>
              <a:pathLst>
                <a:path w="6766559" h="11622405">
                  <a:moveTo>
                    <a:pt x="0" y="11621794"/>
                  </a:moveTo>
                  <a:lnTo>
                    <a:pt x="6766349" y="11621794"/>
                  </a:lnTo>
                  <a:lnTo>
                    <a:pt x="6766349" y="0"/>
                  </a:lnTo>
                  <a:lnTo>
                    <a:pt x="0" y="0"/>
                  </a:lnTo>
                  <a:lnTo>
                    <a:pt x="0" y="11621794"/>
                  </a:lnTo>
                  <a:close/>
                </a:path>
              </a:pathLst>
            </a:custGeom>
            <a:ln w="3175">
              <a:solidFill>
                <a:srgbClr val="FFFFFF"/>
              </a:solidFill>
            </a:ln>
          </p:spPr>
          <p:txBody>
            <a:bodyPr wrap="square" lIns="0" tIns="0" rIns="0" bIns="0" rtlCol="0"/>
            <a:lstStyle/>
            <a:p>
              <a:endParaRPr/>
            </a:p>
          </p:txBody>
        </p:sp>
      </p:grpSp>
      <p:grpSp>
        <p:nvGrpSpPr>
          <p:cNvPr id="7" name="object 7"/>
          <p:cNvGrpSpPr/>
          <p:nvPr/>
        </p:nvGrpSpPr>
        <p:grpSpPr>
          <a:xfrm>
            <a:off x="0" y="0"/>
            <a:ext cx="20104100" cy="1606550"/>
            <a:chOff x="0" y="0"/>
            <a:chExt cx="20104100" cy="1606550"/>
          </a:xfrm>
        </p:grpSpPr>
        <p:pic>
          <p:nvPicPr>
            <p:cNvPr id="8" name="object 8"/>
            <p:cNvPicPr/>
            <p:nvPr/>
          </p:nvPicPr>
          <p:blipFill>
            <a:blip r:embed="rId3" cstate="print"/>
            <a:stretch>
              <a:fillRect/>
            </a:stretch>
          </p:blipFill>
          <p:spPr>
            <a:xfrm>
              <a:off x="0" y="1529130"/>
              <a:ext cx="20102830" cy="76151"/>
            </a:xfrm>
            <a:prstGeom prst="rect">
              <a:avLst/>
            </a:prstGeom>
          </p:spPr>
        </p:pic>
        <p:pic>
          <p:nvPicPr>
            <p:cNvPr id="9" name="object 9"/>
            <p:cNvPicPr/>
            <p:nvPr/>
          </p:nvPicPr>
          <p:blipFill>
            <a:blip r:embed="rId4" cstate="print"/>
            <a:stretch>
              <a:fillRect/>
            </a:stretch>
          </p:blipFill>
          <p:spPr>
            <a:xfrm>
              <a:off x="1108771" y="0"/>
              <a:ext cx="1713925" cy="1606297"/>
            </a:xfrm>
            <a:prstGeom prst="rect">
              <a:avLst/>
            </a:prstGeom>
          </p:spPr>
        </p:pic>
        <p:pic>
          <p:nvPicPr>
            <p:cNvPr id="10" name="object 10"/>
            <p:cNvPicPr/>
            <p:nvPr/>
          </p:nvPicPr>
          <p:blipFill>
            <a:blip r:embed="rId5" cstate="print"/>
            <a:stretch>
              <a:fillRect/>
            </a:stretch>
          </p:blipFill>
          <p:spPr>
            <a:xfrm>
              <a:off x="16148262" y="79197"/>
              <a:ext cx="3955836" cy="1374795"/>
            </a:xfrm>
            <a:prstGeom prst="rect">
              <a:avLst/>
            </a:prstGeom>
          </p:spPr>
        </p:pic>
      </p:grpSp>
      <p:sp>
        <p:nvSpPr>
          <p:cNvPr id="11" name="object 11"/>
          <p:cNvSpPr txBox="1"/>
          <p:nvPr/>
        </p:nvSpPr>
        <p:spPr>
          <a:xfrm>
            <a:off x="6671921" y="2203327"/>
            <a:ext cx="6766559" cy="406400"/>
          </a:xfrm>
          <a:prstGeom prst="rect">
            <a:avLst/>
          </a:prstGeom>
          <a:solidFill>
            <a:srgbClr val="008540"/>
          </a:solidFill>
          <a:ln w="16245">
            <a:solidFill>
              <a:srgbClr val="4F2583"/>
            </a:solidFill>
          </a:ln>
        </p:spPr>
        <p:txBody>
          <a:bodyPr vert="horz" wrap="square" lIns="0" tIns="0" rIns="0" bIns="0" rtlCol="0">
            <a:spAutoFit/>
          </a:bodyPr>
          <a:lstStyle/>
          <a:p>
            <a:pPr algn="ctr">
              <a:lnSpc>
                <a:spcPts val="3025"/>
              </a:lnSpc>
            </a:pPr>
            <a:r>
              <a:rPr sz="2650" b="1" dirty="0">
                <a:solidFill>
                  <a:srgbClr val="FFFFFF"/>
                </a:solidFill>
                <a:latin typeface="Calibri"/>
                <a:cs typeface="Calibri"/>
              </a:rPr>
              <a:t>Prototype</a:t>
            </a:r>
            <a:r>
              <a:rPr sz="2650" b="1" spc="-100" dirty="0">
                <a:solidFill>
                  <a:srgbClr val="FFFFFF"/>
                </a:solidFill>
                <a:latin typeface="Calibri"/>
                <a:cs typeface="Calibri"/>
              </a:rPr>
              <a:t> </a:t>
            </a:r>
            <a:r>
              <a:rPr sz="2650" b="1" spc="-10" dirty="0">
                <a:solidFill>
                  <a:srgbClr val="FFFFFF"/>
                </a:solidFill>
                <a:latin typeface="Calibri"/>
                <a:cs typeface="Calibri"/>
              </a:rPr>
              <a:t>Design</a:t>
            </a:r>
            <a:endParaRPr sz="2650">
              <a:latin typeface="Calibri"/>
              <a:cs typeface="Calibri"/>
            </a:endParaRPr>
          </a:p>
        </p:txBody>
      </p:sp>
      <p:sp>
        <p:nvSpPr>
          <p:cNvPr id="12" name="object 12"/>
          <p:cNvSpPr txBox="1"/>
          <p:nvPr/>
        </p:nvSpPr>
        <p:spPr>
          <a:xfrm>
            <a:off x="4856288" y="1674890"/>
            <a:ext cx="2765425" cy="517449"/>
          </a:xfrm>
          <a:prstGeom prst="rect">
            <a:avLst/>
          </a:prstGeom>
        </p:spPr>
        <p:txBody>
          <a:bodyPr vert="horz" wrap="square" lIns="0" tIns="12065" rIns="0" bIns="0" rtlCol="0">
            <a:spAutoFit/>
          </a:bodyPr>
          <a:lstStyle/>
          <a:p>
            <a:pPr marL="1247140" marR="5080" indent="-1235075">
              <a:lnSpc>
                <a:spcPct val="100000"/>
              </a:lnSpc>
              <a:spcBef>
                <a:spcPts val="95"/>
              </a:spcBef>
            </a:pPr>
            <a:r>
              <a:rPr lang="en-US" sz="1600" b="1" spc="-10" dirty="0">
                <a:latin typeface="Arial"/>
                <a:cs typeface="Arial"/>
              </a:rPr>
              <a:t>Bader </a:t>
            </a:r>
            <a:r>
              <a:rPr lang="en-US" sz="1600" b="1" spc="-10" dirty="0" err="1">
                <a:latin typeface="Arial"/>
                <a:cs typeface="Arial"/>
              </a:rPr>
              <a:t>Basmaih</a:t>
            </a:r>
            <a:r>
              <a:rPr lang="en-US" sz="1600" b="1" spc="-10" dirty="0">
                <a:latin typeface="Arial"/>
                <a:cs typeface="Arial"/>
              </a:rPr>
              <a:t> </a:t>
            </a:r>
            <a:r>
              <a:rPr sz="1600" b="1" spc="-10" dirty="0">
                <a:latin typeface="Arial"/>
                <a:cs typeface="Arial"/>
              </a:rPr>
              <a:t>2019</a:t>
            </a:r>
            <a:r>
              <a:rPr lang="en-US" sz="1600" b="1" spc="-10" dirty="0">
                <a:latin typeface="Arial"/>
                <a:cs typeface="Arial"/>
              </a:rPr>
              <a:t>23050</a:t>
            </a:r>
            <a:r>
              <a:rPr sz="1600" b="1" spc="-10" dirty="0">
                <a:latin typeface="Arial"/>
                <a:cs typeface="Arial"/>
              </a:rPr>
              <a:t> </a:t>
            </a:r>
            <a:endParaRPr lang="en-US" sz="1600" b="1" spc="-25" dirty="0">
              <a:latin typeface="Arial"/>
              <a:cs typeface="Arial"/>
            </a:endParaRPr>
          </a:p>
          <a:p>
            <a:pPr marL="1247140" marR="5080" indent="-1235075" algn="ctr">
              <a:lnSpc>
                <a:spcPct val="100000"/>
              </a:lnSpc>
              <a:spcBef>
                <a:spcPts val="95"/>
              </a:spcBef>
            </a:pPr>
            <a:r>
              <a:rPr lang="en-US" sz="1600" b="1" spc="-25" dirty="0">
                <a:latin typeface="Arial"/>
                <a:cs typeface="Arial"/>
              </a:rPr>
              <a:t>EE</a:t>
            </a:r>
            <a:endParaRPr sz="1600" dirty="0">
              <a:latin typeface="Arial"/>
              <a:cs typeface="Arial"/>
            </a:endParaRPr>
          </a:p>
        </p:txBody>
      </p:sp>
      <p:sp>
        <p:nvSpPr>
          <p:cNvPr id="13" name="object 13"/>
          <p:cNvSpPr txBox="1"/>
          <p:nvPr/>
        </p:nvSpPr>
        <p:spPr>
          <a:xfrm>
            <a:off x="8509815" y="1677755"/>
            <a:ext cx="3074599" cy="517449"/>
          </a:xfrm>
          <a:prstGeom prst="rect">
            <a:avLst/>
          </a:prstGeom>
        </p:spPr>
        <p:txBody>
          <a:bodyPr vert="horz" wrap="square" lIns="0" tIns="12065" rIns="0" bIns="0" rtlCol="0">
            <a:spAutoFit/>
          </a:bodyPr>
          <a:lstStyle/>
          <a:p>
            <a:pPr marL="1283970" marR="5080" indent="-1271905">
              <a:lnSpc>
                <a:spcPct val="100000"/>
              </a:lnSpc>
              <a:spcBef>
                <a:spcPts val="95"/>
              </a:spcBef>
            </a:pPr>
            <a:r>
              <a:rPr lang="en-US" sz="1600" b="1" dirty="0">
                <a:latin typeface="Arial"/>
                <a:cs typeface="Arial"/>
              </a:rPr>
              <a:t>Hassan </a:t>
            </a:r>
            <a:r>
              <a:rPr lang="en-US" sz="1600" b="1" dirty="0" err="1">
                <a:latin typeface="Arial"/>
                <a:cs typeface="Arial"/>
              </a:rPr>
              <a:t>AlHadhrami</a:t>
            </a:r>
            <a:r>
              <a:rPr lang="en-US" sz="1600" b="1" dirty="0">
                <a:latin typeface="Arial"/>
                <a:cs typeface="Arial"/>
              </a:rPr>
              <a:t> 201919830</a:t>
            </a:r>
          </a:p>
          <a:p>
            <a:pPr marL="1283970" marR="5080" indent="-1271905" algn="ctr">
              <a:lnSpc>
                <a:spcPct val="100000"/>
              </a:lnSpc>
              <a:spcBef>
                <a:spcPts val="95"/>
              </a:spcBef>
            </a:pPr>
            <a:r>
              <a:rPr sz="1600" b="1" spc="-25" dirty="0">
                <a:latin typeface="Arial"/>
                <a:cs typeface="Arial"/>
              </a:rPr>
              <a:t>ISE</a:t>
            </a:r>
            <a:endParaRPr sz="1600" dirty="0">
              <a:latin typeface="Arial"/>
              <a:cs typeface="Arial"/>
            </a:endParaRPr>
          </a:p>
        </p:txBody>
      </p:sp>
      <p:sp>
        <p:nvSpPr>
          <p:cNvPr id="15" name="object 15"/>
          <p:cNvSpPr txBox="1"/>
          <p:nvPr/>
        </p:nvSpPr>
        <p:spPr>
          <a:xfrm>
            <a:off x="12652323" y="1659055"/>
            <a:ext cx="3003550" cy="517449"/>
          </a:xfrm>
          <a:prstGeom prst="rect">
            <a:avLst/>
          </a:prstGeom>
        </p:spPr>
        <p:txBody>
          <a:bodyPr vert="horz" wrap="square" lIns="0" tIns="12065" rIns="0" bIns="0" rtlCol="0">
            <a:spAutoFit/>
          </a:bodyPr>
          <a:lstStyle/>
          <a:p>
            <a:pPr marL="1348740" marR="5080" indent="-1336675">
              <a:lnSpc>
                <a:spcPct val="100000"/>
              </a:lnSpc>
              <a:spcBef>
                <a:spcPts val="95"/>
              </a:spcBef>
            </a:pPr>
            <a:r>
              <a:rPr lang="en-US" sz="1600" b="1" spc="-10" dirty="0">
                <a:latin typeface="Arial"/>
                <a:cs typeface="Arial"/>
              </a:rPr>
              <a:t>Nawaf </a:t>
            </a:r>
            <a:r>
              <a:rPr lang="en-US" sz="1600" b="1" spc="-10" dirty="0" err="1">
                <a:latin typeface="Arial"/>
                <a:cs typeface="Arial"/>
              </a:rPr>
              <a:t>AlZahrani</a:t>
            </a:r>
            <a:r>
              <a:rPr lang="en-US" sz="1600" b="1" spc="-10" dirty="0">
                <a:latin typeface="Arial"/>
                <a:cs typeface="Arial"/>
              </a:rPr>
              <a:t> 201948490</a:t>
            </a:r>
          </a:p>
          <a:p>
            <a:pPr marL="1348740" marR="5080" indent="-1336675" algn="ctr">
              <a:lnSpc>
                <a:spcPct val="100000"/>
              </a:lnSpc>
              <a:spcBef>
                <a:spcPts val="95"/>
              </a:spcBef>
            </a:pPr>
            <a:r>
              <a:rPr sz="1600" b="1" spc="-25" dirty="0">
                <a:latin typeface="Arial"/>
                <a:cs typeface="Arial"/>
              </a:rPr>
              <a:t>ME</a:t>
            </a:r>
            <a:endParaRPr sz="1600" dirty="0">
              <a:latin typeface="Arial"/>
              <a:cs typeface="Arial"/>
            </a:endParaRPr>
          </a:p>
        </p:txBody>
      </p:sp>
      <p:sp>
        <p:nvSpPr>
          <p:cNvPr id="16" name="object 16"/>
          <p:cNvSpPr txBox="1"/>
          <p:nvPr/>
        </p:nvSpPr>
        <p:spPr>
          <a:xfrm>
            <a:off x="16867637" y="1661625"/>
            <a:ext cx="2641600" cy="504625"/>
          </a:xfrm>
          <a:prstGeom prst="rect">
            <a:avLst/>
          </a:prstGeom>
        </p:spPr>
        <p:txBody>
          <a:bodyPr vert="horz" wrap="square" lIns="0" tIns="12065" rIns="0" bIns="0" rtlCol="0">
            <a:spAutoFit/>
          </a:bodyPr>
          <a:lstStyle/>
          <a:p>
            <a:pPr marL="1167765" marR="5080" indent="-1155700">
              <a:lnSpc>
                <a:spcPct val="100000"/>
              </a:lnSpc>
              <a:spcBef>
                <a:spcPts val="95"/>
              </a:spcBef>
            </a:pPr>
            <a:r>
              <a:rPr lang="en-US" sz="1600" b="1" dirty="0">
                <a:latin typeface="Arial"/>
                <a:cs typeface="Arial"/>
              </a:rPr>
              <a:t>Saud </a:t>
            </a:r>
            <a:r>
              <a:rPr lang="en-US" sz="1600" b="1" dirty="0" err="1">
                <a:latin typeface="Arial"/>
                <a:cs typeface="Arial"/>
              </a:rPr>
              <a:t>AlBabtain</a:t>
            </a:r>
            <a:r>
              <a:rPr lang="en-US" sz="1600" b="1" dirty="0">
                <a:latin typeface="Arial"/>
                <a:cs typeface="Arial"/>
              </a:rPr>
              <a:t> </a:t>
            </a:r>
            <a:r>
              <a:rPr lang="en-US" sz="1600" b="1" spc="-10" dirty="0">
                <a:latin typeface="Arial"/>
                <a:cs typeface="Arial"/>
              </a:rPr>
              <a:t>201935650</a:t>
            </a:r>
            <a:r>
              <a:rPr sz="1600" b="1" spc="-10" dirty="0">
                <a:latin typeface="Arial"/>
                <a:cs typeface="Arial"/>
              </a:rPr>
              <a:t> </a:t>
            </a:r>
            <a:r>
              <a:rPr sz="1600" b="1" spc="-25" dirty="0">
                <a:latin typeface="Arial"/>
                <a:cs typeface="Arial"/>
              </a:rPr>
              <a:t>ME</a:t>
            </a:r>
            <a:endParaRPr sz="1600" dirty="0">
              <a:latin typeface="Arial"/>
              <a:cs typeface="Arial"/>
            </a:endParaRPr>
          </a:p>
        </p:txBody>
      </p:sp>
      <p:sp>
        <p:nvSpPr>
          <p:cNvPr id="22" name="object 22"/>
          <p:cNvSpPr txBox="1"/>
          <p:nvPr/>
        </p:nvSpPr>
        <p:spPr>
          <a:xfrm>
            <a:off x="6731827" y="2616655"/>
            <a:ext cx="6591934" cy="1735732"/>
          </a:xfrm>
          <a:prstGeom prst="rect">
            <a:avLst/>
          </a:prstGeom>
        </p:spPr>
        <p:txBody>
          <a:bodyPr vert="horz" wrap="square" lIns="0" tIns="12065" rIns="0" bIns="0" rtlCol="0">
            <a:spAutoFit/>
          </a:bodyPr>
          <a:lstStyle/>
          <a:p>
            <a:pPr marR="109855">
              <a:lnSpc>
                <a:spcPct val="100000"/>
              </a:lnSpc>
              <a:spcBef>
                <a:spcPts val="95"/>
              </a:spcBef>
            </a:pPr>
            <a:r>
              <a:rPr lang="en-US" sz="1600" dirty="0"/>
              <a:t>The system aims to provide alternative electricity to SCECO by using solar panels and distributing power between complexes using AI-modeled forecasting. If more than predicted consumption occurs, a 0.18 SAR price will be implemented whereas if less than the average it will be 0.15 allowing reinforcement learning to reduce overall electricity with the help of solar panels fitted on top of the houses, aided by solar tracker and cleaner for maximum efficiency.</a:t>
            </a:r>
            <a:endParaRPr lang="en-US" sz="1600" dirty="0">
              <a:latin typeface="Arial"/>
              <a:cs typeface="Arial"/>
            </a:endParaRPr>
          </a:p>
        </p:txBody>
      </p:sp>
      <p:graphicFrame>
        <p:nvGraphicFramePr>
          <p:cNvPr id="31" name="object 31"/>
          <p:cNvGraphicFramePr>
            <a:graphicFrameLocks noGrp="1"/>
          </p:cNvGraphicFramePr>
          <p:nvPr>
            <p:extLst>
              <p:ext uri="{D42A27DB-BD31-4B8C-83A1-F6EECF244321}">
                <p14:modId xmlns:p14="http://schemas.microsoft.com/office/powerpoint/2010/main" val="1494061101"/>
              </p:ext>
            </p:extLst>
          </p:nvPr>
        </p:nvGraphicFramePr>
        <p:xfrm>
          <a:off x="279223" y="2195205"/>
          <a:ext cx="6078220" cy="11681111"/>
        </p:xfrm>
        <a:graphic>
          <a:graphicData uri="http://schemas.openxmlformats.org/drawingml/2006/table">
            <a:tbl>
              <a:tblPr firstRow="1" bandRow="1">
                <a:tableStyleId>{2D5ABB26-0587-4C30-8999-92F81FD0307C}</a:tableStyleId>
              </a:tblPr>
              <a:tblGrid>
                <a:gridCol w="6078220">
                  <a:extLst>
                    <a:ext uri="{9D8B030D-6E8A-4147-A177-3AD203B41FA5}">
                      <a16:colId xmlns:a16="http://schemas.microsoft.com/office/drawing/2014/main" val="20000"/>
                    </a:ext>
                  </a:extLst>
                </a:gridCol>
              </a:tblGrid>
              <a:tr h="380137">
                <a:tc>
                  <a:txBody>
                    <a:bodyPr/>
                    <a:lstStyle/>
                    <a:p>
                      <a:pPr algn="ctr">
                        <a:lnSpc>
                          <a:spcPts val="3025"/>
                        </a:lnSpc>
                      </a:pPr>
                      <a:r>
                        <a:rPr sz="2650" b="1" dirty="0">
                          <a:solidFill>
                            <a:srgbClr val="FFFFFF"/>
                          </a:solidFill>
                          <a:latin typeface="Calibri"/>
                          <a:cs typeface="Calibri"/>
                        </a:rPr>
                        <a:t>Elevator</a:t>
                      </a:r>
                      <a:r>
                        <a:rPr sz="2650" b="1" spc="-45" dirty="0">
                          <a:solidFill>
                            <a:srgbClr val="FFFFFF"/>
                          </a:solidFill>
                          <a:latin typeface="Calibri"/>
                          <a:cs typeface="Calibri"/>
                        </a:rPr>
                        <a:t> </a:t>
                      </a:r>
                      <a:r>
                        <a:rPr sz="2650" b="1" dirty="0">
                          <a:solidFill>
                            <a:srgbClr val="FFFFFF"/>
                          </a:solidFill>
                          <a:latin typeface="Calibri"/>
                          <a:cs typeface="Calibri"/>
                        </a:rPr>
                        <a:t>Pitch</a:t>
                      </a:r>
                      <a:endParaRPr sz="2650" dirty="0">
                        <a:latin typeface="Calibri"/>
                        <a:cs typeface="Calibri"/>
                      </a:endParaRPr>
                    </a:p>
                  </a:txBody>
                  <a:tcPr marL="0" marR="0" marT="0" marB="0">
                    <a:lnL w="19050">
                      <a:solidFill>
                        <a:srgbClr val="4F2583"/>
                      </a:solidFill>
                      <a:prstDash val="solid"/>
                    </a:lnL>
                    <a:lnR w="19050">
                      <a:solidFill>
                        <a:srgbClr val="4F2583"/>
                      </a:solidFill>
                      <a:prstDash val="solid"/>
                    </a:lnR>
                    <a:lnT w="19050">
                      <a:solidFill>
                        <a:srgbClr val="4F2583"/>
                      </a:solidFill>
                      <a:prstDash val="solid"/>
                    </a:lnT>
                    <a:lnB w="19050">
                      <a:solidFill>
                        <a:srgbClr val="4F2583"/>
                      </a:solidFill>
                      <a:prstDash val="solid"/>
                    </a:lnB>
                    <a:solidFill>
                      <a:srgbClr val="008540"/>
                    </a:solidFill>
                  </a:tcPr>
                </a:tc>
                <a:extLst>
                  <a:ext uri="{0D108BD9-81ED-4DB2-BD59-A6C34878D82A}">
                    <a16:rowId xmlns:a16="http://schemas.microsoft.com/office/drawing/2014/main" val="10000"/>
                  </a:ext>
                </a:extLst>
              </a:tr>
              <a:tr h="1704372">
                <a:tc>
                  <a:txBody>
                    <a:bodyPr/>
                    <a:lstStyle/>
                    <a:p>
                      <a:pPr marL="64135" marR="97155">
                        <a:lnSpc>
                          <a:spcPct val="100000"/>
                        </a:lnSpc>
                        <a:spcBef>
                          <a:spcPts val="620"/>
                        </a:spcBef>
                      </a:pPr>
                      <a:r>
                        <a:rPr lang="en-US" sz="1600" dirty="0">
                          <a:latin typeface="Arial"/>
                          <a:cs typeface="Arial"/>
                        </a:rPr>
                        <a:t>Current residential energy systems are inefficient, costly, and environmentally unsustainable. These systems fail to integrate renewable energy sources effectively, resulting in high greenhouse gas emissions. Additionally, the absence of smart technologies limits the ability to optimize energy distribution and consumption in real-time.</a:t>
                      </a:r>
                    </a:p>
                  </a:txBody>
                  <a:tcPr marL="0" marR="0" marT="78740" marB="0">
                    <a:lnL w="3175">
                      <a:solidFill>
                        <a:srgbClr val="FFFFFF"/>
                      </a:solidFill>
                      <a:prstDash val="solid"/>
                    </a:lnL>
                    <a:lnR w="3175">
                      <a:solidFill>
                        <a:srgbClr val="FFFFFF"/>
                      </a:solidFill>
                      <a:prstDash val="solid"/>
                    </a:lnR>
                    <a:lnT w="19050">
                      <a:solidFill>
                        <a:srgbClr val="4F2583"/>
                      </a:solidFill>
                      <a:prstDash val="solid"/>
                    </a:lnT>
                    <a:lnB w="19050">
                      <a:solidFill>
                        <a:srgbClr val="4F2583"/>
                      </a:solidFill>
                      <a:prstDash val="solid"/>
                    </a:lnB>
                    <a:solidFill>
                      <a:srgbClr val="FFFFFF"/>
                    </a:solidFill>
                  </a:tcPr>
                </a:tc>
                <a:extLst>
                  <a:ext uri="{0D108BD9-81ED-4DB2-BD59-A6C34878D82A}">
                    <a16:rowId xmlns:a16="http://schemas.microsoft.com/office/drawing/2014/main" val="10001"/>
                  </a:ext>
                </a:extLst>
              </a:tr>
              <a:tr h="380137">
                <a:tc>
                  <a:txBody>
                    <a:bodyPr/>
                    <a:lstStyle/>
                    <a:p>
                      <a:pPr algn="ctr">
                        <a:lnSpc>
                          <a:spcPts val="3025"/>
                        </a:lnSpc>
                      </a:pPr>
                      <a:r>
                        <a:rPr lang="en-US" sz="2650" b="1" dirty="0">
                          <a:solidFill>
                            <a:srgbClr val="FFFFFF"/>
                          </a:solidFill>
                          <a:latin typeface="+mn-lt"/>
                          <a:cs typeface="Calibri"/>
                        </a:rPr>
                        <a:t>Problem</a:t>
                      </a:r>
                      <a:r>
                        <a:rPr lang="en-US" sz="2650" b="1" spc="-60" dirty="0">
                          <a:solidFill>
                            <a:srgbClr val="FFFFFF"/>
                          </a:solidFill>
                          <a:latin typeface="+mn-lt"/>
                          <a:cs typeface="Calibri"/>
                        </a:rPr>
                        <a:t> </a:t>
                      </a:r>
                      <a:r>
                        <a:rPr lang="en-US" sz="2650" b="1" spc="-10" dirty="0">
                          <a:solidFill>
                            <a:srgbClr val="FFFFFF"/>
                          </a:solidFill>
                          <a:latin typeface="+mn-lt"/>
                          <a:cs typeface="Calibri"/>
                        </a:rPr>
                        <a:t>Statement</a:t>
                      </a:r>
                      <a:endParaRPr sz="2650" dirty="0">
                        <a:latin typeface="Calibri"/>
                        <a:cs typeface="Calibri"/>
                      </a:endParaRPr>
                    </a:p>
                  </a:txBody>
                  <a:tcPr marL="0" marR="0" marT="0" marB="0">
                    <a:lnL w="19050">
                      <a:solidFill>
                        <a:srgbClr val="4F2583"/>
                      </a:solidFill>
                      <a:prstDash val="solid"/>
                    </a:lnL>
                    <a:lnR w="19050">
                      <a:solidFill>
                        <a:srgbClr val="4F2583"/>
                      </a:solidFill>
                      <a:prstDash val="solid"/>
                    </a:lnR>
                    <a:lnT w="19050">
                      <a:solidFill>
                        <a:srgbClr val="4F2583"/>
                      </a:solidFill>
                      <a:prstDash val="solid"/>
                    </a:lnT>
                    <a:lnB w="19050">
                      <a:solidFill>
                        <a:srgbClr val="4F2583"/>
                      </a:solidFill>
                      <a:prstDash val="solid"/>
                    </a:lnB>
                    <a:solidFill>
                      <a:srgbClr val="008540"/>
                    </a:solidFill>
                  </a:tcPr>
                </a:tc>
                <a:extLst>
                  <a:ext uri="{0D108BD9-81ED-4DB2-BD59-A6C34878D82A}">
                    <a16:rowId xmlns:a16="http://schemas.microsoft.com/office/drawing/2014/main" val="10002"/>
                  </a:ext>
                </a:extLst>
              </a:tr>
              <a:tr h="2162555">
                <a:tc>
                  <a:txBody>
                    <a:bodyPr/>
                    <a:lstStyle/>
                    <a:p>
                      <a:pPr marL="88265" marR="307975" indent="0" algn="just">
                        <a:lnSpc>
                          <a:spcPct val="100000"/>
                        </a:lnSpc>
                        <a:spcBef>
                          <a:spcPts val="190"/>
                        </a:spcBef>
                        <a:buNone/>
                        <a:tabLst>
                          <a:tab pos="393700" algn="l"/>
                        </a:tabLst>
                      </a:pPr>
                      <a:r>
                        <a:rPr lang="en-US" sz="1600" dirty="0">
                          <a:solidFill>
                            <a:schemeClr val="tx1"/>
                          </a:solidFill>
                          <a:latin typeface="Arial"/>
                          <a:ea typeface="+mn-ea"/>
                          <a:cs typeface="Arial"/>
                        </a:rPr>
                        <a:t>Residential compounds face a problem with optimizing energy consumption while reducing carbon emissions and operational costs. For developers and homeowners needing a sustainable, cost-efficient system, AI-Driven Solar Integration is a smart energy management solution that optimizes solar distribution, reduces fossil fuel reliance, and lowers energy costs by 15%. Unlike traditional systems, it uses AI for real-time optimization and includes advanced solar tracking and cleaning to maintain peak efficiency</a:t>
                      </a:r>
                      <a:endParaRPr sz="1600" dirty="0">
                        <a:solidFill>
                          <a:schemeClr val="tx1"/>
                        </a:solidFill>
                        <a:latin typeface="Arial"/>
                        <a:ea typeface="+mn-ea"/>
                        <a:cs typeface="Arial"/>
                      </a:endParaRPr>
                    </a:p>
                  </a:txBody>
                  <a:tcPr marL="0" marR="0" marT="24130" marB="0">
                    <a:lnL w="3175">
                      <a:solidFill>
                        <a:srgbClr val="FFFFFF"/>
                      </a:solidFill>
                      <a:prstDash val="solid"/>
                    </a:lnL>
                    <a:lnR w="3175">
                      <a:solidFill>
                        <a:srgbClr val="FFFFFF"/>
                      </a:solidFill>
                      <a:prstDash val="solid"/>
                    </a:lnR>
                    <a:lnT w="19050">
                      <a:solidFill>
                        <a:srgbClr val="4F2583"/>
                      </a:solidFill>
                      <a:prstDash val="solid"/>
                    </a:lnT>
                    <a:lnB w="19050">
                      <a:solidFill>
                        <a:srgbClr val="4F2583"/>
                      </a:solidFill>
                      <a:prstDash val="solid"/>
                    </a:lnB>
                    <a:solidFill>
                      <a:srgbClr val="FFFFFF"/>
                    </a:solidFill>
                  </a:tcPr>
                </a:tc>
                <a:extLst>
                  <a:ext uri="{0D108BD9-81ED-4DB2-BD59-A6C34878D82A}">
                    <a16:rowId xmlns:a16="http://schemas.microsoft.com/office/drawing/2014/main" val="10003"/>
                  </a:ext>
                </a:extLst>
              </a:tr>
              <a:tr h="380137">
                <a:tc>
                  <a:txBody>
                    <a:bodyPr/>
                    <a:lstStyle/>
                    <a:p>
                      <a:pPr algn="ctr">
                        <a:lnSpc>
                          <a:spcPts val="3040"/>
                        </a:lnSpc>
                      </a:pPr>
                      <a:r>
                        <a:rPr sz="2650" b="1" spc="-10" dirty="0">
                          <a:solidFill>
                            <a:srgbClr val="FFFFFF"/>
                          </a:solidFill>
                          <a:latin typeface="Calibri"/>
                          <a:cs typeface="Calibri"/>
                        </a:rPr>
                        <a:t>Constraints</a:t>
                      </a:r>
                      <a:endParaRPr sz="2650">
                        <a:latin typeface="Calibri"/>
                        <a:cs typeface="Calibri"/>
                      </a:endParaRPr>
                    </a:p>
                  </a:txBody>
                  <a:tcPr marL="0" marR="0" marT="0" marB="0">
                    <a:lnL w="19050">
                      <a:solidFill>
                        <a:srgbClr val="4F2583"/>
                      </a:solidFill>
                      <a:prstDash val="solid"/>
                    </a:lnL>
                    <a:lnR w="19050">
                      <a:solidFill>
                        <a:srgbClr val="4F2583"/>
                      </a:solidFill>
                      <a:prstDash val="solid"/>
                    </a:lnR>
                    <a:lnT w="19050">
                      <a:solidFill>
                        <a:srgbClr val="4F2583"/>
                      </a:solidFill>
                      <a:prstDash val="solid"/>
                    </a:lnT>
                    <a:lnB w="19050">
                      <a:solidFill>
                        <a:srgbClr val="4F2583"/>
                      </a:solidFill>
                      <a:prstDash val="solid"/>
                    </a:lnB>
                    <a:solidFill>
                      <a:srgbClr val="008540"/>
                    </a:solidFill>
                  </a:tcPr>
                </a:tc>
                <a:extLst>
                  <a:ext uri="{0D108BD9-81ED-4DB2-BD59-A6C34878D82A}">
                    <a16:rowId xmlns:a16="http://schemas.microsoft.com/office/drawing/2014/main" val="10004"/>
                  </a:ext>
                </a:extLst>
              </a:tr>
              <a:tr h="3400175">
                <a:tc>
                  <a:txBody>
                    <a:bodyPr/>
                    <a:lstStyle/>
                    <a:p>
                      <a:pPr marL="285750" marR="109855" indent="-229870">
                        <a:lnSpc>
                          <a:spcPct val="114999"/>
                        </a:lnSpc>
                        <a:spcBef>
                          <a:spcPts val="360"/>
                        </a:spcBef>
                        <a:buAutoNum type="arabicPeriod"/>
                        <a:tabLst>
                          <a:tab pos="285750" algn="l"/>
                        </a:tabLst>
                      </a:pPr>
                      <a:r>
                        <a:rPr lang="en-US" sz="1600" b="1" dirty="0">
                          <a:latin typeface="Arial"/>
                          <a:cs typeface="Arial"/>
                        </a:rPr>
                        <a:t>Extreme Temperature Constraints:, </a:t>
                      </a:r>
                      <a:r>
                        <a:rPr lang="en-US" sz="1600" b="0" dirty="0">
                          <a:latin typeface="Arial"/>
                          <a:cs typeface="Arial"/>
                        </a:rPr>
                        <a:t>which can degrade solar panel efficiency and battery life. This necessitates the integration of heat-resistant materials and cooling mechanisms to mitigate thermal stress.</a:t>
                      </a:r>
                    </a:p>
                    <a:p>
                      <a:pPr marL="285750" marR="109855" indent="-229870">
                        <a:lnSpc>
                          <a:spcPct val="114999"/>
                        </a:lnSpc>
                        <a:spcBef>
                          <a:spcPts val="360"/>
                        </a:spcBef>
                        <a:buAutoNum type="arabicPeriod"/>
                        <a:tabLst>
                          <a:tab pos="285750" algn="l"/>
                        </a:tabLst>
                      </a:pPr>
                      <a:r>
                        <a:rPr lang="en-US" sz="1600" b="1" dirty="0">
                          <a:latin typeface="Arial"/>
                          <a:cs typeface="Arial"/>
                        </a:rPr>
                        <a:t>Cloudy Weather &amp; Storage Limitations</a:t>
                      </a:r>
                      <a:r>
                        <a:rPr lang="en-US" sz="1600" b="0" dirty="0">
                          <a:latin typeface="Arial"/>
                          <a:cs typeface="Arial"/>
                        </a:rPr>
                        <a:t>: </a:t>
                      </a:r>
                      <a:r>
                        <a:rPr lang="en-US" sz="1600" dirty="0"/>
                        <a:t>The system must handle cloudy conditions for up to two days, requiring a balanced energy storage solution with AI optimizing usage without oversizing the battery.</a:t>
                      </a:r>
                    </a:p>
                    <a:p>
                      <a:pPr marL="285750" marR="109855" indent="-229870">
                        <a:lnSpc>
                          <a:spcPct val="114999"/>
                        </a:lnSpc>
                        <a:spcBef>
                          <a:spcPts val="360"/>
                        </a:spcBef>
                        <a:buAutoNum type="arabicPeriod"/>
                        <a:tabLst>
                          <a:tab pos="285750" algn="l"/>
                        </a:tabLst>
                      </a:pPr>
                      <a:r>
                        <a:rPr lang="en-US" sz="1600" b="1" dirty="0">
                          <a:latin typeface="Arial"/>
                          <a:cs typeface="Arial"/>
                        </a:rPr>
                        <a:t>Legacy Infrastructure Compatibility</a:t>
                      </a:r>
                      <a:r>
                        <a:rPr lang="en-US" sz="1600" b="0" dirty="0">
                          <a:latin typeface="Arial"/>
                          <a:cs typeface="Arial"/>
                        </a:rPr>
                        <a:t>: The solar system must integrate seamlessly with the existing grid, using advanced inverters and smart meters to avoid costly upgrades while supporting grid-tied operations like net metering.</a:t>
                      </a:r>
                    </a:p>
                  </a:txBody>
                  <a:tcPr marL="0" marR="0" marB="0">
                    <a:lnL w="3175">
                      <a:solidFill>
                        <a:srgbClr val="FFFFFF"/>
                      </a:solidFill>
                      <a:prstDash val="solid"/>
                    </a:lnL>
                    <a:lnR w="3175">
                      <a:solidFill>
                        <a:srgbClr val="FFFFFF"/>
                      </a:solidFill>
                      <a:prstDash val="solid"/>
                    </a:lnR>
                    <a:lnT w="19050">
                      <a:solidFill>
                        <a:srgbClr val="4F2583"/>
                      </a:solidFill>
                      <a:prstDash val="solid"/>
                    </a:lnT>
                    <a:lnB w="19050">
                      <a:solidFill>
                        <a:srgbClr val="4F2583"/>
                      </a:solidFill>
                      <a:prstDash val="solid"/>
                    </a:lnB>
                    <a:solidFill>
                      <a:srgbClr val="FFFFFF"/>
                    </a:solidFill>
                  </a:tcPr>
                </a:tc>
                <a:extLst>
                  <a:ext uri="{0D108BD9-81ED-4DB2-BD59-A6C34878D82A}">
                    <a16:rowId xmlns:a16="http://schemas.microsoft.com/office/drawing/2014/main" val="10005"/>
                  </a:ext>
                </a:extLst>
              </a:tr>
              <a:tr h="380137">
                <a:tc>
                  <a:txBody>
                    <a:bodyPr/>
                    <a:lstStyle/>
                    <a:p>
                      <a:pPr algn="ctr">
                        <a:lnSpc>
                          <a:spcPts val="3040"/>
                        </a:lnSpc>
                      </a:pPr>
                      <a:r>
                        <a:rPr sz="2650" b="1" spc="-35" dirty="0">
                          <a:solidFill>
                            <a:srgbClr val="FFFFFF"/>
                          </a:solidFill>
                          <a:latin typeface="Calibri"/>
                          <a:cs typeface="Calibri"/>
                        </a:rPr>
                        <a:t>Target</a:t>
                      </a:r>
                      <a:r>
                        <a:rPr sz="2650" b="1" spc="-95" dirty="0">
                          <a:solidFill>
                            <a:srgbClr val="FFFFFF"/>
                          </a:solidFill>
                          <a:latin typeface="Calibri"/>
                          <a:cs typeface="Calibri"/>
                        </a:rPr>
                        <a:t> </a:t>
                      </a:r>
                      <a:r>
                        <a:rPr sz="2650" b="1" spc="-10" dirty="0">
                          <a:solidFill>
                            <a:srgbClr val="FFFFFF"/>
                          </a:solidFill>
                          <a:latin typeface="Calibri"/>
                          <a:cs typeface="Calibri"/>
                        </a:rPr>
                        <a:t>Specifications</a:t>
                      </a:r>
                      <a:endParaRPr sz="2650">
                        <a:latin typeface="Calibri"/>
                        <a:cs typeface="Calibri"/>
                      </a:endParaRPr>
                    </a:p>
                  </a:txBody>
                  <a:tcPr marL="0" marR="0" marT="0" marB="0">
                    <a:lnL w="19050">
                      <a:solidFill>
                        <a:srgbClr val="4F2583"/>
                      </a:solidFill>
                      <a:prstDash val="solid"/>
                    </a:lnL>
                    <a:lnR w="19050">
                      <a:solidFill>
                        <a:srgbClr val="4F2583"/>
                      </a:solidFill>
                      <a:prstDash val="solid"/>
                    </a:lnR>
                    <a:lnT w="19050">
                      <a:solidFill>
                        <a:srgbClr val="4F2583"/>
                      </a:solidFill>
                      <a:prstDash val="solid"/>
                    </a:lnT>
                    <a:lnB w="19050">
                      <a:solidFill>
                        <a:srgbClr val="4F2583"/>
                      </a:solidFill>
                      <a:prstDash val="solid"/>
                    </a:lnB>
                    <a:solidFill>
                      <a:srgbClr val="008540"/>
                    </a:solidFill>
                  </a:tcPr>
                </a:tc>
                <a:extLst>
                  <a:ext uri="{0D108BD9-81ED-4DB2-BD59-A6C34878D82A}">
                    <a16:rowId xmlns:a16="http://schemas.microsoft.com/office/drawing/2014/main" val="10006"/>
                  </a:ext>
                </a:extLst>
              </a:tr>
              <a:tr h="2726994">
                <a:tc>
                  <a:txBody>
                    <a:bodyPr/>
                    <a:lstStyle/>
                    <a:p>
                      <a:pPr marL="285115" indent="-229235">
                        <a:lnSpc>
                          <a:spcPct val="150000"/>
                        </a:lnSpc>
                        <a:spcBef>
                          <a:spcPts val="315"/>
                        </a:spcBef>
                        <a:buAutoNum type="arabicPeriod"/>
                        <a:tabLst>
                          <a:tab pos="285115" algn="l"/>
                        </a:tabLst>
                      </a:pPr>
                      <a:r>
                        <a:rPr lang="en-US" sz="1600" dirty="0">
                          <a:latin typeface="Arial"/>
                          <a:cs typeface="Arial"/>
                        </a:rPr>
                        <a:t>Minimum system efficiency of 15%.</a:t>
                      </a:r>
                    </a:p>
                    <a:p>
                      <a:pPr marL="285115" indent="-229235">
                        <a:lnSpc>
                          <a:spcPct val="150000"/>
                        </a:lnSpc>
                        <a:spcBef>
                          <a:spcPts val="315"/>
                        </a:spcBef>
                        <a:buAutoNum type="arabicPeriod"/>
                        <a:tabLst>
                          <a:tab pos="285115" algn="l"/>
                        </a:tabLst>
                      </a:pPr>
                      <a:r>
                        <a:rPr lang="en-US" sz="1600" dirty="0">
                          <a:latin typeface="Arial"/>
                          <a:cs typeface="Arial"/>
                        </a:rPr>
                        <a:t>Energy Independence: providing more than 5KWh per month per house.</a:t>
                      </a:r>
                    </a:p>
                    <a:p>
                      <a:pPr marL="285115" indent="-229235">
                        <a:lnSpc>
                          <a:spcPct val="150000"/>
                        </a:lnSpc>
                        <a:spcBef>
                          <a:spcPts val="315"/>
                        </a:spcBef>
                        <a:buAutoNum type="arabicPeriod"/>
                        <a:tabLst>
                          <a:tab pos="285115" algn="l"/>
                        </a:tabLst>
                      </a:pPr>
                      <a:r>
                        <a:rPr lang="en-US" sz="1600" dirty="0">
                          <a:latin typeface="Arial"/>
                          <a:cs typeface="Arial"/>
                        </a:rPr>
                        <a:t>1024Wh battery storage.</a:t>
                      </a:r>
                    </a:p>
                    <a:p>
                      <a:pPr marL="285115" indent="-229235">
                        <a:lnSpc>
                          <a:spcPct val="150000"/>
                        </a:lnSpc>
                        <a:spcBef>
                          <a:spcPts val="315"/>
                        </a:spcBef>
                        <a:buAutoNum type="arabicPeriod"/>
                        <a:tabLst>
                          <a:tab pos="285115" algn="l"/>
                        </a:tabLst>
                      </a:pPr>
                      <a:r>
                        <a:rPr lang="en-US" sz="1600" dirty="0">
                          <a:latin typeface="Arial"/>
                          <a:cs typeface="Arial"/>
                        </a:rPr>
                        <a:t>Solar tracker with tilt range ±60° Step : ±5°</a:t>
                      </a:r>
                    </a:p>
                    <a:p>
                      <a:pPr marL="285115" indent="-229235">
                        <a:lnSpc>
                          <a:spcPct val="150000"/>
                        </a:lnSpc>
                        <a:spcBef>
                          <a:spcPts val="315"/>
                        </a:spcBef>
                        <a:buAutoNum type="arabicPeriod"/>
                        <a:tabLst>
                          <a:tab pos="285115" algn="l"/>
                        </a:tabLst>
                      </a:pPr>
                      <a:r>
                        <a:rPr lang="en-US" sz="1600" dirty="0">
                          <a:latin typeface="Arial"/>
                          <a:cs typeface="Arial"/>
                        </a:rPr>
                        <a:t>User friendly Interface, operatable within 3 minutes.</a:t>
                      </a:r>
                    </a:p>
                    <a:p>
                      <a:pPr marL="285115" indent="-229235">
                        <a:lnSpc>
                          <a:spcPct val="150000"/>
                        </a:lnSpc>
                        <a:spcBef>
                          <a:spcPts val="315"/>
                        </a:spcBef>
                        <a:buAutoNum type="arabicPeriod"/>
                        <a:tabLst>
                          <a:tab pos="285115" algn="l"/>
                        </a:tabLst>
                      </a:pPr>
                      <a:r>
                        <a:rPr lang="en-US" sz="1600" dirty="0">
                          <a:latin typeface="Arial"/>
                          <a:cs typeface="Arial"/>
                        </a:rPr>
                        <a:t>Cleaning time less than 35s </a:t>
                      </a:r>
                    </a:p>
                  </a:txBody>
                  <a:tcPr marL="0" marR="0" marT="40005" marB="0">
                    <a:lnL w="3175">
                      <a:solidFill>
                        <a:srgbClr val="FFFFFF"/>
                      </a:solidFill>
                      <a:prstDash val="solid"/>
                    </a:lnL>
                    <a:lnR w="3175">
                      <a:solidFill>
                        <a:srgbClr val="FFFFFF"/>
                      </a:solidFill>
                      <a:prstDash val="solid"/>
                    </a:lnR>
                    <a:lnT w="19050">
                      <a:solidFill>
                        <a:srgbClr val="4F2583"/>
                      </a:solidFill>
                      <a:prstDash val="solid"/>
                    </a:lnT>
                    <a:lnB w="3175">
                      <a:solidFill>
                        <a:srgbClr val="FFFFFF"/>
                      </a:solidFill>
                      <a:prstDash val="solid"/>
                    </a:lnB>
                    <a:solidFill>
                      <a:srgbClr val="FFFFFF"/>
                    </a:solidFill>
                  </a:tcPr>
                </a:tc>
                <a:extLst>
                  <a:ext uri="{0D108BD9-81ED-4DB2-BD59-A6C34878D82A}">
                    <a16:rowId xmlns:a16="http://schemas.microsoft.com/office/drawing/2014/main" val="10007"/>
                  </a:ext>
                </a:extLst>
              </a:tr>
            </a:tbl>
          </a:graphicData>
        </a:graphic>
      </p:graphicFrame>
      <p:graphicFrame>
        <p:nvGraphicFramePr>
          <p:cNvPr id="32" name="object 32"/>
          <p:cNvGraphicFramePr>
            <a:graphicFrameLocks noGrp="1"/>
          </p:cNvGraphicFramePr>
          <p:nvPr>
            <p:extLst>
              <p:ext uri="{D42A27DB-BD31-4B8C-83A1-F6EECF244321}">
                <p14:modId xmlns:p14="http://schemas.microsoft.com/office/powerpoint/2010/main" val="135241634"/>
              </p:ext>
            </p:extLst>
          </p:nvPr>
        </p:nvGraphicFramePr>
        <p:xfrm>
          <a:off x="13736786" y="2195204"/>
          <a:ext cx="6078220" cy="11560165"/>
        </p:xfrm>
        <a:graphic>
          <a:graphicData uri="http://schemas.openxmlformats.org/drawingml/2006/table">
            <a:tbl>
              <a:tblPr firstRow="1" bandRow="1">
                <a:tableStyleId>{2D5ABB26-0587-4C30-8999-92F81FD0307C}</a:tableStyleId>
              </a:tblPr>
              <a:tblGrid>
                <a:gridCol w="6078220">
                  <a:extLst>
                    <a:ext uri="{9D8B030D-6E8A-4147-A177-3AD203B41FA5}">
                      <a16:colId xmlns:a16="http://schemas.microsoft.com/office/drawing/2014/main" val="20000"/>
                    </a:ext>
                  </a:extLst>
                </a:gridCol>
              </a:tblGrid>
              <a:tr h="401955">
                <a:tc>
                  <a:txBody>
                    <a:bodyPr/>
                    <a:lstStyle/>
                    <a:p>
                      <a:pPr algn="ctr">
                        <a:lnSpc>
                          <a:spcPts val="3015"/>
                        </a:lnSpc>
                      </a:pPr>
                      <a:r>
                        <a:rPr sz="2650" b="1" spc="-25" dirty="0">
                          <a:solidFill>
                            <a:srgbClr val="FFFFFF"/>
                          </a:solidFill>
                          <a:latin typeface="Calibri"/>
                          <a:cs typeface="Calibri"/>
                        </a:rPr>
                        <a:t>Testing</a:t>
                      </a:r>
                      <a:r>
                        <a:rPr sz="2650" b="1" spc="-60" dirty="0">
                          <a:solidFill>
                            <a:srgbClr val="FFFFFF"/>
                          </a:solidFill>
                          <a:latin typeface="Calibri"/>
                          <a:cs typeface="Calibri"/>
                        </a:rPr>
                        <a:t> </a:t>
                      </a:r>
                      <a:r>
                        <a:rPr sz="2650" b="1" dirty="0">
                          <a:solidFill>
                            <a:srgbClr val="FFFFFF"/>
                          </a:solidFill>
                          <a:latin typeface="Calibri"/>
                          <a:cs typeface="Calibri"/>
                        </a:rPr>
                        <a:t>&amp;</a:t>
                      </a:r>
                      <a:r>
                        <a:rPr sz="2650" b="1" spc="-55" dirty="0">
                          <a:solidFill>
                            <a:srgbClr val="FFFFFF"/>
                          </a:solidFill>
                          <a:latin typeface="Calibri"/>
                          <a:cs typeface="Calibri"/>
                        </a:rPr>
                        <a:t> </a:t>
                      </a:r>
                      <a:r>
                        <a:rPr sz="2650" b="1" spc="-10" dirty="0">
                          <a:solidFill>
                            <a:srgbClr val="FFFFFF"/>
                          </a:solidFill>
                          <a:latin typeface="Calibri"/>
                          <a:cs typeface="Calibri"/>
                        </a:rPr>
                        <a:t>Validation</a:t>
                      </a:r>
                      <a:endParaRPr sz="2650">
                        <a:latin typeface="Calibri"/>
                        <a:cs typeface="Calibri"/>
                      </a:endParaRPr>
                    </a:p>
                  </a:txBody>
                  <a:tcPr marL="0" marR="0" marT="0" marB="0">
                    <a:lnL w="19050">
                      <a:solidFill>
                        <a:srgbClr val="4F2583"/>
                      </a:solidFill>
                      <a:prstDash val="solid"/>
                    </a:lnL>
                    <a:lnR w="19050">
                      <a:solidFill>
                        <a:srgbClr val="4F2583"/>
                      </a:solidFill>
                      <a:prstDash val="solid"/>
                    </a:lnR>
                    <a:lnT w="19050">
                      <a:solidFill>
                        <a:srgbClr val="4F2583"/>
                      </a:solidFill>
                      <a:prstDash val="solid"/>
                    </a:lnT>
                    <a:lnB w="19050">
                      <a:solidFill>
                        <a:srgbClr val="4F2583"/>
                      </a:solidFill>
                      <a:prstDash val="solid"/>
                    </a:lnB>
                    <a:solidFill>
                      <a:srgbClr val="008540"/>
                    </a:solidFill>
                  </a:tcPr>
                </a:tc>
                <a:extLst>
                  <a:ext uri="{0D108BD9-81ED-4DB2-BD59-A6C34878D82A}">
                    <a16:rowId xmlns:a16="http://schemas.microsoft.com/office/drawing/2014/main" val="10000"/>
                  </a:ext>
                </a:extLst>
              </a:tr>
              <a:tr h="5324466">
                <a:tc>
                  <a:txBody>
                    <a:bodyPr/>
                    <a:lstStyle/>
                    <a:p>
                      <a:pPr marL="106045" marR="174625">
                        <a:lnSpc>
                          <a:spcPct val="107000"/>
                        </a:lnSpc>
                        <a:spcBef>
                          <a:spcPts val="1345"/>
                        </a:spcBef>
                      </a:pPr>
                      <a:r>
                        <a:rPr lang="en-US" sz="1600" b="1" dirty="0"/>
                        <a:t>Efficiency: </a:t>
                      </a:r>
                      <a:r>
                        <a:rPr lang="en-US" sz="1600" b="0" dirty="0"/>
                        <a:t>tested the power output, and the overall system efficiency is approximately 15%</a:t>
                      </a:r>
                    </a:p>
                    <a:p>
                      <a:pPr marL="106045" marR="174625">
                        <a:lnSpc>
                          <a:spcPct val="107000"/>
                        </a:lnSpc>
                        <a:spcBef>
                          <a:spcPts val="1345"/>
                        </a:spcBef>
                      </a:pPr>
                      <a:r>
                        <a:rPr lang="en-US" sz="1600" b="1" dirty="0"/>
                        <a:t>Energy Independence: </a:t>
                      </a:r>
                      <a:r>
                        <a:rPr lang="en-US" sz="1600" b="0" dirty="0"/>
                        <a:t>the total generation for a house is more than 5KWh per month</a:t>
                      </a:r>
                      <a:r>
                        <a:rPr lang="en-US" sz="1600" b="1" dirty="0"/>
                        <a:t> </a:t>
                      </a:r>
                      <a:endParaRPr lang="en-US" sz="1600" b="0" dirty="0"/>
                    </a:p>
                    <a:p>
                      <a:pPr marL="106045" marR="174625">
                        <a:lnSpc>
                          <a:spcPct val="107000"/>
                        </a:lnSpc>
                        <a:spcBef>
                          <a:spcPts val="1345"/>
                        </a:spcBef>
                      </a:pPr>
                      <a:r>
                        <a:rPr lang="en-US" sz="1600" b="1" dirty="0"/>
                        <a:t>Battery storage: </a:t>
                      </a:r>
                      <a:r>
                        <a:rPr lang="en-US" sz="1600" b="0" dirty="0"/>
                        <a:t>the total storage capacity of the batteries is 1296WH</a:t>
                      </a:r>
                      <a:endParaRPr lang="en-US" sz="1600" b="1" dirty="0"/>
                    </a:p>
                    <a:p>
                      <a:pPr marL="106045" marR="174625">
                        <a:lnSpc>
                          <a:spcPct val="107000"/>
                        </a:lnSpc>
                        <a:spcBef>
                          <a:spcPts val="1345"/>
                        </a:spcBef>
                      </a:pPr>
                      <a:r>
                        <a:rPr lang="en-US" sz="1600" b="1" dirty="0"/>
                        <a:t>Ease of use </a:t>
                      </a:r>
                      <a:r>
                        <a:rPr lang="en-US" sz="1600" dirty="0"/>
                        <a:t>: multiple subjects tested for time of dashboard, less than 3 minutes</a:t>
                      </a:r>
                      <a:endParaRPr sz="1600" dirty="0">
                        <a:latin typeface="Times New Roman"/>
                        <a:cs typeface="Times New Roman"/>
                      </a:endParaRPr>
                    </a:p>
                    <a:p>
                      <a:pPr marL="0" marR="0" lvl="0" indent="0" defTabSz="914400" eaLnBrk="1" fontAlgn="auto" latinLnBrk="0" hangingPunct="1">
                        <a:lnSpc>
                          <a:spcPct val="100000"/>
                        </a:lnSpc>
                        <a:spcBef>
                          <a:spcPts val="0"/>
                        </a:spcBef>
                        <a:spcAft>
                          <a:spcPts val="0"/>
                        </a:spcAft>
                        <a:buClrTx/>
                        <a:buSzTx/>
                        <a:buFontTx/>
                        <a:buNone/>
                        <a:tabLst/>
                        <a:defRPr/>
                      </a:pPr>
                      <a:r>
                        <a:rPr lang="en-US" sz="1600" b="1" dirty="0"/>
                        <a:t>  Cleaning time: </a:t>
                      </a:r>
                      <a:r>
                        <a:rPr lang="en-US" sz="1600" b="0" dirty="0"/>
                        <a:t>the linear actuator used for cleaning system successfully  </a:t>
                      </a:r>
                      <a:endParaRPr sz="1600" dirty="0">
                        <a:latin typeface="Times New Roman"/>
                        <a:cs typeface="Times New Roman"/>
                      </a:endParaRPr>
                    </a:p>
                    <a:p>
                      <a:pPr>
                        <a:lnSpc>
                          <a:spcPct val="100000"/>
                        </a:lnSpc>
                        <a:spcBef>
                          <a:spcPts val="560"/>
                        </a:spcBef>
                      </a:pPr>
                      <a:r>
                        <a:rPr lang="en-US" sz="1600" dirty="0">
                          <a:latin typeface="Times New Roman"/>
                          <a:cs typeface="Times New Roman"/>
                        </a:rPr>
                        <a:t>  achieve 33 second in cleaning .</a:t>
                      </a:r>
                    </a:p>
                    <a:p>
                      <a:pPr marL="0" marR="0" lvl="0" indent="0" defTabSz="914400" eaLnBrk="1" fontAlgn="auto" latinLnBrk="0" hangingPunct="1">
                        <a:lnSpc>
                          <a:spcPct val="100000"/>
                        </a:lnSpc>
                        <a:spcBef>
                          <a:spcPts val="560"/>
                        </a:spcBef>
                        <a:spcAft>
                          <a:spcPts val="0"/>
                        </a:spcAft>
                        <a:buClrTx/>
                        <a:buSzTx/>
                        <a:buFontTx/>
                        <a:buNone/>
                        <a:tabLst/>
                        <a:defRPr/>
                      </a:pPr>
                      <a:r>
                        <a:rPr lang="en-US" sz="1600" b="1" dirty="0">
                          <a:solidFill>
                            <a:schemeClr val="tx1"/>
                          </a:solidFill>
                        </a:rPr>
                        <a:t>  Solar tracker with tilt range ±60  Step : ±5°: we e</a:t>
                      </a:r>
                      <a:r>
                        <a:rPr lang="en-US" sz="1600" dirty="0"/>
                        <a:t>nsure accurate angular                </a:t>
                      </a:r>
                      <a:r>
                        <a:rPr lang="en-US" sz="1600" dirty="0">
                          <a:solidFill>
                            <a:schemeClr val="bg1"/>
                          </a:solidFill>
                        </a:rPr>
                        <a:t>ff</a:t>
                      </a:r>
                      <a:r>
                        <a:rPr lang="en-US" sz="1600" dirty="0"/>
                        <a:t>positioning, smooth and consistent movement under load.</a:t>
                      </a:r>
                    </a:p>
                    <a:p>
                      <a:pPr marL="0" marR="0" lvl="0" indent="0" defTabSz="914400" eaLnBrk="1" fontAlgn="auto" latinLnBrk="0" hangingPunct="1">
                        <a:lnSpc>
                          <a:spcPct val="100000"/>
                        </a:lnSpc>
                        <a:spcBef>
                          <a:spcPts val="560"/>
                        </a:spcBef>
                        <a:spcAft>
                          <a:spcPts val="0"/>
                        </a:spcAft>
                        <a:buClrTx/>
                        <a:buSzTx/>
                        <a:buFontTx/>
                        <a:buNone/>
                        <a:tabLst/>
                        <a:defRPr/>
                      </a:pPr>
                      <a:endParaRPr lang="en-US" sz="1600" dirty="0"/>
                    </a:p>
                    <a:p>
                      <a:pPr marL="0" marR="0" lvl="0" indent="0" defTabSz="914400" eaLnBrk="1" fontAlgn="auto" latinLnBrk="0" hangingPunct="1">
                        <a:lnSpc>
                          <a:spcPct val="100000"/>
                        </a:lnSpc>
                        <a:spcBef>
                          <a:spcPts val="560"/>
                        </a:spcBef>
                        <a:spcAft>
                          <a:spcPts val="0"/>
                        </a:spcAft>
                        <a:buClrTx/>
                        <a:buSzTx/>
                        <a:buFontTx/>
                        <a:buNone/>
                        <a:tabLst/>
                        <a:defRPr/>
                      </a:pPr>
                      <a:endParaRPr lang="en-US" sz="1600" b="1" dirty="0">
                        <a:solidFill>
                          <a:schemeClr val="tx1"/>
                        </a:solidFill>
                      </a:endParaRPr>
                    </a:p>
                    <a:p>
                      <a:pPr marL="0" marR="0" lvl="0" indent="0" defTabSz="914400" eaLnBrk="1" fontAlgn="auto" latinLnBrk="0" hangingPunct="1">
                        <a:lnSpc>
                          <a:spcPct val="100000"/>
                        </a:lnSpc>
                        <a:spcBef>
                          <a:spcPts val="560"/>
                        </a:spcBef>
                        <a:spcAft>
                          <a:spcPts val="0"/>
                        </a:spcAft>
                        <a:buClrTx/>
                        <a:buSzTx/>
                        <a:buFontTx/>
                        <a:buNone/>
                        <a:tabLst/>
                        <a:defRPr/>
                      </a:pPr>
                      <a:endParaRPr lang="en-US" sz="1600" b="1" dirty="0">
                        <a:solidFill>
                          <a:schemeClr val="tx1"/>
                        </a:solidFill>
                      </a:endParaRPr>
                    </a:p>
                    <a:p>
                      <a:pPr>
                        <a:lnSpc>
                          <a:spcPct val="100000"/>
                        </a:lnSpc>
                        <a:spcBef>
                          <a:spcPts val="560"/>
                        </a:spcBef>
                      </a:pPr>
                      <a:endParaRPr lang="en-US" sz="1600" dirty="0">
                        <a:solidFill>
                          <a:schemeClr val="tx1"/>
                        </a:solidFill>
                        <a:latin typeface="Times New Roman"/>
                        <a:cs typeface="Times New Roman"/>
                      </a:endParaRPr>
                    </a:p>
                    <a:p>
                      <a:pPr>
                        <a:lnSpc>
                          <a:spcPct val="100000"/>
                        </a:lnSpc>
                        <a:spcBef>
                          <a:spcPts val="560"/>
                        </a:spcBef>
                      </a:pPr>
                      <a:endParaRPr lang="en-US" sz="1600" dirty="0">
                        <a:latin typeface="Times New Roman"/>
                        <a:cs typeface="Times New Roman"/>
                      </a:endParaRPr>
                    </a:p>
                  </a:txBody>
                  <a:tcPr marL="0" marR="0" marT="170815" marB="0">
                    <a:lnL w="3175">
                      <a:solidFill>
                        <a:srgbClr val="FFFFFF"/>
                      </a:solidFill>
                      <a:prstDash val="solid"/>
                    </a:lnL>
                    <a:lnR w="3175">
                      <a:solidFill>
                        <a:srgbClr val="FFFFFF"/>
                      </a:solidFill>
                      <a:prstDash val="solid"/>
                    </a:lnR>
                    <a:lnT w="19050">
                      <a:solidFill>
                        <a:srgbClr val="4F2583"/>
                      </a:solidFill>
                      <a:prstDash val="solid"/>
                    </a:lnT>
                    <a:lnB w="19050">
                      <a:solidFill>
                        <a:srgbClr val="4F2583"/>
                      </a:solidFill>
                      <a:prstDash val="solid"/>
                    </a:lnB>
                    <a:solidFill>
                      <a:srgbClr val="FFFFFF"/>
                    </a:solidFill>
                  </a:tcPr>
                </a:tc>
                <a:extLst>
                  <a:ext uri="{0D108BD9-81ED-4DB2-BD59-A6C34878D82A}">
                    <a16:rowId xmlns:a16="http://schemas.microsoft.com/office/drawing/2014/main" val="10001"/>
                  </a:ext>
                </a:extLst>
              </a:tr>
              <a:tr h="405765">
                <a:tc>
                  <a:txBody>
                    <a:bodyPr/>
                    <a:lstStyle/>
                    <a:p>
                      <a:pPr algn="ctr">
                        <a:lnSpc>
                          <a:spcPts val="3040"/>
                        </a:lnSpc>
                      </a:pPr>
                      <a:r>
                        <a:rPr sz="2650" b="1" dirty="0">
                          <a:solidFill>
                            <a:srgbClr val="FFFFFF"/>
                          </a:solidFill>
                          <a:latin typeface="Calibri"/>
                          <a:cs typeface="Calibri"/>
                        </a:rPr>
                        <a:t>Project</a:t>
                      </a:r>
                      <a:r>
                        <a:rPr sz="2650" b="1" spc="-75" dirty="0">
                          <a:solidFill>
                            <a:srgbClr val="FFFFFF"/>
                          </a:solidFill>
                          <a:latin typeface="Calibri"/>
                          <a:cs typeface="Calibri"/>
                        </a:rPr>
                        <a:t> </a:t>
                      </a:r>
                      <a:r>
                        <a:rPr sz="2650" b="1" spc="-10" dirty="0">
                          <a:solidFill>
                            <a:srgbClr val="FFFFFF"/>
                          </a:solidFill>
                          <a:latin typeface="Calibri"/>
                          <a:cs typeface="Calibri"/>
                        </a:rPr>
                        <a:t>Impact</a:t>
                      </a:r>
                      <a:endParaRPr sz="2650" dirty="0">
                        <a:latin typeface="Calibri"/>
                        <a:cs typeface="Calibri"/>
                      </a:endParaRPr>
                    </a:p>
                  </a:txBody>
                  <a:tcPr marL="0" marR="0" marT="0" marB="0">
                    <a:lnL w="19050">
                      <a:solidFill>
                        <a:srgbClr val="4F2583"/>
                      </a:solidFill>
                      <a:prstDash val="solid"/>
                    </a:lnL>
                    <a:lnR w="19050">
                      <a:solidFill>
                        <a:srgbClr val="4F2583"/>
                      </a:solidFill>
                      <a:prstDash val="solid"/>
                    </a:lnR>
                    <a:lnT w="19050">
                      <a:solidFill>
                        <a:srgbClr val="4F2583"/>
                      </a:solidFill>
                      <a:prstDash val="solid"/>
                    </a:lnT>
                    <a:lnB w="19050">
                      <a:solidFill>
                        <a:srgbClr val="4F2583"/>
                      </a:solidFill>
                      <a:prstDash val="solid"/>
                    </a:lnB>
                    <a:solidFill>
                      <a:srgbClr val="008540"/>
                    </a:solidFill>
                  </a:tcPr>
                </a:tc>
                <a:extLst>
                  <a:ext uri="{0D108BD9-81ED-4DB2-BD59-A6C34878D82A}">
                    <a16:rowId xmlns:a16="http://schemas.microsoft.com/office/drawing/2014/main" val="10002"/>
                  </a:ext>
                </a:extLst>
              </a:tr>
              <a:tr h="2200266">
                <a:tc>
                  <a:txBody>
                    <a:bodyPr/>
                    <a:lstStyle/>
                    <a:p>
                      <a:r>
                        <a:rPr sz="1600" b="1" spc="-10" dirty="0">
                          <a:latin typeface="Arial"/>
                          <a:cs typeface="Arial"/>
                        </a:rPr>
                        <a:t>Economic: </a:t>
                      </a:r>
                      <a:r>
                        <a:rPr lang="en-US" sz="1600" dirty="0"/>
                        <a:t>The AI-powered solar integration project reduces energy costs, increases solar efficiency, promotes renewable energy adoption, creates job opportunities, and supports local economies through sustainable energy practices.</a:t>
                      </a:r>
                    </a:p>
                    <a:p>
                      <a:r>
                        <a:rPr lang="en-US" sz="1600" b="1" dirty="0">
                          <a:latin typeface="Arial"/>
                          <a:cs typeface="Arial"/>
                        </a:rPr>
                        <a:t>Societal: </a:t>
                      </a:r>
                      <a:r>
                        <a:rPr lang="en-US" sz="1600" dirty="0"/>
                        <a:t>The AI-powered solar integration project promotes sustainable energy, enhances quality of life, empowers communities with smart monitoring, reduces pollution, and fosters social stability, leading to healthier, safer, and more resilient living conditions.</a:t>
                      </a:r>
                      <a:endParaRPr lang="en-US" sz="1600" b="1" dirty="0">
                        <a:latin typeface="Arial"/>
                        <a:cs typeface="Arial"/>
                      </a:endParaRPr>
                    </a:p>
                    <a:p>
                      <a:r>
                        <a:rPr lang="en-US" sz="1600" b="1" dirty="0">
                          <a:latin typeface="Arial"/>
                          <a:cs typeface="Arial"/>
                        </a:rPr>
                        <a:t>Environmental</a:t>
                      </a:r>
                      <a:r>
                        <a:rPr sz="1600" b="1" dirty="0">
                          <a:latin typeface="Arial"/>
                          <a:cs typeface="Arial"/>
                        </a:rPr>
                        <a:t>:</a:t>
                      </a:r>
                      <a:r>
                        <a:rPr sz="1600" b="1" spc="-45" dirty="0">
                          <a:latin typeface="Arial"/>
                          <a:cs typeface="Arial"/>
                        </a:rPr>
                        <a:t> </a:t>
                      </a:r>
                      <a:r>
                        <a:rPr lang="en-US" sz="1600" dirty="0"/>
                        <a:t>The AI-powered solar integration project reduces fossil fuel dependence, lowers carbon emissions, optimizes energy production, minimizes waste, and contributes to environmental sustainability by promoting clean energy and reducing ecological footprints</a:t>
                      </a:r>
                      <a:r>
                        <a:rPr sz="1600" spc="-10" dirty="0">
                          <a:latin typeface="Arial"/>
                          <a:cs typeface="Arial"/>
                        </a:rPr>
                        <a:t>.</a:t>
                      </a:r>
                      <a:endParaRPr sz="1600" dirty="0">
                        <a:latin typeface="Arial"/>
                        <a:cs typeface="Arial"/>
                      </a:endParaRPr>
                    </a:p>
                  </a:txBody>
                  <a:tcPr marL="0" marR="0" marT="115570" marB="0">
                    <a:lnL w="3175">
                      <a:solidFill>
                        <a:srgbClr val="FFFFFF"/>
                      </a:solidFill>
                      <a:prstDash val="solid"/>
                    </a:lnL>
                    <a:lnR w="3175">
                      <a:solidFill>
                        <a:srgbClr val="FFFFFF"/>
                      </a:solidFill>
                      <a:prstDash val="solid"/>
                    </a:lnR>
                    <a:lnT w="19050">
                      <a:solidFill>
                        <a:srgbClr val="4F2583"/>
                      </a:solidFill>
                      <a:prstDash val="solid"/>
                    </a:lnT>
                    <a:lnB w="19050">
                      <a:solidFill>
                        <a:srgbClr val="4F2583"/>
                      </a:solidFill>
                      <a:prstDash val="solid"/>
                    </a:lnB>
                    <a:solidFill>
                      <a:srgbClr val="FFFFFF"/>
                    </a:solidFill>
                  </a:tcPr>
                </a:tc>
                <a:extLst>
                  <a:ext uri="{0D108BD9-81ED-4DB2-BD59-A6C34878D82A}">
                    <a16:rowId xmlns:a16="http://schemas.microsoft.com/office/drawing/2014/main" val="10003"/>
                  </a:ext>
                </a:extLst>
              </a:tr>
              <a:tr h="405765">
                <a:tc>
                  <a:txBody>
                    <a:bodyPr/>
                    <a:lstStyle/>
                    <a:p>
                      <a:pPr algn="ctr">
                        <a:lnSpc>
                          <a:spcPts val="3035"/>
                        </a:lnSpc>
                      </a:pPr>
                      <a:r>
                        <a:rPr sz="2650" b="1" spc="-10" dirty="0">
                          <a:solidFill>
                            <a:srgbClr val="FFFFFF"/>
                          </a:solidFill>
                          <a:latin typeface="Calibri"/>
                          <a:cs typeface="Calibri"/>
                        </a:rPr>
                        <a:t>Conclusion</a:t>
                      </a:r>
                      <a:endParaRPr sz="2650" dirty="0">
                        <a:latin typeface="Calibri"/>
                        <a:cs typeface="Calibri"/>
                      </a:endParaRPr>
                    </a:p>
                  </a:txBody>
                  <a:tcPr marL="0" marR="0" marT="0" marB="0">
                    <a:lnL w="19050">
                      <a:solidFill>
                        <a:srgbClr val="4F2583"/>
                      </a:solidFill>
                      <a:prstDash val="solid"/>
                    </a:lnL>
                    <a:lnR w="19050">
                      <a:solidFill>
                        <a:srgbClr val="4F2583"/>
                      </a:solidFill>
                      <a:prstDash val="solid"/>
                    </a:lnR>
                    <a:lnT w="19050">
                      <a:solidFill>
                        <a:srgbClr val="4F2583"/>
                      </a:solidFill>
                      <a:prstDash val="solid"/>
                    </a:lnT>
                    <a:lnB w="19050">
                      <a:solidFill>
                        <a:srgbClr val="4F2583"/>
                      </a:solidFill>
                      <a:prstDash val="solid"/>
                    </a:lnB>
                    <a:solidFill>
                      <a:srgbClr val="008540"/>
                    </a:solidFill>
                  </a:tcPr>
                </a:tc>
                <a:extLst>
                  <a:ext uri="{0D108BD9-81ED-4DB2-BD59-A6C34878D82A}">
                    <a16:rowId xmlns:a16="http://schemas.microsoft.com/office/drawing/2014/main" val="10004"/>
                  </a:ext>
                </a:extLst>
              </a:tr>
              <a:tr h="1980564">
                <a:tc>
                  <a:txBody>
                    <a:bodyPr/>
                    <a:lstStyle/>
                    <a:p>
                      <a:pPr marL="106045">
                        <a:lnSpc>
                          <a:spcPct val="100000"/>
                        </a:lnSpc>
                        <a:spcBef>
                          <a:spcPts val="145"/>
                        </a:spcBef>
                      </a:pPr>
                      <a:r>
                        <a:rPr lang="en-US" sz="1600" dirty="0">
                          <a:latin typeface="Arial"/>
                          <a:cs typeface="Arial"/>
                        </a:rPr>
                        <a:t>Our solar-powered electricity distribution system integrates AI-driven forecasting, dynamic pricing, and a solar tracker with a cleaning mechanism to maximize efficiency. This project offers a sustainable alternative to traditional electricity sources by optimizing solar energy utilization and promoting energy conservation through reinforcement learning, empowering users with an intelligent and cost-effective energy solution for their homes.</a:t>
                      </a:r>
                      <a:endParaRPr sz="1600" dirty="0">
                        <a:latin typeface="Arial"/>
                        <a:cs typeface="Arial"/>
                      </a:endParaRPr>
                    </a:p>
                  </a:txBody>
                  <a:tcPr marL="0" marR="0" marT="18415" marB="0">
                    <a:lnL w="3175">
                      <a:solidFill>
                        <a:srgbClr val="FFFFFF"/>
                      </a:solidFill>
                      <a:prstDash val="solid"/>
                    </a:lnL>
                    <a:lnR w="3175">
                      <a:solidFill>
                        <a:srgbClr val="FFFFFF"/>
                      </a:solidFill>
                      <a:prstDash val="solid"/>
                    </a:lnR>
                    <a:lnT w="19050">
                      <a:solidFill>
                        <a:srgbClr val="4F2583"/>
                      </a:solidFill>
                      <a:prstDash val="solid"/>
                    </a:lnT>
                    <a:lnB w="3175">
                      <a:solidFill>
                        <a:srgbClr val="FFFFFF"/>
                      </a:solidFill>
                      <a:prstDash val="solid"/>
                    </a:lnB>
                    <a:solidFill>
                      <a:srgbClr val="FFFFFF"/>
                    </a:solidFill>
                  </a:tcPr>
                </a:tc>
                <a:extLst>
                  <a:ext uri="{0D108BD9-81ED-4DB2-BD59-A6C34878D82A}">
                    <a16:rowId xmlns:a16="http://schemas.microsoft.com/office/drawing/2014/main" val="10005"/>
                  </a:ext>
                </a:extLst>
              </a:tr>
            </a:tbl>
          </a:graphicData>
        </a:graphic>
      </p:graphicFrame>
      <p:pic>
        <p:nvPicPr>
          <p:cNvPr id="17" name="Picture 16" descr="A solar panel on a stand&#10;&#10;Description automatically generated">
            <a:extLst>
              <a:ext uri="{FF2B5EF4-FFF2-40B4-BE49-F238E27FC236}">
                <a16:creationId xmlns:a16="http://schemas.microsoft.com/office/drawing/2014/main" id="{D4F80E20-67D6-EA94-BDCA-8E1E983447D6}"/>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942630" y="4741105"/>
            <a:ext cx="2971033" cy="2722311"/>
          </a:xfrm>
          <a:prstGeom prst="rect">
            <a:avLst/>
          </a:prstGeom>
        </p:spPr>
      </p:pic>
      <p:pic>
        <p:nvPicPr>
          <p:cNvPr id="18" name="Picture 17" descr="A diagram of a wind load&#10;&#10;Description automatically generated">
            <a:extLst>
              <a:ext uri="{FF2B5EF4-FFF2-40B4-BE49-F238E27FC236}">
                <a16:creationId xmlns:a16="http://schemas.microsoft.com/office/drawing/2014/main" id="{DF1E1309-5E63-DD36-4D4D-86584C01832E}"/>
              </a:ext>
            </a:extLst>
          </p:cNvPr>
          <p:cNvPicPr>
            <a:picLocks noChangeAspect="1"/>
          </p:cNvPicPr>
          <p:nvPr/>
        </p:nvPicPr>
        <p:blipFill>
          <a:blip r:embed="rId7"/>
          <a:stretch>
            <a:fillRect/>
          </a:stretch>
        </p:blipFill>
        <p:spPr>
          <a:xfrm>
            <a:off x="10291397" y="7630972"/>
            <a:ext cx="3020596" cy="2767967"/>
          </a:xfrm>
          <a:prstGeom prst="rect">
            <a:avLst/>
          </a:prstGeom>
        </p:spPr>
      </p:pic>
      <p:pic>
        <p:nvPicPr>
          <p:cNvPr id="20" name="Picture 19" descr="A solar panel on a stand&#10;&#10;Description automatically generated">
            <a:extLst>
              <a:ext uri="{FF2B5EF4-FFF2-40B4-BE49-F238E27FC236}">
                <a16:creationId xmlns:a16="http://schemas.microsoft.com/office/drawing/2014/main" id="{CEB1CD45-56DF-D9EF-879D-4DCF0166D16E}"/>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019431" y="7630973"/>
            <a:ext cx="2963838" cy="2798444"/>
          </a:xfrm>
          <a:prstGeom prst="rect">
            <a:avLst/>
          </a:prstGeom>
        </p:spPr>
      </p:pic>
      <p:pic>
        <p:nvPicPr>
          <p:cNvPr id="23" name="Picture 22" descr="A drawing of several objects&#10;&#10;Description automatically generated with medium confidence">
            <a:extLst>
              <a:ext uri="{FF2B5EF4-FFF2-40B4-BE49-F238E27FC236}">
                <a16:creationId xmlns:a16="http://schemas.microsoft.com/office/drawing/2014/main" id="{807BB860-FA8D-E093-8BC3-3027055A88F5}"/>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0109406" y="4442589"/>
            <a:ext cx="3045918" cy="3132124"/>
          </a:xfrm>
          <a:prstGeom prst="rect">
            <a:avLst/>
          </a:prstGeom>
        </p:spPr>
      </p:pic>
      <p:pic>
        <p:nvPicPr>
          <p:cNvPr id="25" name="Picture 24" descr="A diagram of a solar panel&#10;&#10;Description automatically generated">
            <a:extLst>
              <a:ext uri="{FF2B5EF4-FFF2-40B4-BE49-F238E27FC236}">
                <a16:creationId xmlns:a16="http://schemas.microsoft.com/office/drawing/2014/main" id="{D6098851-D292-C389-36A8-CD59E8D0CA23}"/>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6984950" y="10501931"/>
            <a:ext cx="6170374" cy="3252300"/>
          </a:xfrm>
          <a:prstGeom prst="rect">
            <a:avLst/>
          </a:prstGeom>
        </p:spPr>
      </p:pic>
      <p:sp>
        <p:nvSpPr>
          <p:cNvPr id="26" name="TextBox 25">
            <a:extLst>
              <a:ext uri="{FF2B5EF4-FFF2-40B4-BE49-F238E27FC236}">
                <a16:creationId xmlns:a16="http://schemas.microsoft.com/office/drawing/2014/main" id="{C93F0298-164B-73DB-F3EF-1DDBFF709B54}"/>
              </a:ext>
            </a:extLst>
          </p:cNvPr>
          <p:cNvSpPr txBox="1"/>
          <p:nvPr/>
        </p:nvSpPr>
        <p:spPr>
          <a:xfrm>
            <a:off x="8523607" y="4295894"/>
            <a:ext cx="2857121" cy="400110"/>
          </a:xfrm>
          <a:prstGeom prst="rect">
            <a:avLst/>
          </a:prstGeom>
          <a:noFill/>
        </p:spPr>
        <p:txBody>
          <a:bodyPr wrap="square" rtlCol="0">
            <a:spAutoFit/>
          </a:bodyPr>
          <a:lstStyle/>
          <a:p>
            <a:pPr algn="ctr"/>
            <a:r>
              <a:rPr lang="en-US" sz="2000" b="1" dirty="0">
                <a:latin typeface="Times New Roman" panose="02020603050405020304" pitchFamily="18" charset="0"/>
                <a:cs typeface="Times New Roman" panose="02020603050405020304" pitchFamily="18" charset="0"/>
              </a:rPr>
              <a:t>CAD Design </a:t>
            </a:r>
          </a:p>
        </p:txBody>
      </p:sp>
      <p:sp>
        <p:nvSpPr>
          <p:cNvPr id="27" name="TextBox 26">
            <a:extLst>
              <a:ext uri="{FF2B5EF4-FFF2-40B4-BE49-F238E27FC236}">
                <a16:creationId xmlns:a16="http://schemas.microsoft.com/office/drawing/2014/main" id="{0E8073D3-6565-F359-ECD8-B8DC1201B14A}"/>
              </a:ext>
            </a:extLst>
          </p:cNvPr>
          <p:cNvSpPr txBox="1"/>
          <p:nvPr/>
        </p:nvSpPr>
        <p:spPr>
          <a:xfrm>
            <a:off x="10933593" y="7261918"/>
            <a:ext cx="2172196" cy="400110"/>
          </a:xfrm>
          <a:prstGeom prst="rect">
            <a:avLst/>
          </a:prstGeom>
          <a:noFill/>
        </p:spPr>
        <p:txBody>
          <a:bodyPr wrap="square" rtlCol="0">
            <a:spAutoFit/>
          </a:bodyPr>
          <a:lstStyle/>
          <a:p>
            <a:r>
              <a:rPr lang="en-US" sz="2000" b="1" dirty="0">
                <a:latin typeface="Times New Roman" panose="02020603050405020304" pitchFamily="18" charset="0"/>
                <a:cs typeface="Times New Roman" panose="02020603050405020304" pitchFamily="18" charset="0"/>
              </a:rPr>
              <a:t>Load analysis</a:t>
            </a:r>
          </a:p>
        </p:txBody>
      </p:sp>
      <p:pic>
        <p:nvPicPr>
          <p:cNvPr id="30" name="Picture 29" descr="A screenshot of a computer screen&#10;&#10;Description automatically generated">
            <a:extLst>
              <a:ext uri="{FF2B5EF4-FFF2-40B4-BE49-F238E27FC236}">
                <a16:creationId xmlns:a16="http://schemas.microsoft.com/office/drawing/2014/main" id="{76B6694D-E157-2F8A-3A3A-09BD47DE0AD9}"/>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7963540" y="6219649"/>
            <a:ext cx="1463526" cy="1625776"/>
          </a:xfrm>
          <a:prstGeom prst="rect">
            <a:avLst/>
          </a:prstGeom>
        </p:spPr>
      </p:pic>
      <p:pic>
        <p:nvPicPr>
          <p:cNvPr id="37" name="Graphic 9">
            <a:extLst>
              <a:ext uri="{FF2B5EF4-FFF2-40B4-BE49-F238E27FC236}">
                <a16:creationId xmlns:a16="http://schemas.microsoft.com/office/drawing/2014/main" id="{D6E818A0-855A-076C-BD35-3C316A6F458B}"/>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14605787" y="6383363"/>
            <a:ext cx="2161906" cy="485645"/>
          </a:xfrm>
          <a:prstGeom prst="rect">
            <a:avLst/>
          </a:prstGeom>
        </p:spPr>
      </p:pic>
      <p:sp>
        <p:nvSpPr>
          <p:cNvPr id="38" name="TextBox 37">
            <a:extLst>
              <a:ext uri="{FF2B5EF4-FFF2-40B4-BE49-F238E27FC236}">
                <a16:creationId xmlns:a16="http://schemas.microsoft.com/office/drawing/2014/main" id="{E8BF86C1-49A7-2E23-F94B-7E7E6D9C5041}"/>
              </a:ext>
            </a:extLst>
          </p:cNvPr>
          <p:cNvSpPr txBox="1"/>
          <p:nvPr/>
        </p:nvSpPr>
        <p:spPr>
          <a:xfrm>
            <a:off x="14136678" y="5917594"/>
            <a:ext cx="3073277" cy="369332"/>
          </a:xfrm>
          <a:prstGeom prst="rect">
            <a:avLst/>
          </a:prstGeom>
          <a:noFill/>
        </p:spPr>
        <p:txBody>
          <a:bodyPr wrap="none" rtlCol="0">
            <a:spAutoFit/>
          </a:bodyPr>
          <a:lstStyle/>
          <a:p>
            <a:r>
              <a:rPr lang="en-US" dirty="0">
                <a:latin typeface="+mj-lt"/>
              </a:rPr>
              <a:t>Motor shaft safety validation:  </a:t>
            </a:r>
          </a:p>
        </p:txBody>
      </p:sp>
      <p:sp>
        <p:nvSpPr>
          <p:cNvPr id="39" name="TextBox 38">
            <a:extLst>
              <a:ext uri="{FF2B5EF4-FFF2-40B4-BE49-F238E27FC236}">
                <a16:creationId xmlns:a16="http://schemas.microsoft.com/office/drawing/2014/main" id="{272F6607-CE17-8EA8-E853-AF35C0CBE821}"/>
              </a:ext>
            </a:extLst>
          </p:cNvPr>
          <p:cNvSpPr txBox="1"/>
          <p:nvPr/>
        </p:nvSpPr>
        <p:spPr>
          <a:xfrm>
            <a:off x="14136678" y="6959308"/>
            <a:ext cx="2957861" cy="369332"/>
          </a:xfrm>
          <a:prstGeom prst="rect">
            <a:avLst/>
          </a:prstGeom>
          <a:noFill/>
        </p:spPr>
        <p:txBody>
          <a:bodyPr wrap="none" rtlCol="0">
            <a:spAutoFit/>
          </a:bodyPr>
          <a:lstStyle/>
          <a:p>
            <a:r>
              <a:rPr lang="en-US" dirty="0">
                <a:latin typeface="+mj-lt"/>
              </a:rPr>
              <a:t>Factor of safety (FOS), n=5.51</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222</TotalTime>
  <Words>697</Words>
  <Application>Microsoft Office PowerPoint</Application>
  <PresentationFormat>Custom</PresentationFormat>
  <Paragraphs>49</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Aptos</vt:lpstr>
      <vt:lpstr>Arial</vt:lpstr>
      <vt:lpstr>Calibri</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hassa</dc:creator>
  <cp:lastModifiedBy>bader a</cp:lastModifiedBy>
  <cp:revision>6</cp:revision>
  <dcterms:created xsi:type="dcterms:W3CDTF">2024-12-04T14:46:56Z</dcterms:created>
  <dcterms:modified xsi:type="dcterms:W3CDTF">2024-12-05T18:40:59Z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2024-05-19T00:00:00Z</vt:filetime>
  </property>
  <property fmtid="{D5CDD505-2E9C-101B-9397-08002B2CF9AE}" pid="3" name="Creator">
    <vt:lpwstr>Microsoft® PowerPoint® 2016</vt:lpwstr>
  </property>
  <property fmtid="{D5CDD505-2E9C-101B-9397-08002B2CF9AE}" pid="4" name="LastSaved">
    <vt:filetime>2024-12-04T00:00:00Z</vt:filetime>
  </property>
  <property fmtid="{D5CDD505-2E9C-101B-9397-08002B2CF9AE}" pid="5" name="Producer">
    <vt:lpwstr>www.ilovepdf.com</vt:lpwstr>
  </property>
</Properties>
</file>