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C3E"/>
    <a:srgbClr val="3B254B"/>
    <a:srgbClr val="8E2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C67228-2580-4CE5-8854-E72B28922A2A}" v="14" dt="2024-12-05T20:27:41.925"/>
    <p1510:client id="{A282DD90-6DE1-48EE-A618-9DB6C82A47AB}" v="255" dt="2024-12-05T19:40:17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05" autoAdjust="0"/>
  </p:normalViewPr>
  <p:slideViewPr>
    <p:cSldViewPr snapToGrid="0" snapToObjects="1">
      <p:cViewPr>
        <p:scale>
          <a:sx n="98" d="100"/>
          <a:sy n="98" d="100"/>
        </p:scale>
        <p:origin x="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53FF9DB-769D-4DF7-9AF0-D8EBF429642B}"/>
              </a:ext>
            </a:extLst>
          </p:cNvPr>
          <p:cNvSpPr/>
          <p:nvPr/>
        </p:nvSpPr>
        <p:spPr>
          <a:xfrm>
            <a:off x="5945558" y="2560563"/>
            <a:ext cx="2496312" cy="2185444"/>
          </a:xfrm>
          <a:prstGeom prst="round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E06A82-2410-4E50-9073-258FC6EA6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1462" y="82026"/>
            <a:ext cx="687104" cy="63858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09F19C-DDF3-41C7-940D-D6DFF9A2E9AA}"/>
              </a:ext>
            </a:extLst>
          </p:cNvPr>
          <p:cNvSpPr/>
          <p:nvPr/>
        </p:nvSpPr>
        <p:spPr>
          <a:xfrm>
            <a:off x="25362" y="802628"/>
            <a:ext cx="3375396" cy="6007618"/>
          </a:xfrm>
          <a:prstGeom prst="round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7551585-9382-43AA-AC17-688B74F50481}"/>
              </a:ext>
            </a:extLst>
          </p:cNvPr>
          <p:cNvSpPr/>
          <p:nvPr/>
        </p:nvSpPr>
        <p:spPr>
          <a:xfrm>
            <a:off x="5931651" y="4778967"/>
            <a:ext cx="2510220" cy="2046850"/>
          </a:xfrm>
          <a:prstGeom prst="roundRect">
            <a:avLst/>
          </a:prstGeom>
          <a:solidFill>
            <a:srgbClr val="8E2B4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2B6A66-5323-4B7A-A17F-20A8F17E1ABE}"/>
              </a:ext>
            </a:extLst>
          </p:cNvPr>
          <p:cNvSpPr/>
          <p:nvPr/>
        </p:nvSpPr>
        <p:spPr>
          <a:xfrm>
            <a:off x="3425295" y="2560563"/>
            <a:ext cx="2496312" cy="4249684"/>
          </a:xfrm>
          <a:prstGeom prst="round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EE448BD-0199-4813-8848-723B5E9F9B43}"/>
              </a:ext>
            </a:extLst>
          </p:cNvPr>
          <p:cNvSpPr/>
          <p:nvPr/>
        </p:nvSpPr>
        <p:spPr>
          <a:xfrm>
            <a:off x="8501178" y="855001"/>
            <a:ext cx="3645255" cy="5970815"/>
          </a:xfrm>
          <a:prstGeom prst="roundRect">
            <a:avLst/>
          </a:prstGeom>
          <a:solidFill>
            <a:srgbClr val="8E2B4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23844DA-8187-4BCF-B1DF-DFB1950D5A09}"/>
              </a:ext>
            </a:extLst>
          </p:cNvPr>
          <p:cNvSpPr/>
          <p:nvPr/>
        </p:nvSpPr>
        <p:spPr>
          <a:xfrm>
            <a:off x="63927" y="40390"/>
            <a:ext cx="11183579" cy="721857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4FE80F-3BA1-4729-974D-6267CDC9E066}"/>
              </a:ext>
            </a:extLst>
          </p:cNvPr>
          <p:cNvSpPr txBox="1"/>
          <p:nvPr/>
        </p:nvSpPr>
        <p:spPr>
          <a:xfrm>
            <a:off x="2806872" y="229207"/>
            <a:ext cx="6682153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Optimization of Steam Distribution System Through Utilization of Lost Pressure</a:t>
            </a:r>
            <a:endParaRPr lang="en-US" sz="15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24D43F-E8C9-4F76-A6AB-440D31ECC14E}"/>
              </a:ext>
            </a:extLst>
          </p:cNvPr>
          <p:cNvSpPr txBox="1"/>
          <p:nvPr/>
        </p:nvSpPr>
        <p:spPr>
          <a:xfrm>
            <a:off x="73976" y="34176"/>
            <a:ext cx="143155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FAISAL ALMESNED</a:t>
            </a:r>
          </a:p>
          <a:p>
            <a:r>
              <a:rPr lang="en-US" sz="800" dirty="0"/>
              <a:t>MOHAMMAD ALQAHTANI</a:t>
            </a:r>
          </a:p>
          <a:p>
            <a:r>
              <a:rPr lang="en-US" sz="800" dirty="0"/>
              <a:t>SALMAN SHEBAM</a:t>
            </a:r>
          </a:p>
          <a:p>
            <a:r>
              <a:rPr lang="en-US" sz="800" dirty="0"/>
              <a:t>HUSSAIN MASOUD </a:t>
            </a:r>
          </a:p>
          <a:p>
            <a:r>
              <a:rPr lang="en-US" sz="800" dirty="0"/>
              <a:t>KUMEL MASHAL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4C0AF5-448F-4051-9B71-C3C63190E2CE}"/>
              </a:ext>
            </a:extLst>
          </p:cNvPr>
          <p:cNvSpPr txBox="1"/>
          <p:nvPr/>
        </p:nvSpPr>
        <p:spPr>
          <a:xfrm>
            <a:off x="9326018" y="237674"/>
            <a:ext cx="184025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Group: 78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68B8C2-910B-4490-B9FC-9C268DE5FB59}"/>
              </a:ext>
            </a:extLst>
          </p:cNvPr>
          <p:cNvSpPr txBox="1"/>
          <p:nvPr/>
        </p:nvSpPr>
        <p:spPr>
          <a:xfrm>
            <a:off x="1216666" y="780533"/>
            <a:ext cx="992787" cy="261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u="sng" dirty="0"/>
              <a:t>Introduction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5338E4-115F-4D30-9F9B-2CD4CCA3F9AC}"/>
              </a:ext>
            </a:extLst>
          </p:cNvPr>
          <p:cNvSpPr txBox="1"/>
          <p:nvPr/>
        </p:nvSpPr>
        <p:spPr>
          <a:xfrm>
            <a:off x="114970" y="928078"/>
            <a:ext cx="338614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Background:</a:t>
            </a:r>
          </a:p>
          <a:p>
            <a:endParaRPr lang="en-US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Sabic Utility uses 7 boilers to produce steam at various levels for use in chemical plant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Three levels of steam: HP,MP, and LP</a:t>
            </a:r>
          </a:p>
          <a:p>
            <a:endParaRPr lang="en-US" sz="1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186568-E0A4-4675-B360-CEA80B02B1EC}"/>
              </a:ext>
            </a:extLst>
          </p:cNvPr>
          <p:cNvSpPr txBox="1"/>
          <p:nvPr/>
        </p:nvSpPr>
        <p:spPr>
          <a:xfrm>
            <a:off x="6478778" y="2508333"/>
            <a:ext cx="128986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u="sng" dirty="0"/>
              <a:t>Testing/ Validation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406283-0B36-48D2-A670-4E1CE7BFAA90}"/>
              </a:ext>
            </a:extLst>
          </p:cNvPr>
          <p:cNvSpPr txBox="1"/>
          <p:nvPr/>
        </p:nvSpPr>
        <p:spPr>
          <a:xfrm>
            <a:off x="6733325" y="4704909"/>
            <a:ext cx="97223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u="sng" dirty="0"/>
              <a:t>Conclusion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429FF2-69AD-45B7-9018-BCBE07A2515B}"/>
              </a:ext>
            </a:extLst>
          </p:cNvPr>
          <p:cNvSpPr txBox="1"/>
          <p:nvPr/>
        </p:nvSpPr>
        <p:spPr>
          <a:xfrm>
            <a:off x="4026973" y="2498646"/>
            <a:ext cx="128774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u="sng" dirty="0"/>
              <a:t>Graphs and Charts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A9CE84-C42B-48C5-8AC9-3499CEF6089D}"/>
              </a:ext>
            </a:extLst>
          </p:cNvPr>
          <p:cNvSpPr txBox="1"/>
          <p:nvPr/>
        </p:nvSpPr>
        <p:spPr>
          <a:xfrm>
            <a:off x="9442627" y="767793"/>
            <a:ext cx="166343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u="sng" dirty="0"/>
              <a:t>Final Design Calculations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EE055D-8954-4DA8-90AF-4906EB088B8C}"/>
              </a:ext>
            </a:extLst>
          </p:cNvPr>
          <p:cNvSpPr txBox="1"/>
          <p:nvPr/>
        </p:nvSpPr>
        <p:spPr>
          <a:xfrm>
            <a:off x="1266655" y="31375"/>
            <a:ext cx="179152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CHEMICAL ENGINEERING</a:t>
            </a:r>
          </a:p>
          <a:p>
            <a:r>
              <a:rPr lang="en-US" sz="800" dirty="0"/>
              <a:t>CHEMICAL ENGINEERING</a:t>
            </a:r>
          </a:p>
          <a:p>
            <a:r>
              <a:rPr lang="en-US" sz="800" dirty="0"/>
              <a:t>CIVIL ENGINEERING</a:t>
            </a:r>
          </a:p>
          <a:p>
            <a:r>
              <a:rPr lang="en-US" sz="800" dirty="0"/>
              <a:t>MECHANICAL ENGINEERING</a:t>
            </a:r>
          </a:p>
          <a:p>
            <a:r>
              <a:rPr lang="en-US" sz="800" dirty="0"/>
              <a:t>MECHANICAL ENGINEERING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86B5C879-8922-4A06-93E1-5778D1F4F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999289"/>
              </p:ext>
            </p:extLst>
          </p:nvPr>
        </p:nvGraphicFramePr>
        <p:xfrm>
          <a:off x="141731" y="3632195"/>
          <a:ext cx="3200400" cy="141732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16639">
                  <a:extLst>
                    <a:ext uri="{9D8B030D-6E8A-4147-A177-3AD203B41FA5}">
                      <a16:colId xmlns:a16="http://schemas.microsoft.com/office/drawing/2014/main" val="3866019397"/>
                    </a:ext>
                  </a:extLst>
                </a:gridCol>
                <a:gridCol w="922891">
                  <a:extLst>
                    <a:ext uri="{9D8B030D-6E8A-4147-A177-3AD203B41FA5}">
                      <a16:colId xmlns:a16="http://schemas.microsoft.com/office/drawing/2014/main" val="55383411"/>
                    </a:ext>
                  </a:extLst>
                </a:gridCol>
                <a:gridCol w="1030435">
                  <a:extLst>
                    <a:ext uri="{9D8B030D-6E8A-4147-A177-3AD203B41FA5}">
                      <a16:colId xmlns:a16="http://schemas.microsoft.com/office/drawing/2014/main" val="2463818800"/>
                    </a:ext>
                  </a:extLst>
                </a:gridCol>
                <a:gridCol w="1030435">
                  <a:extLst>
                    <a:ext uri="{9D8B030D-6E8A-4147-A177-3AD203B41FA5}">
                      <a16:colId xmlns:a16="http://schemas.microsoft.com/office/drawing/2014/main" val="708648618"/>
                    </a:ext>
                  </a:extLst>
                </a:gridCol>
              </a:tblGrid>
              <a:tr h="229677">
                <a:tc rowSpan="10"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Specifications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Large Turbine (HP to MP)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Small Turbine (MP to LP)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07950897"/>
                  </a:ext>
                </a:extLst>
              </a:tr>
              <a:tr h="119746">
                <a:tc vMerge="1">
                  <a:txBody>
                    <a:bodyPr/>
                    <a:lstStyle/>
                    <a:p>
                      <a:pPr algn="ctr" fontAlgn="b"/>
                      <a:endParaRPr lang="en-GB" sz="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Metric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1805046"/>
                  </a:ext>
                </a:extLst>
              </a:tr>
              <a:tr h="119746">
                <a:tc vMerge="1">
                  <a:txBody>
                    <a:bodyPr/>
                    <a:lstStyle/>
                    <a:p>
                      <a:pPr algn="ctr" fontAlgn="b"/>
                      <a:endParaRPr lang="en-GB" sz="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Steam condition (inlet)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45 bar &amp; 400°C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 bar &amp; 220°C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0165057"/>
                  </a:ext>
                </a:extLst>
              </a:tr>
              <a:tr h="119746">
                <a:tc vMerge="1">
                  <a:txBody>
                    <a:bodyPr/>
                    <a:lstStyle/>
                    <a:p>
                      <a:pPr algn="ctr" fontAlgn="b"/>
                      <a:endParaRPr lang="en-GB" sz="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Steam condition (outlet)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 bar &amp; 220°C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 bar &amp; 165°C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1094827"/>
                  </a:ext>
                </a:extLst>
              </a:tr>
              <a:tr h="119746">
                <a:tc vMerge="1">
                  <a:txBody>
                    <a:bodyPr/>
                    <a:lstStyle/>
                    <a:p>
                      <a:pPr algn="ctr" fontAlgn="b"/>
                      <a:endParaRPr lang="en-GB" sz="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Steam flowrate (inlet)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500 ton/h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375 ton/h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3983185"/>
                  </a:ext>
                </a:extLst>
              </a:tr>
              <a:tr h="119746">
                <a:tc vMerge="1"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Steam flowrate (outlet)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500 ton/h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375 ton/h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8908392"/>
                  </a:ext>
                </a:extLst>
              </a:tr>
              <a:tr h="119746">
                <a:tc vMerge="1">
                  <a:txBody>
                    <a:bodyPr/>
                    <a:lstStyle/>
                    <a:p>
                      <a:pPr algn="ctr" fontAlgn="b"/>
                      <a:endParaRPr lang="en-GB" sz="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Length 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 m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 m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5916065"/>
                  </a:ext>
                </a:extLst>
              </a:tr>
              <a:tr h="119746">
                <a:tc vMerge="1">
                  <a:txBody>
                    <a:bodyPr/>
                    <a:lstStyle/>
                    <a:p>
                      <a:pPr algn="ctr" fontAlgn="b"/>
                      <a:endParaRPr lang="en-GB" sz="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Width 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6m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 m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7813522"/>
                  </a:ext>
                </a:extLst>
              </a:tr>
              <a:tr h="119746">
                <a:tc vMerge="1">
                  <a:txBody>
                    <a:bodyPr/>
                    <a:lstStyle/>
                    <a:p>
                      <a:pPr algn="ctr" fontAlgn="b"/>
                      <a:endParaRPr lang="en-GB" sz="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Height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6.5m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5.5 m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5621691"/>
                  </a:ext>
                </a:extLst>
              </a:tr>
              <a:tr h="229677">
                <a:tc vMerge="1"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power produced</a:t>
                      </a:r>
                    </a:p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22.31 MW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15.92 MW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88991264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588A0AB0-4EA7-4DDF-87C8-177DDDE2F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58836"/>
              </p:ext>
            </p:extLst>
          </p:nvPr>
        </p:nvGraphicFramePr>
        <p:xfrm>
          <a:off x="144790" y="5086947"/>
          <a:ext cx="3200400" cy="1453515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18603">
                  <a:extLst>
                    <a:ext uri="{9D8B030D-6E8A-4147-A177-3AD203B41FA5}">
                      <a16:colId xmlns:a16="http://schemas.microsoft.com/office/drawing/2014/main" val="3866019397"/>
                    </a:ext>
                  </a:extLst>
                </a:gridCol>
                <a:gridCol w="930097">
                  <a:extLst>
                    <a:ext uri="{9D8B030D-6E8A-4147-A177-3AD203B41FA5}">
                      <a16:colId xmlns:a16="http://schemas.microsoft.com/office/drawing/2014/main" val="641474785"/>
                    </a:ext>
                  </a:extLst>
                </a:gridCol>
                <a:gridCol w="1357104">
                  <a:extLst>
                    <a:ext uri="{9D8B030D-6E8A-4147-A177-3AD203B41FA5}">
                      <a16:colId xmlns:a16="http://schemas.microsoft.com/office/drawing/2014/main" val="1041468650"/>
                    </a:ext>
                  </a:extLst>
                </a:gridCol>
                <a:gridCol w="296334">
                  <a:extLst>
                    <a:ext uri="{9D8B030D-6E8A-4147-A177-3AD203B41FA5}">
                      <a16:colId xmlns:a16="http://schemas.microsoft.com/office/drawing/2014/main" val="55383411"/>
                    </a:ext>
                  </a:extLst>
                </a:gridCol>
                <a:gridCol w="249131">
                  <a:extLst>
                    <a:ext uri="{9D8B030D-6E8A-4147-A177-3AD203B41FA5}">
                      <a16:colId xmlns:a16="http://schemas.microsoft.com/office/drawing/2014/main" val="2463818800"/>
                    </a:ext>
                  </a:extLst>
                </a:gridCol>
                <a:gridCol w="249131">
                  <a:extLst>
                    <a:ext uri="{9D8B030D-6E8A-4147-A177-3AD203B41FA5}">
                      <a16:colId xmlns:a16="http://schemas.microsoft.com/office/drawing/2014/main" val="708648618"/>
                    </a:ext>
                  </a:extLst>
                </a:gridCol>
              </a:tblGrid>
              <a:tr h="196719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Constraints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/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1.Steam demand variability in the </a:t>
                      </a:r>
                    </a:p>
                    <a:p>
                      <a:pPr algn="ctr" fontAlgn="b"/>
                      <a:endParaRPr lang="en-US" sz="700" b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2.Pressure and temperature drop across turbines</a:t>
                      </a:r>
                    </a:p>
                    <a:p>
                      <a:pPr algn="ctr" fontAlgn="b"/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Pressure Level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HP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MP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LP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950897"/>
                  </a:ext>
                </a:extLst>
              </a:tr>
              <a:tr h="102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7161655"/>
                  </a:ext>
                </a:extLst>
              </a:tr>
              <a:tr h="102563">
                <a:tc vMerge="1">
                  <a:txBody>
                    <a:bodyPr/>
                    <a:lstStyle/>
                    <a:p>
                      <a:pPr algn="ctr" fontAlgn="b"/>
                      <a:endParaRPr lang="en-GB" sz="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Demand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961.9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609.3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685.5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1805046"/>
                  </a:ext>
                </a:extLst>
              </a:tr>
              <a:tr h="290875">
                <a:tc vMerge="1">
                  <a:txBody>
                    <a:bodyPr/>
                    <a:lstStyle/>
                    <a:p>
                      <a:pPr algn="ctr" fontAlgn="b"/>
                      <a:endParaRPr lang="en-GB" sz="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steam used for </a:t>
                      </a:r>
                    </a:p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all conditions</a:t>
                      </a:r>
                    </a:p>
                    <a:p>
                      <a:pPr algn="ctr" fontAlgn="b"/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2256.7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0165057"/>
                  </a:ext>
                </a:extLst>
              </a:tr>
              <a:tr h="102563">
                <a:tc vMerge="1">
                  <a:txBody>
                    <a:bodyPr/>
                    <a:lstStyle/>
                    <a:p>
                      <a:pPr algn="ctr" fontAlgn="b"/>
                      <a:endParaRPr lang="en-GB" sz="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Pressure drop across turbines</a:t>
                      </a:r>
                    </a:p>
                    <a:p>
                      <a:pPr algn="ctr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1094827"/>
                  </a:ext>
                </a:extLst>
              </a:tr>
              <a:tr h="102563">
                <a:tc vMerge="1">
                  <a:txBody>
                    <a:bodyPr/>
                    <a:lstStyle/>
                    <a:p>
                      <a:pPr algn="ctr" fontAlgn="b"/>
                      <a:endParaRPr lang="en-GB" sz="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Average Demand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3983185"/>
                  </a:ext>
                </a:extLst>
              </a:tr>
              <a:tr h="290875">
                <a:tc vMerge="1"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steam used for </a:t>
                      </a:r>
                    </a:p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all conditions</a:t>
                      </a:r>
                    </a:p>
                    <a:p>
                      <a:pPr algn="ctr" fontAlgn="b"/>
                      <a:r>
                        <a:rPr lang="en-GB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(assuming no steam excess)</a:t>
                      </a:r>
                    </a:p>
                    <a:p>
                      <a:pPr algn="ctr" fontAlgn="b"/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1400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68908392"/>
                  </a:ext>
                </a:extLst>
              </a:tr>
            </a:tbl>
          </a:graphicData>
        </a:graphic>
      </p:graphicFrame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E71D7B-3CCB-46C2-8ADB-AF384B66F684}"/>
              </a:ext>
            </a:extLst>
          </p:cNvPr>
          <p:cNvSpPr/>
          <p:nvPr/>
        </p:nvSpPr>
        <p:spPr>
          <a:xfrm>
            <a:off x="3422140" y="802629"/>
            <a:ext cx="5037067" cy="1748536"/>
          </a:xfrm>
          <a:prstGeom prst="roundRect">
            <a:avLst/>
          </a:prstGeom>
          <a:solidFill>
            <a:srgbClr val="320C3E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6C55D3-042C-40F5-BBF9-3D2299C69E0B}"/>
              </a:ext>
            </a:extLst>
          </p:cNvPr>
          <p:cNvSpPr txBox="1"/>
          <p:nvPr/>
        </p:nvSpPr>
        <p:spPr>
          <a:xfrm>
            <a:off x="5380189" y="766918"/>
            <a:ext cx="11971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u="sng" dirty="0"/>
              <a:t>Prototype Design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251957-CC9E-4CFA-8B3A-F07F89B7E614}"/>
              </a:ext>
            </a:extLst>
          </p:cNvPr>
          <p:cNvSpPr txBox="1"/>
          <p:nvPr/>
        </p:nvSpPr>
        <p:spPr>
          <a:xfrm>
            <a:off x="113407" y="1704985"/>
            <a:ext cx="338539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Problem statement:</a:t>
            </a:r>
          </a:p>
          <a:p>
            <a:endParaRPr lang="en-US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The reliance of pressure reducing valves and DS wastes the thermal potential energy of high pressurized steam.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No alternative pathway for the steam incase of maintenance or shutdown.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862627-628B-4F63-8147-936B16ACAB26}"/>
              </a:ext>
            </a:extLst>
          </p:cNvPr>
          <p:cNvSpPr txBox="1"/>
          <p:nvPr/>
        </p:nvSpPr>
        <p:spPr>
          <a:xfrm>
            <a:off x="117780" y="2618010"/>
            <a:ext cx="308876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Proposed solution:</a:t>
            </a:r>
          </a:p>
          <a:p>
            <a:endParaRPr lang="en-US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Proposes a bypass system with a steam turbine to recover lost energy, improving efficiency.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Enhances mechanical power generation and provides operational flexibility.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40161A-DE45-1720-5F7B-B630C74249B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476977" y="2782379"/>
            <a:ext cx="2376000" cy="1260000"/>
          </a:xfrm>
          <a:prstGeom prst="rect">
            <a:avLst/>
          </a:prstGeom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181F78-FAD2-8FA2-6886-41622C36F19D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479706" y="4063240"/>
            <a:ext cx="2376000" cy="126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A65397-873B-89C9-7158-9989ADE76260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479705" y="5359634"/>
            <a:ext cx="2376000" cy="126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BE9020E-BC4D-57ED-7653-E9AFA82008EB}"/>
                  </a:ext>
                </a:extLst>
              </p:cNvPr>
              <p:cNvSpPr txBox="1"/>
              <p:nvPr/>
            </p:nvSpPr>
            <p:spPr>
              <a:xfrm>
                <a:off x="5864736" y="2750091"/>
                <a:ext cx="2599927" cy="2011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/>
                  <a:t>The prototype is significantly smaller than the actual final design, a scale down is done to do the comparison</a:t>
                </a:r>
              </a:p>
              <a:p>
                <a:pPr algn="ctr"/>
                <a:endParaRPr lang="en-US" sz="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700" i="1">
                                  <a:latin typeface="Cambria Math" panose="02040503050406030204" pitchFamily="18" charset="0"/>
                                </a:rPr>
                                <m:t>𝑝𝑟𝑜𝑡𝑜𝑡𝑦𝑝𝑒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700" i="1">
                                  <a:latin typeface="Cambria Math" panose="02040503050406030204" pitchFamily="18" charset="0"/>
                                </a:rPr>
                                <m:t>𝑙𝑎𝑟𝑔𝑒</m:t>
                              </m:r>
                              <m:r>
                                <a:rPr lang="en-US" sz="7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700" i="1">
                                  <a:latin typeface="Cambria Math" panose="02040503050406030204" pitchFamily="18" charset="0"/>
                                </a:rPr>
                                <m:t>𝑡𝑢𝑟𝑏𝑖𝑛𝑒</m:t>
                              </m:r>
                            </m:sub>
                          </m:sSub>
                        </m:den>
                      </m:f>
                      <m:r>
                        <a:rPr lang="en-US" sz="7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00" b="0" i="1" smtClean="0">
                              <a:latin typeface="Cambria Math" panose="02040503050406030204" pitchFamily="18" charset="0"/>
                            </a:rPr>
                            <m:t>8.065</m:t>
                          </m:r>
                        </m:num>
                        <m:den>
                          <m:r>
                            <a:rPr lang="en-US" sz="700" b="0" i="1" smtClean="0">
                              <a:latin typeface="Cambria Math" panose="02040503050406030204" pitchFamily="18" charset="0"/>
                            </a:rPr>
                            <m:t>500∗</m:t>
                          </m:r>
                          <m:sSup>
                            <m:sSupPr>
                              <m:ctrlPr>
                                <a:rPr lang="en-US" sz="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700" b="0" i="1" smtClean="0">
                          <a:latin typeface="Cambria Math" panose="02040503050406030204" pitchFamily="18" charset="0"/>
                        </a:rPr>
                        <m:t>=1.613∗</m:t>
                      </m:r>
                      <m:sSup>
                        <m:sSupPr>
                          <m:ctrlPr>
                            <a:rPr lang="en-US" sz="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7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00" i="1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7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700" i="1">
                                  <a:latin typeface="Cambria Math" panose="02040503050406030204" pitchFamily="18" charset="0"/>
                                </a:rPr>
                                <m:t>𝑝𝑟𝑜𝑡𝑜𝑡𝑦𝑝𝑒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7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700" b="0" i="1" smtClean="0">
                                  <a:latin typeface="Cambria Math" panose="02040503050406030204" pitchFamily="18" charset="0"/>
                                </a:rPr>
                                <m:t>𝐿𝑎𝑟𝑔𝑒</m:t>
                              </m:r>
                              <m:r>
                                <a:rPr lang="en-US" sz="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700" b="0" i="1" smtClean="0">
                                  <a:latin typeface="Cambria Math" panose="02040503050406030204" pitchFamily="18" charset="0"/>
                                </a:rPr>
                                <m:t>𝑡𝑢𝑟𝑏𝑖𝑛𝑒</m:t>
                              </m:r>
                            </m:sub>
                          </m:sSub>
                        </m:den>
                      </m:f>
                      <m:r>
                        <a:rPr lang="en-US" sz="7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00" b="0" i="1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700" b="0" i="1" smtClean="0">
                              <a:latin typeface="Cambria Math" panose="02040503050406030204" pitchFamily="18" charset="0"/>
                            </a:rPr>
                            <m:t>216.15</m:t>
                          </m:r>
                        </m:den>
                      </m:f>
                      <m:r>
                        <a:rPr lang="en-US" sz="700" b="0" i="1" smtClean="0">
                          <a:latin typeface="Cambria Math" panose="02040503050406030204" pitchFamily="18" charset="0"/>
                        </a:rPr>
                        <m:t>=0.55</m:t>
                      </m:r>
                    </m:oMath>
                  </m:oMathPara>
                </a14:m>
                <a:endParaRPr lang="en-US" sz="700" dirty="0"/>
              </a:p>
              <a:p>
                <a:pPr algn="ctr"/>
                <a:endParaRPr lang="en-US" sz="800" dirty="0"/>
              </a:p>
              <a:p>
                <a:pPr algn="ctr"/>
                <a:r>
                  <a:rPr lang="en-US" sz="850" dirty="0"/>
                  <a:t>Power of large turbine if 100% efficiency = 30.02 MWh</a:t>
                </a:r>
              </a:p>
              <a:p>
                <a:pPr algn="ctr"/>
                <a:r>
                  <a:rPr lang="en-US" sz="850" dirty="0"/>
                  <a:t>Expected power from prototype (0.4)x(0.9) efficiency since it is lower than 100W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8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850" b="0" i="1" smtClean="0">
                            <a:latin typeface="Cambria Math" panose="02040503050406030204" pitchFamily="18" charset="0"/>
                          </a:rPr>
                          <m:t>30.02∗</m:t>
                        </m:r>
                        <m:sSup>
                          <m:sSupPr>
                            <m:ctrlPr>
                              <a:rPr lang="en-US" sz="85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5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85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8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850" b="0" i="1" smtClean="0">
                            <a:latin typeface="Cambria Math" panose="02040503050406030204" pitchFamily="18" charset="0"/>
                          </a:rPr>
                          <m:t>1.613∗</m:t>
                        </m:r>
                        <m:sSup>
                          <m:sSupPr>
                            <m:ctrlPr>
                              <a:rPr lang="en-US" sz="85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5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85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8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850" b="0" i="1" smtClean="0">
                            <a:latin typeface="Cambria Math" panose="02040503050406030204" pitchFamily="18" charset="0"/>
                          </a:rPr>
                          <m:t>0.55</m:t>
                        </m:r>
                      </m:e>
                    </m:d>
                    <m:d>
                      <m:dPr>
                        <m:ctrlPr>
                          <a:rPr lang="en-US" sz="8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850" b="0" i="1" smtClean="0">
                            <a:latin typeface="Cambria Math" panose="02040503050406030204" pitchFamily="18" charset="0"/>
                          </a:rPr>
                          <m:t>0.4</m:t>
                        </m:r>
                      </m:e>
                    </m:d>
                    <m:d>
                      <m:dPr>
                        <m:ctrlPr>
                          <a:rPr lang="en-US" sz="8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850" b="0" i="1" smtClean="0">
                            <a:latin typeface="Cambria Math" panose="02040503050406030204" pitchFamily="18" charset="0"/>
                          </a:rPr>
                          <m:t>0.6</m:t>
                        </m:r>
                      </m:e>
                    </m:d>
                    <m:r>
                      <a:rPr lang="en-US" sz="85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850" b="1" i="1" smtClean="0">
                        <a:latin typeface="Cambria Math" panose="02040503050406030204" pitchFamily="18" charset="0"/>
                      </a:rPr>
                      <m:t>𝟔𝟑</m:t>
                    </m:r>
                    <m:r>
                      <a:rPr lang="en-US" sz="85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850" b="1" i="1" smtClean="0">
                        <a:latin typeface="Cambria Math" panose="02040503050406030204" pitchFamily="18" charset="0"/>
                      </a:rPr>
                      <m:t>𝟗𝟏</m:t>
                    </m:r>
                    <m:r>
                      <a:rPr lang="en-US" sz="850" b="1" i="1" smtClean="0">
                        <a:latin typeface="Cambria Math" panose="02040503050406030204" pitchFamily="18" charset="0"/>
                      </a:rPr>
                      <m:t>𝑾𝒉</m:t>
                    </m:r>
                  </m:oMath>
                </a14:m>
                <a:endParaRPr lang="en-US" sz="850" b="1" dirty="0"/>
              </a:p>
              <a:p>
                <a:pPr algn="ctr"/>
                <a:r>
                  <a:rPr lang="en-US" sz="850" dirty="0"/>
                  <a:t>Actual measured power of prototype = </a:t>
                </a:r>
                <a14:m>
                  <m:oMath xmlns:m="http://schemas.openxmlformats.org/officeDocument/2006/math">
                    <m:r>
                      <a:rPr lang="en-US" sz="85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𝟖𝟖</m:t>
                    </m:r>
                    <m:r>
                      <a:rPr lang="en-US" sz="85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𝑾𝒉</m:t>
                    </m:r>
                  </m:oMath>
                </a14:m>
                <a:endParaRPr lang="en-US" sz="850" i="1" dirty="0"/>
              </a:p>
              <a:p>
                <a:pPr algn="ctr"/>
                <a:r>
                  <a:rPr lang="en-US" sz="850" dirty="0"/>
                  <a:t>Specification is met since </a:t>
                </a:r>
                <a14:m>
                  <m:oMath xmlns:m="http://schemas.openxmlformats.org/officeDocument/2006/math">
                    <m:r>
                      <a:rPr lang="en-US" sz="850" b="1" i="1" smtClean="0">
                        <a:latin typeface="Cambria Math" panose="02040503050406030204" pitchFamily="18" charset="0"/>
                      </a:rPr>
                      <m:t>𝟔𝟑</m:t>
                    </m:r>
                    <m:r>
                      <a:rPr lang="en-US" sz="85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850" b="1" i="1" smtClean="0">
                        <a:latin typeface="Cambria Math" panose="02040503050406030204" pitchFamily="18" charset="0"/>
                      </a:rPr>
                      <m:t>𝟗𝟏</m:t>
                    </m:r>
                    <m:r>
                      <a:rPr lang="en-US" sz="850" b="1" i="1" smtClean="0">
                        <a:latin typeface="Cambria Math" panose="02040503050406030204" pitchFamily="18" charset="0"/>
                      </a:rPr>
                      <m:t>𝑾𝒉</m:t>
                    </m:r>
                  </m:oMath>
                </a14:m>
                <a:r>
                  <a:rPr lang="en-US" sz="850" dirty="0"/>
                  <a:t> &lt; </a:t>
                </a:r>
                <a14:m>
                  <m:oMath xmlns:m="http://schemas.openxmlformats.org/officeDocument/2006/math">
                    <m:r>
                      <a:rPr lang="en-US" sz="850" b="1" i="1" smtClean="0">
                        <a:latin typeface="Cambria Math" panose="02040503050406030204" pitchFamily="18" charset="0"/>
                      </a:rPr>
                      <m:t>𝟖𝟖</m:t>
                    </m:r>
                    <m:r>
                      <a:rPr lang="en-US" sz="850" b="1" i="1" smtClean="0">
                        <a:latin typeface="Cambria Math" panose="02040503050406030204" pitchFamily="18" charset="0"/>
                      </a:rPr>
                      <m:t>𝑾𝒉</m:t>
                    </m:r>
                  </m:oMath>
                </a14:m>
                <a:endParaRPr lang="en-US" sz="850" b="1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BE9020E-BC4D-57ED-7653-E9AFA8200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36" y="2750091"/>
                <a:ext cx="2599927" cy="2011256"/>
              </a:xfrm>
              <a:prstGeom prst="rect">
                <a:avLst/>
              </a:prstGeom>
              <a:blipFill>
                <a:blip r:embed="rId8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0AD28C8E-961D-2C6A-71B2-304CF052F23E}"/>
              </a:ext>
            </a:extLst>
          </p:cNvPr>
          <p:cNvSpPr txBox="1"/>
          <p:nvPr/>
        </p:nvSpPr>
        <p:spPr>
          <a:xfrm>
            <a:off x="5921607" y="4844524"/>
            <a:ext cx="2568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The design is innovative and practical approach to sustainable energy recovery</a:t>
            </a:r>
          </a:p>
          <a:p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Optimizes turbine output and steam efficiency.</a:t>
            </a:r>
          </a:p>
          <a:p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Affordable solution balancing environmental sustainability and functionality.</a:t>
            </a:r>
          </a:p>
          <a:p>
            <a:endParaRPr lang="en-US" sz="900" dirty="0"/>
          </a:p>
          <a:p>
            <a:r>
              <a:rPr lang="en-US" sz="900" dirty="0"/>
              <a:t>Potential improvements: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Use of advanced materials for enhanced durability.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Integration of smart monitoring systems for real-time optimization.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pic>
        <p:nvPicPr>
          <p:cNvPr id="7" name="Picture 6" descr="A mechanical drawing of a tank&#10;&#10;Description automatically generated with medium confidence">
            <a:extLst>
              <a:ext uri="{FF2B5EF4-FFF2-40B4-BE49-F238E27FC236}">
                <a16:creationId xmlns:a16="http://schemas.microsoft.com/office/drawing/2014/main" id="{A0805912-0708-308D-38FC-7DAC2FFF3A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3942" y="1042834"/>
            <a:ext cx="2398573" cy="1561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DF2F6E3-31C2-C52D-8AF0-77A6F137F5D7}"/>
                  </a:ext>
                </a:extLst>
              </p:cNvPr>
              <p:cNvSpPr txBox="1"/>
              <p:nvPr/>
            </p:nvSpPr>
            <p:spPr>
              <a:xfrm>
                <a:off x="5986378" y="1173543"/>
                <a:ext cx="1979724" cy="1522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Specific enthalpy at </a:t>
                </a:r>
                <a14:m>
                  <m:oMath xmlns:m="http://schemas.openxmlformats.org/officeDocument/2006/math">
                    <m:r>
                      <a:rPr lang="en-US" sz="9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 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 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𝑏𝑎𝑟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900" dirty="0"/>
                      <m:t>1888.6 </m:t>
                    </m:r>
                    <m:r>
                      <m:rPr>
                        <m:nor/>
                      </m:rPr>
                      <a:rPr lang="en-US" sz="900" b="0" i="1" dirty="0" smtClean="0"/>
                      <m:t>kj</m:t>
                    </m:r>
                    <m:r>
                      <m:rPr>
                        <m:nor/>
                      </m:rPr>
                      <a:rPr lang="en-US" sz="900" b="0" i="1" dirty="0" smtClean="0"/>
                      <m:t>/</m:t>
                    </m:r>
                    <m:r>
                      <m:rPr>
                        <m:nor/>
                      </m:rPr>
                      <a:rPr lang="en-US" sz="900" b="0" i="1" dirty="0" smtClean="0"/>
                      <m:t>kg</m:t>
                    </m:r>
                    <m:r>
                      <m:rPr>
                        <m:nor/>
                      </m:rPr>
                      <a:rPr lang="en-US" sz="900" b="0" i="1" dirty="0" smtClean="0"/>
                      <m:t> </m:t>
                    </m:r>
                  </m:oMath>
                </a14:m>
                <a:endParaRPr lang="en-US" sz="900" dirty="0"/>
              </a:p>
              <a:p>
                <a:r>
                  <a:rPr lang="en-US" sz="900" dirty="0"/>
                  <a:t>Specific enthalpy at </a:t>
                </a:r>
                <a14:m>
                  <m:oMath xmlns:m="http://schemas.openxmlformats.org/officeDocument/2006/math">
                    <m:r>
                      <a:rPr lang="en-US" sz="9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 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 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𝑏𝑎𝑟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900" dirty="0"/>
                      <m:t>2769.09 </m:t>
                    </m:r>
                    <m:r>
                      <m:rPr>
                        <m:nor/>
                      </m:rPr>
                      <a:rPr lang="en-US" sz="900" b="0" i="1" dirty="0" smtClean="0"/>
                      <m:t>kj</m:t>
                    </m:r>
                    <m:r>
                      <m:rPr>
                        <m:nor/>
                      </m:rPr>
                      <a:rPr lang="en-US" sz="900" b="0" i="1" dirty="0" smtClean="0"/>
                      <m:t>/</m:t>
                    </m:r>
                    <m:r>
                      <m:rPr>
                        <m:nor/>
                      </m:rPr>
                      <a:rPr lang="en-US" sz="900" b="0" i="1" dirty="0" smtClean="0"/>
                      <m:t>kg</m:t>
                    </m:r>
                    <m:r>
                      <m:rPr>
                        <m:nor/>
                      </m:rPr>
                      <a:rPr lang="en-US" sz="900" b="0" i="1" dirty="0" smtClean="0"/>
                      <m:t> </m:t>
                    </m:r>
                  </m:oMath>
                </a14:m>
                <a:endParaRPr lang="en-US" sz="900" dirty="0"/>
              </a:p>
              <a:p>
                <a14:m>
                  <m:oMath xmlns:m="http://schemas.openxmlformats.org/officeDocument/2006/math">
                    <m:r>
                      <a:rPr lang="en-US" sz="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=880.49 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𝑘𝑗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900" dirty="0"/>
                  <a:t> </a:t>
                </a:r>
              </a:p>
              <a:p>
                <a:pPr algn="ctr"/>
                <a:r>
                  <a:rPr lang="en-US" sz="900" dirty="0"/>
                  <a:t>Time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sz="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US" sz="900" dirty="0"/>
                  <a:t> where m is the water content  for this prototype, the time is between 45-90 minutes depending on the water amount</a:t>
                </a:r>
              </a:p>
              <a:p>
                <a:endParaRPr lang="en-US" sz="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DF2F6E3-31C2-C52D-8AF0-77A6F137F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378" y="1173543"/>
                <a:ext cx="1979724" cy="15228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10B4E04A-81C5-2036-186E-47A570613978}"/>
              </a:ext>
            </a:extLst>
          </p:cNvPr>
          <p:cNvSpPr txBox="1"/>
          <p:nvPr/>
        </p:nvSpPr>
        <p:spPr>
          <a:xfrm>
            <a:off x="5978769" y="989655"/>
            <a:ext cx="2378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Time to reach specific conditions: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63BBB75E-D324-DB5C-E4FD-99FF9BD11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022941"/>
              </p:ext>
            </p:extLst>
          </p:nvPr>
        </p:nvGraphicFramePr>
        <p:xfrm>
          <a:off x="8464663" y="986476"/>
          <a:ext cx="1858380" cy="152990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653324324"/>
                    </a:ext>
                  </a:extLst>
                </a:gridCol>
                <a:gridCol w="803616">
                  <a:extLst>
                    <a:ext uri="{9D8B030D-6E8A-4147-A177-3AD203B41FA5}">
                      <a16:colId xmlns:a16="http://schemas.microsoft.com/office/drawing/2014/main" val="4023163542"/>
                    </a:ext>
                  </a:extLst>
                </a:gridCol>
                <a:gridCol w="749964">
                  <a:extLst>
                    <a:ext uri="{9D8B030D-6E8A-4147-A177-3AD203B41FA5}">
                      <a16:colId xmlns:a16="http://schemas.microsoft.com/office/drawing/2014/main" val="3993309675"/>
                    </a:ext>
                  </a:extLst>
                </a:gridCol>
              </a:tblGrid>
              <a:tr h="219202">
                <a:tc rowSpan="7"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Foundation Column Dimensions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Symbol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Dim (cm)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506155"/>
                  </a:ext>
                </a:extLst>
              </a:tr>
              <a:tr h="219202">
                <a:tc vMerge="1"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120 * 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5387480"/>
                  </a:ext>
                </a:extLst>
              </a:tr>
              <a:tr h="219202">
                <a:tc vMerge="1"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110 * 110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8304849"/>
                  </a:ext>
                </a:extLst>
              </a:tr>
              <a:tr h="214690">
                <a:tc vMerge="1"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98 * 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041892"/>
                  </a:ext>
                </a:extLst>
              </a:tr>
              <a:tr h="219202">
                <a:tc vMerge="1"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100* 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843000"/>
                  </a:ext>
                </a:extLst>
              </a:tr>
              <a:tr h="219202">
                <a:tc vMerge="1"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50 * 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3345455"/>
                  </a:ext>
                </a:extLst>
              </a:tr>
              <a:tr h="219202">
                <a:tc vMerge="1"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50* 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233242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B748943D-E74A-B7C5-8202-440E8A0DB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3157"/>
              </p:ext>
            </p:extLst>
          </p:nvPr>
        </p:nvGraphicFramePr>
        <p:xfrm>
          <a:off x="10314374" y="988310"/>
          <a:ext cx="1833165" cy="15280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634402720"/>
                    </a:ext>
                  </a:extLst>
                </a:gridCol>
                <a:gridCol w="1121181">
                  <a:extLst>
                    <a:ext uri="{9D8B030D-6E8A-4147-A177-3AD203B41FA5}">
                      <a16:colId xmlns:a16="http://schemas.microsoft.com/office/drawing/2014/main" val="3494965766"/>
                    </a:ext>
                  </a:extLst>
                </a:gridCol>
                <a:gridCol w="503704">
                  <a:extLst>
                    <a:ext uri="{9D8B030D-6E8A-4147-A177-3AD203B41FA5}">
                      <a16:colId xmlns:a16="http://schemas.microsoft.com/office/drawing/2014/main" val="3525353398"/>
                    </a:ext>
                  </a:extLst>
                </a:gridCol>
              </a:tblGrid>
              <a:tr h="225979">
                <a:tc rowSpan="6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Structural Parameters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Parameters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090334"/>
                  </a:ext>
                </a:extLst>
              </a:tr>
              <a:tr h="127033">
                <a:tc v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ƒ'c</a:t>
                      </a:r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Mpa</a:t>
                      </a:r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70.00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9141067"/>
                  </a:ext>
                </a:extLst>
              </a:tr>
              <a:tr h="127033"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ƒy</a:t>
                      </a:r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Mpa</a:t>
                      </a:r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420.00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9623922"/>
                  </a:ext>
                </a:extLst>
              </a:tr>
              <a:tr h="222308"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q</a:t>
                      </a:r>
                      <a:r>
                        <a:rPr lang="en-US" sz="800" baseline="-25000" dirty="0" err="1">
                          <a:solidFill>
                            <a:schemeClr val="tx1"/>
                          </a:solidFill>
                        </a:rPr>
                        <a:t>ult</a:t>
                      </a:r>
                      <a:r>
                        <a:rPr lang="en-US" sz="800" baseline="-25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(Kpa)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270515"/>
                  </a:ext>
                </a:extLst>
              </a:tr>
              <a:tr h="222308"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800" baseline="-25000" dirty="0">
                          <a:solidFill>
                            <a:schemeClr val="tx1"/>
                          </a:solidFill>
                        </a:rPr>
                        <a:t>u 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(KN)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060493"/>
                  </a:ext>
                </a:extLst>
              </a:tr>
              <a:tr h="603408"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Maximum Settlement in 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150 year (mm)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23.7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0535383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EA1475E6-71C7-CA08-1306-1C4942FA1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405169"/>
              </p:ext>
            </p:extLst>
          </p:nvPr>
        </p:nvGraphicFramePr>
        <p:xfrm>
          <a:off x="8504858" y="2558170"/>
          <a:ext cx="1808407" cy="1949461"/>
        </p:xfrm>
        <a:graphic>
          <a:graphicData uri="http://schemas.openxmlformats.org/drawingml/2006/table">
            <a:tbl>
              <a:tblPr rtl="1" firstRow="1" firstCol="1" bandRow="1">
                <a:tableStyleId>{3B4B98B0-60AC-42C2-AFA5-B58CD77FA1E5}</a:tableStyleId>
              </a:tblPr>
              <a:tblGrid>
                <a:gridCol w="480572">
                  <a:extLst>
                    <a:ext uri="{9D8B030D-6E8A-4147-A177-3AD203B41FA5}">
                      <a16:colId xmlns:a16="http://schemas.microsoft.com/office/drawing/2014/main" val="2697479649"/>
                    </a:ext>
                  </a:extLst>
                </a:gridCol>
                <a:gridCol w="1090627">
                  <a:extLst>
                    <a:ext uri="{9D8B030D-6E8A-4147-A177-3AD203B41FA5}">
                      <a16:colId xmlns:a16="http://schemas.microsoft.com/office/drawing/2014/main" val="4106754972"/>
                    </a:ext>
                  </a:extLst>
                </a:gridCol>
                <a:gridCol w="237208">
                  <a:extLst>
                    <a:ext uri="{9D8B030D-6E8A-4147-A177-3AD203B41FA5}">
                      <a16:colId xmlns:a16="http://schemas.microsoft.com/office/drawing/2014/main" val="3539996723"/>
                    </a:ext>
                  </a:extLst>
                </a:gridCol>
              </a:tblGrid>
              <a:tr h="105622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0" dirty="0">
                          <a:solidFill>
                            <a:schemeClr val="tx1"/>
                          </a:solidFill>
                          <a:effectLst/>
                        </a:rPr>
                        <a:t>HP – MP</a:t>
                      </a:r>
                      <a:endParaRPr lang="en-US" sz="7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Turbine Design (Large)</a:t>
                      </a: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val="4137151512"/>
                  </a:ext>
                </a:extLst>
              </a:tr>
              <a:tr h="1056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10000</a:t>
                      </a:r>
                      <a:endParaRPr lang="en-US" sz="7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 kern="100">
                          <a:solidFill>
                            <a:schemeClr val="tx1"/>
                          </a:solidFill>
                          <a:effectLst/>
                        </a:rPr>
                        <a:t>RPM</a:t>
                      </a:r>
                      <a:endParaRPr lang="en-US" sz="7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1458548"/>
                  </a:ext>
                </a:extLst>
              </a:tr>
              <a:tr h="1056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>
                          <a:solidFill>
                            <a:schemeClr val="tx1"/>
                          </a:solidFill>
                          <a:effectLst/>
                        </a:rPr>
                        <a:t>2 m</a:t>
                      </a:r>
                      <a:endParaRPr lang="en-US" sz="7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>
                          <a:solidFill>
                            <a:schemeClr val="tx1"/>
                          </a:solidFill>
                          <a:effectLst/>
                        </a:rPr>
                        <a:t>Diameter pitch</a:t>
                      </a:r>
                      <a:endParaRPr lang="en-US" sz="7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2566601"/>
                  </a:ext>
                </a:extLst>
              </a:tr>
              <a:tr h="10562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7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Number of stages</a:t>
                      </a:r>
                      <a:endParaRPr lang="en-US" sz="7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8581750"/>
                  </a:ext>
                </a:extLst>
              </a:tr>
              <a:tr h="21611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7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Number of blades in ring</a:t>
                      </a:r>
                      <a:endParaRPr lang="en-US" sz="7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5979504"/>
                  </a:ext>
                </a:extLst>
              </a:tr>
              <a:tr h="21611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2.4 m</a:t>
                      </a:r>
                      <a:endParaRPr lang="en-US" sz="7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Blade height of stage 1</a:t>
                      </a:r>
                      <a:endParaRPr lang="en-US" sz="7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3465441"/>
                  </a:ext>
                </a:extLst>
              </a:tr>
              <a:tr h="21611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3.3 m</a:t>
                      </a:r>
                      <a:endParaRPr lang="en-US" sz="7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>
                          <a:solidFill>
                            <a:schemeClr val="tx1"/>
                          </a:solidFill>
                          <a:effectLst/>
                        </a:rPr>
                        <a:t>Blade height of stage 2</a:t>
                      </a:r>
                      <a:endParaRPr lang="en-US" sz="7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5622008"/>
                  </a:ext>
                </a:extLst>
              </a:tr>
              <a:tr h="21611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>
                          <a:solidFill>
                            <a:schemeClr val="tx1"/>
                          </a:solidFill>
                          <a:effectLst/>
                        </a:rPr>
                        <a:t>4.5 m</a:t>
                      </a:r>
                      <a:endParaRPr lang="en-US" sz="7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Blade height of stage 3</a:t>
                      </a:r>
                      <a:endParaRPr lang="en-US" sz="7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9762254"/>
                  </a:ext>
                </a:extLst>
              </a:tr>
              <a:tr h="21611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>
                          <a:solidFill>
                            <a:schemeClr val="tx1"/>
                          </a:solidFill>
                          <a:effectLst/>
                        </a:rPr>
                        <a:t>5.8 m</a:t>
                      </a:r>
                      <a:endParaRPr lang="en-US" sz="7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>
                          <a:solidFill>
                            <a:schemeClr val="tx1"/>
                          </a:solidFill>
                          <a:effectLst/>
                        </a:rPr>
                        <a:t>Blade height of stage 4</a:t>
                      </a:r>
                      <a:endParaRPr lang="en-US" sz="7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9114982"/>
                  </a:ext>
                </a:extLst>
              </a:tr>
              <a:tr h="21611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>
                          <a:solidFill>
                            <a:schemeClr val="tx1"/>
                          </a:solidFill>
                          <a:effectLst/>
                        </a:rPr>
                        <a:t>7.3 m</a:t>
                      </a:r>
                      <a:endParaRPr lang="en-US" sz="7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Blade height of stage 5</a:t>
                      </a:r>
                      <a:endParaRPr lang="en-US" sz="7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9694704"/>
                  </a:ext>
                </a:extLst>
              </a:tr>
              <a:tr h="21611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44 kJ/kg</a:t>
                      </a:r>
                      <a:endParaRPr lang="en-US" sz="7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Drop of enthalpy in stage</a:t>
                      </a:r>
                      <a:endParaRPr lang="en-US" sz="7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463815"/>
                  </a:ext>
                </a:extLst>
              </a:tr>
            </a:tbl>
          </a:graphicData>
        </a:graphic>
      </p:graphicFrame>
      <p:sp>
        <p:nvSpPr>
          <p:cNvPr id="56" name="Rectangle 1">
            <a:extLst>
              <a:ext uri="{FF2B5EF4-FFF2-40B4-BE49-F238E27FC236}">
                <a16:creationId xmlns:a16="http://schemas.microsoft.com/office/drawing/2014/main" id="{CD2CDDE0-61CE-62D8-61CF-41B719401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36500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4105A7CE-A32F-7C93-36B9-11518B2BD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58917"/>
              </p:ext>
            </p:extLst>
          </p:nvPr>
        </p:nvGraphicFramePr>
        <p:xfrm>
          <a:off x="10314374" y="2551296"/>
          <a:ext cx="1833166" cy="1949462"/>
        </p:xfrm>
        <a:graphic>
          <a:graphicData uri="http://schemas.openxmlformats.org/drawingml/2006/table">
            <a:tbl>
              <a:tblPr rtl="1" firstRow="1" firstCol="1" bandRow="1">
                <a:tableStyleId>{0E3FDE45-AF77-4B5C-9715-49D594BDF05E}</a:tableStyleId>
              </a:tblPr>
              <a:tblGrid>
                <a:gridCol w="413674">
                  <a:extLst>
                    <a:ext uri="{9D8B030D-6E8A-4147-A177-3AD203B41FA5}">
                      <a16:colId xmlns:a16="http://schemas.microsoft.com/office/drawing/2014/main" val="3062379828"/>
                    </a:ext>
                  </a:extLst>
                </a:gridCol>
                <a:gridCol w="1213242">
                  <a:extLst>
                    <a:ext uri="{9D8B030D-6E8A-4147-A177-3AD203B41FA5}">
                      <a16:colId xmlns:a16="http://schemas.microsoft.com/office/drawing/2014/main" val="966687172"/>
                    </a:ext>
                  </a:extLst>
                </a:gridCol>
                <a:gridCol w="206250">
                  <a:extLst>
                    <a:ext uri="{9D8B030D-6E8A-4147-A177-3AD203B41FA5}">
                      <a16:colId xmlns:a16="http://schemas.microsoft.com/office/drawing/2014/main" val="3423567154"/>
                    </a:ext>
                  </a:extLst>
                </a:gridCol>
              </a:tblGrid>
              <a:tr h="119768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0" dirty="0">
                          <a:effectLst/>
                        </a:rPr>
                        <a:t>MP – LP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Turbine Design (Small)</a:t>
                      </a: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val="3350556993"/>
                  </a:ext>
                </a:extLst>
              </a:tr>
              <a:tr h="1197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effectLst/>
                        </a:rPr>
                        <a:t>8000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 kern="100" dirty="0">
                          <a:effectLst/>
                        </a:rPr>
                        <a:t>RPM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120991"/>
                  </a:ext>
                </a:extLst>
              </a:tr>
              <a:tr h="1197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>
                          <a:effectLst/>
                        </a:rPr>
                        <a:t>2 m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>
                          <a:effectLst/>
                        </a:rPr>
                        <a:t>Diameter pitch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7979853"/>
                  </a:ext>
                </a:extLst>
              </a:tr>
              <a:tr h="11976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>
                          <a:effectLst/>
                        </a:rPr>
                        <a:t>4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>
                          <a:effectLst/>
                        </a:rPr>
                        <a:t>Number of stages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9135092"/>
                  </a:ext>
                </a:extLst>
              </a:tr>
              <a:tr h="24506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>
                          <a:effectLst/>
                        </a:rPr>
                        <a:t>44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>
                          <a:effectLst/>
                        </a:rPr>
                        <a:t>Number of blades in ring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1282291"/>
                  </a:ext>
                </a:extLst>
              </a:tr>
              <a:tr h="24506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effectLst/>
                        </a:rPr>
                        <a:t>3.4 m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effectLst/>
                        </a:rPr>
                        <a:t>Blade height of stage 1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0041489"/>
                  </a:ext>
                </a:extLst>
              </a:tr>
              <a:tr h="24506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effectLst/>
                        </a:rPr>
                        <a:t>5.4 m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effectLst/>
                        </a:rPr>
                        <a:t>Blade height of stage 2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3912422"/>
                  </a:ext>
                </a:extLst>
              </a:tr>
              <a:tr h="24506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>
                          <a:effectLst/>
                        </a:rPr>
                        <a:t>6 m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effectLst/>
                        </a:rPr>
                        <a:t>Blade height of stage 3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0261868"/>
                  </a:ext>
                </a:extLst>
              </a:tr>
              <a:tr h="24506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>
                          <a:effectLst/>
                        </a:rPr>
                        <a:t>7 m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>
                          <a:effectLst/>
                        </a:rPr>
                        <a:t>Blade height of stage 4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8533513"/>
                  </a:ext>
                </a:extLst>
              </a:tr>
              <a:tr h="24506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effectLst/>
                        </a:rPr>
                        <a:t>44 kJ/kg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effectLst/>
                        </a:rPr>
                        <a:t>Drop of enthalpy in stage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516500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03678735-04F6-D550-6A00-B26A6D11E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15642"/>
              </p:ext>
            </p:extLst>
          </p:nvPr>
        </p:nvGraphicFramePr>
        <p:xfrm>
          <a:off x="10314374" y="4542267"/>
          <a:ext cx="1905813" cy="20773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2037">
                  <a:extLst>
                    <a:ext uri="{9D8B030D-6E8A-4147-A177-3AD203B41FA5}">
                      <a16:colId xmlns:a16="http://schemas.microsoft.com/office/drawing/2014/main" val="3764054405"/>
                    </a:ext>
                  </a:extLst>
                </a:gridCol>
                <a:gridCol w="980178">
                  <a:extLst>
                    <a:ext uri="{9D8B030D-6E8A-4147-A177-3AD203B41FA5}">
                      <a16:colId xmlns:a16="http://schemas.microsoft.com/office/drawing/2014/main" val="3423806290"/>
                    </a:ext>
                  </a:extLst>
                </a:gridCol>
                <a:gridCol w="633598">
                  <a:extLst>
                    <a:ext uri="{9D8B030D-6E8A-4147-A177-3AD203B41FA5}">
                      <a16:colId xmlns:a16="http://schemas.microsoft.com/office/drawing/2014/main" val="1709357326"/>
                    </a:ext>
                  </a:extLst>
                </a:gridCol>
              </a:tblGrid>
              <a:tr h="211111">
                <a:tc rowSpan="1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Nozzle Design (Small)</a:t>
                      </a:r>
                    </a:p>
                  </a:txBody>
                  <a:tcPr vert="vert27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chemeClr val="tx1"/>
                          </a:solidFill>
                          <a:effectLst/>
                        </a:rPr>
                        <a:t>MP – LP</a:t>
                      </a:r>
                      <a:endParaRPr lang="en-GB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589614"/>
                  </a:ext>
                </a:extLst>
              </a:tr>
              <a:tr h="116315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 b="1" kern="100" dirty="0">
                          <a:solidFill>
                            <a:schemeClr val="tx1"/>
                          </a:solidFill>
                          <a:effectLst/>
                        </a:rPr>
                        <a:t>RPM</a:t>
                      </a: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8000</a:t>
                      </a: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9635135"/>
                  </a:ext>
                </a:extLst>
              </a:tr>
              <a:tr h="116315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 kern="100" dirty="0">
                          <a:solidFill>
                            <a:schemeClr val="tx1"/>
                          </a:solidFill>
                          <a:effectLst/>
                        </a:rPr>
                        <a:t>Diameter pitch</a:t>
                      </a: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>
                          <a:solidFill>
                            <a:schemeClr val="tx1"/>
                          </a:solidFill>
                          <a:effectLst/>
                        </a:rPr>
                        <a:t>2 m</a:t>
                      </a:r>
                      <a:endParaRPr lang="en-GB" sz="7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91380"/>
                  </a:ext>
                </a:extLst>
              </a:tr>
              <a:tr h="116315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 kern="100" dirty="0">
                          <a:solidFill>
                            <a:schemeClr val="tx1"/>
                          </a:solidFill>
                          <a:effectLst/>
                        </a:rPr>
                        <a:t>Number of stages</a:t>
                      </a: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7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6702591"/>
                  </a:ext>
                </a:extLst>
              </a:tr>
              <a:tr h="237975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 kern="100" dirty="0">
                          <a:solidFill>
                            <a:schemeClr val="tx1"/>
                          </a:solidFill>
                          <a:effectLst/>
                        </a:rPr>
                        <a:t>Number of blades in ring</a:t>
                      </a: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3376532"/>
                  </a:ext>
                </a:extLst>
              </a:tr>
              <a:tr h="208273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 kern="100" dirty="0">
                          <a:solidFill>
                            <a:schemeClr val="tx1"/>
                          </a:solidFill>
                          <a:effectLst/>
                        </a:rPr>
                        <a:t>Blade height of stage 1</a:t>
                      </a: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>
                          <a:solidFill>
                            <a:schemeClr val="tx1"/>
                          </a:solidFill>
                          <a:effectLst/>
                        </a:rPr>
                        <a:t>3.4 m</a:t>
                      </a:r>
                      <a:endParaRPr lang="en-GB" sz="7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7387767"/>
                  </a:ext>
                </a:extLst>
              </a:tr>
              <a:tr h="208273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 kern="100" dirty="0">
                          <a:solidFill>
                            <a:schemeClr val="tx1"/>
                          </a:solidFill>
                          <a:effectLst/>
                        </a:rPr>
                        <a:t>Blade height of stage 2</a:t>
                      </a: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4.4 m</a:t>
                      </a: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4400092"/>
                  </a:ext>
                </a:extLst>
              </a:tr>
              <a:tr h="208273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 kern="100" dirty="0">
                          <a:solidFill>
                            <a:schemeClr val="tx1"/>
                          </a:solidFill>
                          <a:effectLst/>
                        </a:rPr>
                        <a:t>Blade height of stage 3</a:t>
                      </a: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>
                          <a:solidFill>
                            <a:schemeClr val="tx1"/>
                          </a:solidFill>
                          <a:effectLst/>
                        </a:rPr>
                        <a:t>5 m</a:t>
                      </a:r>
                      <a:endParaRPr lang="en-GB" sz="7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382503"/>
                  </a:ext>
                </a:extLst>
              </a:tr>
              <a:tr h="208273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700" kern="1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 kern="100">
                          <a:solidFill>
                            <a:schemeClr val="tx1"/>
                          </a:solidFill>
                          <a:effectLst/>
                        </a:rPr>
                        <a:t>Blade height of stage 4</a:t>
                      </a:r>
                      <a:endParaRPr lang="en-GB" sz="700" kern="1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>
                          <a:solidFill>
                            <a:schemeClr val="tx1"/>
                          </a:solidFill>
                          <a:effectLst/>
                        </a:rPr>
                        <a:t>6.1 m</a:t>
                      </a:r>
                      <a:endParaRPr lang="en-GB" sz="7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1844297"/>
                  </a:ext>
                </a:extLst>
              </a:tr>
              <a:tr h="208273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700" kern="1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 kern="100">
                          <a:solidFill>
                            <a:schemeClr val="tx1"/>
                          </a:solidFill>
                          <a:effectLst/>
                        </a:rPr>
                        <a:t>Blade height of stage 5</a:t>
                      </a:r>
                      <a:endParaRPr lang="en-GB" sz="700" kern="1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44 kJ/kg</a:t>
                      </a: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1245949"/>
                  </a:ext>
                </a:extLst>
              </a:tr>
              <a:tr h="237975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 kern="100" dirty="0">
                          <a:solidFill>
                            <a:schemeClr val="tx1"/>
                          </a:solidFill>
                          <a:effectLst/>
                        </a:rPr>
                        <a:t>Drop of enthalpy in stage</a:t>
                      </a: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kern="100" dirty="0">
                          <a:solidFill>
                            <a:schemeClr val="tx1"/>
                          </a:solidFill>
                          <a:effectLst/>
                        </a:rPr>
                        <a:t>8000</a:t>
                      </a:r>
                      <a:endParaRPr lang="en-GB" sz="7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5147445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E1137217-C37D-4C8C-8E57-2BC16E7CE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574182"/>
              </p:ext>
            </p:extLst>
          </p:nvPr>
        </p:nvGraphicFramePr>
        <p:xfrm>
          <a:off x="8472519" y="4548309"/>
          <a:ext cx="1870515" cy="20791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9560">
                  <a:extLst>
                    <a:ext uri="{9D8B030D-6E8A-4147-A177-3AD203B41FA5}">
                      <a16:colId xmlns:a16="http://schemas.microsoft.com/office/drawing/2014/main" val="2425485618"/>
                    </a:ext>
                  </a:extLst>
                </a:gridCol>
                <a:gridCol w="1102565">
                  <a:extLst>
                    <a:ext uri="{9D8B030D-6E8A-4147-A177-3AD203B41FA5}">
                      <a16:colId xmlns:a16="http://schemas.microsoft.com/office/drawing/2014/main" val="3423806290"/>
                    </a:ext>
                  </a:extLst>
                </a:gridCol>
                <a:gridCol w="478390">
                  <a:extLst>
                    <a:ext uri="{9D8B030D-6E8A-4147-A177-3AD203B41FA5}">
                      <a16:colId xmlns:a16="http://schemas.microsoft.com/office/drawing/2014/main" val="1709357326"/>
                    </a:ext>
                  </a:extLst>
                </a:gridCol>
              </a:tblGrid>
              <a:tr h="0">
                <a:tc rowSpan="1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Nozzle Design (Large)</a:t>
                      </a:r>
                    </a:p>
                  </a:txBody>
                  <a:tcPr vert="vert27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0" kern="1200" dirty="0">
                          <a:solidFill>
                            <a:schemeClr val="tx1"/>
                          </a:solidFill>
                          <a:effectLst/>
                        </a:rPr>
                        <a:t>HP – MP</a:t>
                      </a:r>
                      <a:endParaRPr lang="en-GB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589614"/>
                  </a:ext>
                </a:extLst>
              </a:tr>
              <a:tr h="155557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 b="0" kern="100" dirty="0">
                          <a:solidFill>
                            <a:schemeClr val="tx1"/>
                          </a:solidFill>
                          <a:effectLst/>
                        </a:rPr>
                        <a:t>RPM</a:t>
                      </a:r>
                      <a:endParaRPr lang="en-GB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0" kern="100">
                          <a:solidFill>
                            <a:schemeClr val="tx1"/>
                          </a:solidFill>
                          <a:effectLst/>
                        </a:rPr>
                        <a:t>10000</a:t>
                      </a:r>
                      <a:endParaRPr lang="en-GB" sz="7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9635135"/>
                  </a:ext>
                </a:extLst>
              </a:tr>
              <a:tr h="155557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0" kern="100" dirty="0">
                          <a:solidFill>
                            <a:schemeClr val="tx1"/>
                          </a:solidFill>
                          <a:effectLst/>
                        </a:rPr>
                        <a:t>Diameter pitch</a:t>
                      </a:r>
                      <a:endParaRPr lang="en-GB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0" kern="100">
                          <a:solidFill>
                            <a:schemeClr val="tx1"/>
                          </a:solidFill>
                          <a:effectLst/>
                        </a:rPr>
                        <a:t>2 m</a:t>
                      </a:r>
                      <a:endParaRPr lang="en-GB" sz="7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91380"/>
                  </a:ext>
                </a:extLst>
              </a:tr>
              <a:tr h="155557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0" kern="100" dirty="0">
                          <a:solidFill>
                            <a:schemeClr val="tx1"/>
                          </a:solidFill>
                          <a:effectLst/>
                        </a:rPr>
                        <a:t>Number of stages</a:t>
                      </a:r>
                      <a:endParaRPr lang="en-GB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0" kern="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6702591"/>
                  </a:ext>
                </a:extLst>
              </a:tr>
              <a:tr h="318296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0" kern="100" dirty="0">
                          <a:solidFill>
                            <a:schemeClr val="tx1"/>
                          </a:solidFill>
                          <a:effectLst/>
                        </a:rPr>
                        <a:t>Number of blades in ring</a:t>
                      </a:r>
                      <a:endParaRPr lang="en-GB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0" kern="100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GB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3376532"/>
                  </a:ext>
                </a:extLst>
              </a:tr>
              <a:tr h="155557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0" kern="100" dirty="0">
                          <a:solidFill>
                            <a:schemeClr val="tx1"/>
                          </a:solidFill>
                          <a:effectLst/>
                        </a:rPr>
                        <a:t>Blade height of stage 1</a:t>
                      </a:r>
                      <a:endParaRPr lang="en-GB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0" kern="100">
                          <a:solidFill>
                            <a:schemeClr val="tx1"/>
                          </a:solidFill>
                          <a:effectLst/>
                        </a:rPr>
                        <a:t>2.4 m</a:t>
                      </a:r>
                      <a:endParaRPr lang="en-GB" sz="7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7387767"/>
                  </a:ext>
                </a:extLst>
              </a:tr>
              <a:tr h="155557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0" kern="100" dirty="0">
                          <a:solidFill>
                            <a:schemeClr val="tx1"/>
                          </a:solidFill>
                          <a:effectLst/>
                        </a:rPr>
                        <a:t>Blade height of stage 2</a:t>
                      </a:r>
                      <a:endParaRPr lang="en-GB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0" kern="100" dirty="0">
                          <a:solidFill>
                            <a:schemeClr val="tx1"/>
                          </a:solidFill>
                          <a:effectLst/>
                        </a:rPr>
                        <a:t>3.3 m</a:t>
                      </a:r>
                      <a:endParaRPr lang="en-GB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4400092"/>
                  </a:ext>
                </a:extLst>
              </a:tr>
              <a:tr h="155557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7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0" kern="100">
                          <a:solidFill>
                            <a:schemeClr val="tx1"/>
                          </a:solidFill>
                          <a:effectLst/>
                        </a:rPr>
                        <a:t>Blade height of stage 3</a:t>
                      </a:r>
                      <a:endParaRPr lang="en-GB" sz="7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0" kern="100" dirty="0">
                          <a:solidFill>
                            <a:schemeClr val="tx1"/>
                          </a:solidFill>
                          <a:effectLst/>
                        </a:rPr>
                        <a:t>4.5 m</a:t>
                      </a:r>
                      <a:endParaRPr lang="en-GB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382503"/>
                  </a:ext>
                </a:extLst>
              </a:tr>
              <a:tr h="155557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7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0" kern="100">
                          <a:solidFill>
                            <a:schemeClr val="tx1"/>
                          </a:solidFill>
                          <a:effectLst/>
                        </a:rPr>
                        <a:t>Blade height of stage 4</a:t>
                      </a:r>
                      <a:endParaRPr lang="en-GB" sz="7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0" kern="100" dirty="0">
                          <a:solidFill>
                            <a:schemeClr val="tx1"/>
                          </a:solidFill>
                          <a:effectLst/>
                        </a:rPr>
                        <a:t>5.8 m</a:t>
                      </a:r>
                      <a:endParaRPr lang="en-GB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1844297"/>
                  </a:ext>
                </a:extLst>
              </a:tr>
              <a:tr h="155557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7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0" kern="100">
                          <a:solidFill>
                            <a:schemeClr val="tx1"/>
                          </a:solidFill>
                          <a:effectLst/>
                        </a:rPr>
                        <a:t>Blade height of stage 5</a:t>
                      </a:r>
                      <a:endParaRPr lang="en-GB" sz="7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0" kern="100" dirty="0">
                          <a:solidFill>
                            <a:schemeClr val="tx1"/>
                          </a:solidFill>
                          <a:effectLst/>
                        </a:rPr>
                        <a:t>6.3 m</a:t>
                      </a:r>
                      <a:endParaRPr lang="en-GB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1245949"/>
                  </a:ext>
                </a:extLst>
              </a:tr>
              <a:tr h="318296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0" kern="100" dirty="0">
                          <a:solidFill>
                            <a:schemeClr val="tx1"/>
                          </a:solidFill>
                          <a:effectLst/>
                        </a:rPr>
                        <a:t>Drop of enthalpy in stage</a:t>
                      </a:r>
                      <a:endParaRPr lang="en-GB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0" kern="100" dirty="0">
                          <a:solidFill>
                            <a:schemeClr val="tx1"/>
                          </a:solidFill>
                          <a:effectLst/>
                        </a:rPr>
                        <a:t>44 kJ/kg</a:t>
                      </a:r>
                      <a:endParaRPr lang="en-GB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5147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solidFill>
          <a:schemeClr val="bg2">
            <a:lumMod val="75000"/>
            <a:alpha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57C101-46E1-4CAE-AE60-1AB79022B7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15B3C4-7FB6-414C-8C24-8862C0E6C9F3}">
  <ds:schemaRefs>
    <ds:schemaRef ds:uri="http://purl.org/dc/terms/"/>
    <ds:schemaRef ds:uri="http://purl.org/dc/elements/1.1/"/>
    <ds:schemaRef ds:uri="71af3243-3dd4-4a8d-8c0d-dd76da1f02a5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16c05727-aa75-4e4a-9b5f-8a80a116589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12C2FA-3740-4055-BA8A-74A1458F4A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Future design</Template>
  <TotalTime>0</TotalTime>
  <Words>811</Words>
  <Application>Microsoft Office PowerPoint</Application>
  <PresentationFormat>Widescreen</PresentationFormat>
  <Paragraphs>224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Celestial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2023-12-13T03:00:24Z</dcterms:created>
  <dcterms:modified xsi:type="dcterms:W3CDTF">2024-12-12T20:51:09Z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