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12DE8-20AA-488A-AC20-BB59D2CD5D73}" v="853" dt="2025-05-01T19:41:47.776"/>
    <p1510:client id="{71B98D5E-7DC3-4E96-83BD-7D0C7BBE6F8C}" v="24" dt="2025-05-01T15:03:05.161"/>
    <p1510:client id="{8263E341-0B10-4784-9F3D-2C5A9C815829}" v="1" dt="2025-05-01T20:42:13.152"/>
    <p1510:client id="{84C3279C-F626-D99C-D4E6-4D269CA36DD4}" v="31" dt="2025-05-01T20:37:44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" d="100"/>
          <a:sy n="11" d="100"/>
        </p:scale>
        <p:origin x="199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1/5/2025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 err="1">
                <a:solidFill>
                  <a:srgbClr val="C5E0B3"/>
                </a:solidFill>
                <a:latin typeface="Calibri" panose="020F0502020204030204" pitchFamily="34" charset="0"/>
              </a:rPr>
              <a:t>EcoBot</a:t>
            </a: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: An Underwater Unmanned Vehicle (UUV) for Marine Exploration</a:t>
            </a:r>
            <a:endParaRPr lang="en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Omar Al-Juhani, Mohammad Al-Aayedh, Faris Alhumaid, Abdulrahman Bunaiyan</a:t>
            </a:r>
            <a:b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Shihab Uddin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90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>
                <a:solidFill>
                  <a:srgbClr val="02616D"/>
                </a:solidFill>
              </a:rPr>
              <a:t>058</a:t>
            </a:r>
            <a:endParaRPr lang="en-SG" sz="96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660112"/>
            <a:ext cx="9875519" cy="433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Low"/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Marine exploration often requires expensive, bulky systems. </a:t>
            </a:r>
            <a:r>
              <a:rPr lang="en-US" sz="4600" err="1">
                <a:latin typeface="Calibri" panose="020F0502020204030204" pitchFamily="34" charset="0"/>
                <a:cs typeface="Calibri" panose="020F0502020204030204" pitchFamily="34" charset="0"/>
              </a:rPr>
              <a:t>EcoBot</a:t>
            </a:r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 offers a compact and affordable underwater drone with integrated sensors  real-time data visualization and more efficient and environmental considerate method</a:t>
            </a:r>
            <a:endParaRPr lang="en-US" sz="460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Introduction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18384736"/>
            <a:ext cx="20264122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Prototype Design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Novelty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Project Impact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2537" y="7660112"/>
            <a:ext cx="9875519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PID &amp; FOPID Control Schemes for 5DOF 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1138" y="7660112"/>
            <a:ext cx="9875519" cy="291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Compact design that minimizes ecological disturbance, making it suitable for studying sensitive marine ecosystems.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319EBD18-50B8-730B-0AAC-E7E977868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1199230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Constraints</a:t>
            </a:r>
          </a:p>
        </p:txBody>
      </p:sp>
      <p:pic>
        <p:nvPicPr>
          <p:cNvPr id="16" name="Picture 15" descr="Presentation ">
            <a:extLst>
              <a:ext uri="{FF2B5EF4-FFF2-40B4-BE49-F238E27FC236}">
                <a16:creationId xmlns:a16="http://schemas.microsoft.com/office/drawing/2014/main" id="{A087D893-8932-4CAA-9C79-BAC16B63F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230" y="614215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00916513-F03C-EFDF-D20C-566602370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5510" y="622742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Specifications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7D2E95-720A-6F68-9DB1-DDBC39250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1199230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Creativity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7702033A-30EE-0CAC-971B-AC606C995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1199230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Conclusion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E7E7C6-3B84-2286-BBE6-AEAF6EE2A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18271015"/>
            <a:ext cx="20111719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Testing &amp; Validating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B87A25-375C-6E8D-9EE2-B5882FA4FC42}"/>
              </a:ext>
            </a:extLst>
          </p:cNvPr>
          <p:cNvSpPr txBox="1"/>
          <p:nvPr/>
        </p:nvSpPr>
        <p:spPr>
          <a:xfrm>
            <a:off x="925334" y="13440872"/>
            <a:ext cx="987551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font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Temperature Inside The UUV &lt; 60°C</a:t>
            </a:r>
            <a:endParaRPr lang="en-GB" sz="4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307134B-12F3-FA34-60EE-CA7EB5BDE57E}"/>
                  </a:ext>
                </a:extLst>
              </p:cNvPr>
              <p:cNvSpPr txBox="1"/>
              <p:nvPr/>
            </p:nvSpPr>
            <p:spPr>
              <a:xfrm>
                <a:off x="925334" y="14533640"/>
                <a:ext cx="9875519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85800" indent="-685800" fontAlgn="ctr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4600">
                    <a:latin typeface="Calibri" panose="020F0502020204030204" pitchFamily="34" charset="0"/>
                    <a:cs typeface="Calibri" panose="020F0502020204030204" pitchFamily="34" charset="0"/>
                  </a:rPr>
                  <a:t>Base Area of The Design &lt; 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4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307134B-12F3-FA34-60EE-CA7EB5BD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34" y="14533640"/>
                <a:ext cx="9875519" cy="800219"/>
              </a:xfrm>
              <a:prstGeom prst="rect">
                <a:avLst/>
              </a:prstGeom>
              <a:blipFill>
                <a:blip r:embed="rId4"/>
                <a:stretch>
                  <a:fillRect l="-2407" t="-16794" b="-38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6C9D1DC-109B-6852-EE49-E118BFEEB63E}"/>
              </a:ext>
            </a:extLst>
          </p:cNvPr>
          <p:cNvSpPr txBox="1"/>
          <p:nvPr/>
        </p:nvSpPr>
        <p:spPr>
          <a:xfrm>
            <a:off x="925334" y="15558861"/>
            <a:ext cx="987551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font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&lt; 95% Non-Toxicity for The Wetted Material </a:t>
            </a:r>
            <a:endParaRPr lang="en-GB" sz="4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CD2A386-5E86-5079-8A3C-D06395454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35" y="19647221"/>
            <a:ext cx="9252336" cy="7745022"/>
          </a:xfrm>
          <a:prstGeom prst="rect">
            <a:avLst/>
          </a:prstGeom>
          <a:noFill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80D3365-A747-8DD2-211C-19031C28CD0B}"/>
              </a:ext>
            </a:extLst>
          </p:cNvPr>
          <p:cNvSpPr txBox="1"/>
          <p:nvPr/>
        </p:nvSpPr>
        <p:spPr>
          <a:xfrm>
            <a:off x="925333" y="17113895"/>
            <a:ext cx="987551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font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Bandwidth &gt; 100 </a:t>
            </a:r>
            <a:r>
              <a:rPr lang="en-US" sz="4600" err="1">
                <a:latin typeface="Calibri" panose="020F0502020204030204" pitchFamily="34" charset="0"/>
                <a:cs typeface="Calibri" panose="020F0502020204030204" pitchFamily="34" charset="0"/>
              </a:rPr>
              <a:t>mbps</a:t>
            </a:r>
            <a:endParaRPr lang="en-GB" sz="4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E0865D-3E7A-0345-F2B3-E199F82D7766}"/>
              </a:ext>
            </a:extLst>
          </p:cNvPr>
          <p:cNvSpPr txBox="1"/>
          <p:nvPr/>
        </p:nvSpPr>
        <p:spPr>
          <a:xfrm>
            <a:off x="11329724" y="7249394"/>
            <a:ext cx="987551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font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Material Thermal Conductivity&gt; 0.2 W/m*K</a:t>
            </a:r>
            <a:endParaRPr lang="en-GB" sz="4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889CFD-AE9C-3DA6-DF42-2A4879F94313}"/>
              </a:ext>
            </a:extLst>
          </p:cNvPr>
          <p:cNvSpPr txBox="1"/>
          <p:nvPr/>
        </p:nvSpPr>
        <p:spPr>
          <a:xfrm>
            <a:off x="11345511" y="8586851"/>
            <a:ext cx="987551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font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Propulsion Mass &lt; 30% of Total Mass</a:t>
            </a:r>
            <a:endParaRPr lang="en-GB" sz="4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F74748-A8E7-C6E3-565C-CD9154663938}"/>
              </a:ext>
            </a:extLst>
          </p:cNvPr>
          <p:cNvSpPr txBox="1"/>
          <p:nvPr/>
        </p:nvSpPr>
        <p:spPr>
          <a:xfrm>
            <a:off x="11345511" y="9496594"/>
            <a:ext cx="987551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font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Underwater Radiated Noise &lt; 120 dB</a:t>
            </a:r>
            <a:endParaRPr lang="en-GB" sz="4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EEA8B0-2867-8007-7075-A0A9F0AC8F48}"/>
              </a:ext>
            </a:extLst>
          </p:cNvPr>
          <p:cNvSpPr txBox="1"/>
          <p:nvPr/>
        </p:nvSpPr>
        <p:spPr>
          <a:xfrm>
            <a:off x="11345510" y="10176602"/>
            <a:ext cx="987551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font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Camera Resolution = 1080p HD</a:t>
            </a:r>
            <a:endParaRPr lang="en-GB" sz="4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5C28E5-D0A5-CD18-3605-B8C5FFB8101B}"/>
              </a:ext>
            </a:extLst>
          </p:cNvPr>
          <p:cNvSpPr txBox="1"/>
          <p:nvPr/>
        </p:nvSpPr>
        <p:spPr>
          <a:xfrm>
            <a:off x="11345509" y="10915697"/>
            <a:ext cx="987551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font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Camera Framerate = 30 FPS</a:t>
            </a:r>
            <a:endParaRPr lang="en-GB" sz="4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FB8854-A3D8-51CE-1D1F-6FB4D6376549}"/>
              </a:ext>
            </a:extLst>
          </p:cNvPr>
          <p:cNvSpPr txBox="1"/>
          <p:nvPr/>
        </p:nvSpPr>
        <p:spPr>
          <a:xfrm>
            <a:off x="11345508" y="11756407"/>
            <a:ext cx="987551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font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Maximum Allowed Retrieval Force (Manual) &lt;= 55 N</a:t>
            </a:r>
            <a:endParaRPr lang="en-GB" sz="4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57896F-40E2-3E73-B579-967568C90866}"/>
              </a:ext>
            </a:extLst>
          </p:cNvPr>
          <p:cNvSpPr txBox="1"/>
          <p:nvPr/>
        </p:nvSpPr>
        <p:spPr>
          <a:xfrm>
            <a:off x="11345507" y="13263314"/>
            <a:ext cx="987551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font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Maximum Pressure Tolerance(Depth) &lt;= 200 kPa</a:t>
            </a:r>
            <a:endParaRPr lang="en-GB" sz="4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3E7FF9-7DF1-1DE0-3D1B-335B46ED2886}"/>
              </a:ext>
            </a:extLst>
          </p:cNvPr>
          <p:cNvSpPr txBox="1"/>
          <p:nvPr/>
        </p:nvSpPr>
        <p:spPr>
          <a:xfrm>
            <a:off x="11345507" y="14770221"/>
            <a:ext cx="987551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font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Water Penetration to UUV &lt; 5 mm</a:t>
            </a:r>
            <a:endParaRPr lang="en-GB" sz="4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14166D-8ED5-5B2F-B16F-4C25B80ECC9D}"/>
              </a:ext>
            </a:extLst>
          </p:cNvPr>
          <p:cNvSpPr txBox="1"/>
          <p:nvPr/>
        </p:nvSpPr>
        <p:spPr>
          <a:xfrm>
            <a:off x="11345507" y="15607790"/>
            <a:ext cx="987551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font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Energy Mass/ Total Mass &lt; 40%</a:t>
            </a:r>
            <a:endParaRPr lang="en-GB" sz="4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E691C3-8198-2E0E-E929-C46EA358DE9E}"/>
              </a:ext>
            </a:extLst>
          </p:cNvPr>
          <p:cNvSpPr txBox="1"/>
          <p:nvPr/>
        </p:nvSpPr>
        <p:spPr>
          <a:xfrm>
            <a:off x="11345507" y="16510953"/>
            <a:ext cx="987551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font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Operating Temperature &lt; 45°C </a:t>
            </a:r>
            <a:endParaRPr lang="en-GB" sz="4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236D83-1538-F8D7-1DFB-A97515F4C24F}"/>
              </a:ext>
            </a:extLst>
          </p:cNvPr>
          <p:cNvSpPr txBox="1"/>
          <p:nvPr/>
        </p:nvSpPr>
        <p:spPr>
          <a:xfrm>
            <a:off x="11345507" y="17468407"/>
            <a:ext cx="987551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font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Operating Depth &lt; 10 m  </a:t>
            </a:r>
            <a:endParaRPr lang="en-GB" sz="4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2797C6D4-ECAE-795B-F4AA-21B1DF1DD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2536" y="13224603"/>
            <a:ext cx="9875519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Biomimetic Propellers</a:t>
            </a:r>
          </a:p>
        </p:txBody>
      </p:sp>
      <p:pic>
        <p:nvPicPr>
          <p:cNvPr id="22" name="Picture 10" descr="Clipboard ">
            <a:extLst>
              <a:ext uri="{FF2B5EF4-FFF2-40B4-BE49-F238E27FC236}">
                <a16:creationId xmlns:a16="http://schemas.microsoft.com/office/drawing/2014/main" id="{9F5433D8-59E8-E319-FE05-45F122655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1973" y="61657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pact ">
            <a:extLst>
              <a:ext uri="{FF2B5EF4-FFF2-40B4-BE49-F238E27FC236}">
                <a16:creationId xmlns:a16="http://schemas.microsoft.com/office/drawing/2014/main" id="{18C1F2B0-D2D9-DFC6-CFF7-BDB0AAAF3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389" y="6037510"/>
            <a:ext cx="1508467" cy="150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 descr="Prototype ">
            <a:extLst>
              <a:ext uri="{FF2B5EF4-FFF2-40B4-BE49-F238E27FC236}">
                <a16:creationId xmlns:a16="http://schemas.microsoft.com/office/drawing/2014/main" id="{85583885-230C-8E42-90A8-84E0C3554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026" y="1822573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 descr="Exam ">
            <a:extLst>
              <a:ext uri="{FF2B5EF4-FFF2-40B4-BE49-F238E27FC236}">
                <a16:creationId xmlns:a16="http://schemas.microsoft.com/office/drawing/2014/main" id="{B3F85F6E-6339-E8BC-838F-63EE7C67B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389" y="1829266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2" descr="Brain ">
            <a:extLst>
              <a:ext uri="{FF2B5EF4-FFF2-40B4-BE49-F238E27FC236}">
                <a16:creationId xmlns:a16="http://schemas.microsoft.com/office/drawing/2014/main" id="{F2243452-9309-C261-5021-226465B70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282" y="1199241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8" descr="Novelty ">
            <a:extLst>
              <a:ext uri="{FF2B5EF4-FFF2-40B4-BE49-F238E27FC236}">
                <a16:creationId xmlns:a16="http://schemas.microsoft.com/office/drawing/2014/main" id="{73539C0A-DFC0-04BE-11E4-F8802FAF9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786" y="615112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0">
            <a:extLst>
              <a:ext uri="{FF2B5EF4-FFF2-40B4-BE49-F238E27FC236}">
                <a16:creationId xmlns:a16="http://schemas.microsoft.com/office/drawing/2014/main" id="{1EE5E38B-40BD-52DA-7BF7-E2FE85595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91137" y="1199150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Link ">
            <a:extLst>
              <a:ext uri="{FF2B5EF4-FFF2-40B4-BE49-F238E27FC236}">
                <a16:creationId xmlns:a16="http://schemas.microsoft.com/office/drawing/2014/main" id="{05B9C4BE-3A42-6833-EFDA-AF5032A58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41" y="1192507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7F672DD-DFC5-D584-6EA3-8C7771DB5C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77671" y="19550968"/>
            <a:ext cx="11524865" cy="834489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235B8D2-1A93-8DFE-9C40-F2EE91BCD2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02536" y="19353563"/>
            <a:ext cx="10617189" cy="8542300"/>
          </a:xfrm>
          <a:prstGeom prst="rect">
            <a:avLst/>
          </a:prstGeom>
        </p:spPr>
      </p:pic>
      <p:sp>
        <p:nvSpPr>
          <p:cNvPr id="52" name="TextBox 19">
            <a:extLst>
              <a:ext uri="{FF2B5EF4-FFF2-40B4-BE49-F238E27FC236}">
                <a16:creationId xmlns:a16="http://schemas.microsoft.com/office/drawing/2014/main" id="{FA43F5B2-B022-C2EB-34EA-E1682FE8A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1138" y="12990582"/>
            <a:ext cx="9875519" cy="550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400"/>
              <a:t>The </a:t>
            </a:r>
            <a:r>
              <a:rPr lang="en-US" sz="4400" err="1"/>
              <a:t>EcoBot</a:t>
            </a:r>
            <a:r>
              <a:rPr lang="en-US" sz="4400"/>
              <a:t> project addresses the growing need for efficient, accessible, and sensor-integrated underwater monitoring systems. Designed with modularity, affordability, and usability in mind. focusing on cost-effective manufacturing, ease of deployment, and environmental awareness.</a:t>
            </a:r>
            <a:endParaRPr lang="en-US" sz="460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82E819-B23A-3362-68B4-B7525CFD68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350" y="904653"/>
            <a:ext cx="5145628" cy="4294951"/>
          </a:xfrm>
          <a:prstGeom prst="rect">
            <a:avLst/>
          </a:prstGeom>
        </p:spPr>
      </p:pic>
      <p:pic>
        <p:nvPicPr>
          <p:cNvPr id="2" name="Picture 1" descr="A graph with a line&#10;&#10;AI-generated content may be incorrect.">
            <a:extLst>
              <a:ext uri="{FF2B5EF4-FFF2-40B4-BE49-F238E27FC236}">
                <a16:creationId xmlns:a16="http://schemas.microsoft.com/office/drawing/2014/main" id="{740BE62F-F58B-3354-AA75-B72863D98B0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334797" y="19357499"/>
            <a:ext cx="10660372" cy="8515185"/>
          </a:xfrm>
          <a:prstGeom prst="rect">
            <a:avLst/>
          </a:prstGeom>
        </p:spPr>
      </p:pic>
      <p:pic>
        <p:nvPicPr>
          <p:cNvPr id="46" name="Picture 45" descr="A white circular object with a few blades&#10;&#10;AI-generated content may be incorrect.">
            <a:extLst>
              <a:ext uri="{FF2B5EF4-FFF2-40B4-BE49-F238E27FC236}">
                <a16:creationId xmlns:a16="http://schemas.microsoft.com/office/drawing/2014/main" id="{EC69B7AA-F5DB-38A8-0E89-CBBD3DC5C9E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848606" y="14106698"/>
            <a:ext cx="3601547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294DE44F81CE4099EFFBFE5D1CFE4F" ma:contentTypeVersion="14" ma:contentTypeDescription="Create a new document." ma:contentTypeScope="" ma:versionID="a873d1af368554a184b83c8449aa6138">
  <xsd:schema xmlns:xsd="http://www.w3.org/2001/XMLSchema" xmlns:xs="http://www.w3.org/2001/XMLSchema" xmlns:p="http://schemas.microsoft.com/office/2006/metadata/properties" xmlns:ns3="5a4ac38e-5b39-4f46-b833-51c4e561ef6f" xmlns:ns4="1aa2c1f5-10df-4771-9ee1-67ec336def41" targetNamespace="http://schemas.microsoft.com/office/2006/metadata/properties" ma:root="true" ma:fieldsID="2ccd9053dbf4c708c2b04f2fc0bc7ba0" ns3:_="" ns4:_="">
    <xsd:import namespace="5a4ac38e-5b39-4f46-b833-51c4e561ef6f"/>
    <xsd:import namespace="1aa2c1f5-10df-4771-9ee1-67ec336def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ac38e-5b39-4f46-b833-51c4e561e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2c1f5-10df-4771-9ee1-67ec336def4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a4ac38e-5b39-4f46-b833-51c4e561ef6f" xsi:nil="true"/>
  </documentManagement>
</p:properties>
</file>

<file path=customXml/itemProps1.xml><?xml version="1.0" encoding="utf-8"?>
<ds:datastoreItem xmlns:ds="http://schemas.openxmlformats.org/officeDocument/2006/customXml" ds:itemID="{DFBA6541-FE89-4EB0-B6E5-D00D5E70BF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DA0484-72F9-46F3-BBD7-E26A9037EA91}">
  <ds:schemaRefs>
    <ds:schemaRef ds:uri="1aa2c1f5-10df-4771-9ee1-67ec336def41"/>
    <ds:schemaRef ds:uri="5a4ac38e-5b39-4f46-b833-51c4e561ef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3FB1C78-3D56-4AE3-A943-33BAAB08BD88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aa2c1f5-10df-4771-9ee1-67ec336def41"/>
    <ds:schemaRef ds:uri="5a4ac38e-5b39-4f46-b833-51c4e561ef6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247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Cambria Math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Darim Ferry</dc:creator>
  <cp:lastModifiedBy>MOHAMMAD SHAKER AL-AAYEDH</cp:lastModifiedBy>
  <cp:revision>8</cp:revision>
  <dcterms:created xsi:type="dcterms:W3CDTF">2025-04-20T10:29:18Z</dcterms:created>
  <dcterms:modified xsi:type="dcterms:W3CDTF">2025-05-01T20:42:13Z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0x010100F7294DE44F81CE4099EFFBFE5D1CFE4F</vt:lpwstr>
  </property>
</Properties>
</file>