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478"/>
    <a:srgbClr val="C5E0B3"/>
    <a:srgbClr val="026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718"/>
  </p:normalViewPr>
  <p:slideViewPr>
    <p:cSldViewPr snapToGrid="0">
      <p:cViewPr varScale="1">
        <p:scale>
          <a:sx n="33" d="100"/>
          <a:sy n="33" d="100"/>
        </p:scale>
        <p:origin x="14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B6DF4-8F07-4755-A3B8-BEDC20D0B7D9}" type="datetimeFigureOut">
              <a:rPr lang="en-US" smtClean="0"/>
              <a:t>01-May-25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B364F-BCCA-430E-B4AD-3697BF47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B364F-BCCA-430E-B4AD-3697BF47B0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Smart Autonomous Robot for Detecting and Reducing Contaminated Liquids in the Sea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Ahmed Alabdulaal, Ridha Al Talaq, Sajjad Al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Darweesh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Hassan Alfakih, Hassan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Altaweel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Ali Alsenan</a:t>
            </a:r>
            <a:b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Mohammed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Emzir</a:t>
            </a:r>
            <a:endParaRPr lang="en-US" sz="4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>
                <a:solidFill>
                  <a:srgbClr val="02616D"/>
                </a:solidFill>
              </a:rPr>
              <a:t>005</a:t>
            </a:r>
            <a:endParaRPr lang="en-SG" sz="9600" b="1">
              <a:solidFill>
                <a:srgbClr val="02616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631B57E8-7109-D710-D7FF-8D593C758A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352" y="7574481"/>
                <a:ext cx="14261948" cy="2132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4056" tIns="42028" rIns="84056" bIns="42028" anchor="t">
                <a:spAutoFit/>
              </a:bodyPr>
              <a:lstStyle>
                <a:defPPr>
                  <a:defRPr kern="1200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 algn="just"/>
                <a:r>
                  <a:rPr lang="en-US" sz="5400" b="1" dirty="0">
                    <a:solidFill>
                      <a:srgbClr val="02616D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Problem statement &amp; Objective</a:t>
                </a:r>
              </a:p>
              <a:p>
                <a:pPr algn="just"/>
                <a:r>
                  <a:rPr lang="en-US" sz="4600" i="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Enjoying a pristine view of the sea is captivating, yet pollution disrupts the moment. The oil industry has long struggled with accidental spills, as detecting and treating them remains a challenge</a:t>
                </a:r>
                <a:r>
                  <a:rPr lang="en-GB" sz="4600" i="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4600" i="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Our smart autonomous robot </a:t>
                </a:r>
                <a:r>
                  <a:rPr lang="en-US" sz="4600" b="1" i="0" dirty="0">
                    <a:solidFill>
                      <a:srgbClr val="4D8478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KFUBOT</a:t>
                </a:r>
                <a:r>
                  <a:rPr lang="en-US" sz="4600" i="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is a dual-purpose solution that merges existing technologies into one; delivering detection &amp; on-spot treatment effortlessly where drones and satellites fall short</a:t>
                </a:r>
              </a:p>
              <a:p>
                <a:pPr algn="just"/>
                <a:endParaRPr lang="en-US" sz="10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616D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Constraints</a:t>
                </a:r>
                <a:endParaRPr lang="en-US" sz="54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Verify presence of contamination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Floatability &amp; Waterproofing 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Endure environmental disturbances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Reliable communication with low latency ≤ 500ms</a:t>
                </a:r>
              </a:p>
              <a:p>
                <a:pPr algn="just"/>
                <a:endParaRPr lang="en-US" sz="10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616D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Specifications</a:t>
                </a:r>
                <a:endParaRPr lang="en-US" sz="54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Batter capacity of </a:t>
                </a:r>
                <a:r>
                  <a:rPr lang="en-US" sz="4600" b="1" dirty="0">
                    <a:solidFill>
                      <a:srgbClr val="4D8478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10000-20000mAh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Navigation accuracy of </a:t>
                </a:r>
                <a:r>
                  <a:rPr lang="en-US" sz="4600" b="1" dirty="0">
                    <a:solidFill>
                      <a:srgbClr val="4D8478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90%</a:t>
                </a: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 while reporting GPS location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Lightweight, including payload, weight </a:t>
                </a:r>
                <a:r>
                  <a:rPr lang="en-US" sz="4600" b="1" dirty="0">
                    <a:solidFill>
                      <a:srgbClr val="4D8478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≤ 25kg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Robot operation status accessible through a web dashboard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Oil degradability/contamination should be reduced by at least </a:t>
                </a:r>
                <a:r>
                  <a:rPr lang="en-US" sz="4600" b="1" dirty="0">
                    <a:solidFill>
                      <a:srgbClr val="4D8478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75%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Reliable computer vision model with at least </a:t>
                </a:r>
                <a:r>
                  <a:rPr lang="en-US" sz="4600" b="1" dirty="0">
                    <a:solidFill>
                      <a:srgbClr val="4D8478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80%</a:t>
                </a:r>
                <a:r>
                  <a:rPr lang="en-US" sz="4600" b="1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 </a:t>
                </a: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accuracy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The robot must be impact resistant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Treat at least </a:t>
                </a:r>
                <a:r>
                  <a:rPr lang="en-US" sz="4600" b="1" dirty="0">
                    <a:solidFill>
                      <a:srgbClr val="4D8478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 smtClean="0">
                            <a:solidFill>
                              <a:srgbClr val="4D8478"/>
                            </a:solidFill>
                            <a:latin typeface="Cambria Math" panose="02040503050406030204" pitchFamily="18" charset="0"/>
                            <a:ea typeface="Open Sans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600" b="1" i="0" smtClean="0">
                            <a:solidFill>
                              <a:srgbClr val="4D8478"/>
                            </a:solidFill>
                            <a:latin typeface="Cambria Math" panose="02040503050406030204" pitchFamily="18" charset="0"/>
                            <a:ea typeface="Open Sans"/>
                            <a:cs typeface="Calibri" panose="020F0502020204030204" pitchFamily="34" charset="0"/>
                          </a:rPr>
                          <m:t>𝐝𝐦</m:t>
                        </m:r>
                      </m:e>
                      <m:sup>
                        <m:r>
                          <a:rPr lang="en-US" sz="4600" b="1" i="0" smtClean="0">
                            <a:solidFill>
                              <a:srgbClr val="4D8478"/>
                            </a:solidFill>
                            <a:latin typeface="Cambria Math" panose="02040503050406030204" pitchFamily="18" charset="0"/>
                            <a:ea typeface="Open Sans"/>
                            <a:cs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en-US" sz="4600" b="1" i="0" smtClean="0">
                        <a:solidFill>
                          <a:srgbClr val="4D8478"/>
                        </a:solidFill>
                        <a:latin typeface="Cambria Math" panose="02040503050406030204" pitchFamily="18" charset="0"/>
                        <a:ea typeface="Open Sans"/>
                        <a:cs typeface="Calibri" panose="020F0502020204030204" pitchFamily="34" charset="0"/>
                      </a:rPr>
                      <m:t>/</m:t>
                    </m:r>
                    <m:r>
                      <a:rPr lang="en-US" sz="4600" b="1" i="0" smtClean="0">
                        <a:solidFill>
                          <a:srgbClr val="4D8478"/>
                        </a:solidFill>
                        <a:latin typeface="Cambria Math" panose="02040503050406030204" pitchFamily="18" charset="0"/>
                        <a:ea typeface="Open Sans"/>
                        <a:cs typeface="Calibri" panose="020F0502020204030204" pitchFamily="34" charset="0"/>
                      </a:rPr>
                      <m:t>𝐡</m:t>
                    </m:r>
                  </m:oMath>
                </a14:m>
                <a:r>
                  <a:rPr lang="en-US" sz="4600" b="1" dirty="0">
                    <a:solidFill>
                      <a:srgbClr val="4D8478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 </a:t>
                </a: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amount of liquid contamination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Navigation speed of </a:t>
                </a:r>
                <a:r>
                  <a:rPr lang="en-US" sz="4600" b="1" dirty="0">
                    <a:solidFill>
                      <a:srgbClr val="4D8478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1-5 m/s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solidFill>
                      <a:schemeClr val="tx1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Time to cover </a:t>
                </a:r>
                <a:r>
                  <a:rPr lang="en-US" sz="4600" b="1" dirty="0">
                    <a:solidFill>
                      <a:srgbClr val="4D8478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 smtClean="0">
                            <a:solidFill>
                              <a:srgbClr val="4D8478"/>
                            </a:solidFill>
                            <a:latin typeface="Cambria Math" panose="02040503050406030204" pitchFamily="18" charset="0"/>
                            <a:ea typeface="Open Sans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600" b="1" i="0" smtClean="0">
                            <a:solidFill>
                              <a:srgbClr val="4D8478"/>
                            </a:solidFill>
                            <a:latin typeface="Cambria Math" panose="02040503050406030204" pitchFamily="18" charset="0"/>
                            <a:ea typeface="Open Sans"/>
                            <a:cs typeface="Calibri" panose="020F0502020204030204" pitchFamily="34" charset="0"/>
                          </a:rPr>
                          <m:t>𝐦</m:t>
                        </m:r>
                      </m:e>
                      <m:sup>
                        <m:r>
                          <a:rPr lang="en-US" sz="4600" b="1" i="1" smtClean="0">
                            <a:solidFill>
                              <a:srgbClr val="4D8478"/>
                            </a:solidFill>
                            <a:latin typeface="Cambria Math" panose="02040503050406030204" pitchFamily="18" charset="0"/>
                            <a:ea typeface="Open Sans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600" dirty="0">
                    <a:solidFill>
                      <a:schemeClr val="tx1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 should take one hour maximum</a:t>
                </a:r>
                <a:endParaRPr lang="en-US" sz="46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Minimum operating time of </a:t>
                </a:r>
                <a:r>
                  <a:rPr lang="en-US" sz="4600" b="1" dirty="0">
                    <a:solidFill>
                      <a:srgbClr val="4D8478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3 hours</a:t>
                </a:r>
                <a:endParaRPr lang="en-US" sz="4600" dirty="0">
                  <a:solidFill>
                    <a:srgbClr val="4D8478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endParaRPr lang="en-US" sz="46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631B57E8-7109-D710-D7FF-8D593C758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352" y="7574481"/>
                <a:ext cx="14261948" cy="21322742"/>
              </a:xfrm>
              <a:prstGeom prst="rect">
                <a:avLst/>
              </a:prstGeom>
              <a:blipFill>
                <a:blip r:embed="rId4"/>
                <a:stretch>
                  <a:fillRect l="-2351" t="-829" r="-1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44" y="6187437"/>
            <a:ext cx="14047963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2648" y="6205526"/>
            <a:ext cx="10587491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9481" y="6187437"/>
            <a:ext cx="15518945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&amp; Validation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9443" y="21921053"/>
            <a:ext cx="1529897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 &amp; Impact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9442" y="23377912"/>
            <a:ext cx="15298971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KFUBOT successfully integrates AI detection, real-time navigation, and efficient treatment using nanotech-based absorbents. It achieves reliable oil spill response with low-latency communication, high detection accuracy, and sustainable treatment; offering a scalable, eco-friendly solution for marine contamination.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48FA2C-FA0E-0A70-F70B-38D2BD03C4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776" r="16004" b="8437"/>
          <a:stretch/>
        </p:blipFill>
        <p:spPr>
          <a:xfrm>
            <a:off x="15372649" y="22568927"/>
            <a:ext cx="6742594" cy="51428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7B0683-E057-4870-BF57-E9756C3B76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281"/>
          <a:stretch/>
        </p:blipFill>
        <p:spPr>
          <a:xfrm>
            <a:off x="26579442" y="7334168"/>
            <a:ext cx="2386271" cy="49224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DBA7D6-580B-9C13-6DFB-B8749045414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960" r="70924" b="18597"/>
          <a:stretch/>
        </p:blipFill>
        <p:spPr>
          <a:xfrm>
            <a:off x="29263196" y="7380502"/>
            <a:ext cx="2835760" cy="49224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4147B1-9E11-5899-31F5-0BFFB1EE3DC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4694"/>
          <a:stretch/>
        </p:blipFill>
        <p:spPr>
          <a:xfrm>
            <a:off x="15420702" y="17932001"/>
            <a:ext cx="10663486" cy="457749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FE36E93-1198-A888-46B3-6ED6DE65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446" y="13357465"/>
            <a:ext cx="5133466" cy="44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1DCBB4-4CB8-19C7-DF4D-0F9271DC5B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6" b="16247"/>
          <a:stretch/>
        </p:blipFill>
        <p:spPr>
          <a:xfrm>
            <a:off x="22115243" y="22544950"/>
            <a:ext cx="3971105" cy="5180691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1C4D34B-464A-525B-52F7-586345D5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140" y="7534809"/>
            <a:ext cx="4571273" cy="42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9">
                <a:extLst>
                  <a:ext uri="{FF2B5EF4-FFF2-40B4-BE49-F238E27FC236}">
                    <a16:creationId xmlns:a16="http://schemas.microsoft.com/office/drawing/2014/main" id="{20C8AD70-670D-06CD-C9D4-C77EAE2FA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9467" y="14561151"/>
                <a:ext cx="15635345" cy="8579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4056" tIns="42028" rIns="84056" bIns="42028" anchor="t">
                <a:spAutoFit/>
              </a:bodyPr>
              <a:lstStyle>
                <a:defPPr>
                  <a:defRPr kern="1200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Center of buoyancy have been designed to ensure floatability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MWCNT proved high absorption capacity of ~ 10ml/g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Navigation achieved reliable accuracy of 90% with LiDAR technology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Optimized power distribution &amp; usage; ensuring efficiency to cover </a:t>
                </a:r>
                <a:r>
                  <a:rPr lang="en-US" sz="4600" dirty="0">
                    <a:solidFill>
                      <a:schemeClr val="tx1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/>
                            <a:cs typeface="Calibri" panose="020F0502020204030204" pitchFamily="34" charset="0"/>
                          </a:rPr>
                          <m:t>m</m:t>
                        </m:r>
                      </m:e>
                      <m:sup>
                        <m:r>
                          <a:rPr lang="en-US" sz="4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600" dirty="0">
                    <a:solidFill>
                      <a:schemeClr val="tx1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 </a:t>
                </a: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per hour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Minimized c</a:t>
                </a:r>
                <a:r>
                  <a:rPr lang="en-US" sz="4600" dirty="0">
                    <a:solidFill>
                      <a:schemeClr val="tx1"/>
                    </a:solidFill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ommunication latency by building a server and establishing direct communication to it to achieve average of 100ms latency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Dashboard successfully fetches updated data from database </a:t>
                </a:r>
                <a:endParaRPr lang="en-US" sz="4600" dirty="0">
                  <a:solidFill>
                    <a:schemeClr val="tx1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endParaRPr lang="en-US" sz="46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endParaRPr lang="en-US" sz="46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19">
                <a:extLst>
                  <a:ext uri="{FF2B5EF4-FFF2-40B4-BE49-F238E27FC236}">
                    <a16:creationId xmlns:a16="http://schemas.microsoft.com/office/drawing/2014/main" id="{20C8AD70-670D-06CD-C9D4-C77EAE2FA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69467" y="14561151"/>
                <a:ext cx="15635345" cy="8579510"/>
              </a:xfrm>
              <a:prstGeom prst="rect">
                <a:avLst/>
              </a:prstGeom>
              <a:blipFill>
                <a:blip r:embed="rId12"/>
                <a:stretch>
                  <a:fillRect l="-1559" t="-1564" r="-17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5A8495A4-3F6E-77D0-A424-F60A326542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679" y="381719"/>
            <a:ext cx="5841133" cy="5134544"/>
          </a:xfrm>
          <a:prstGeom prst="rect">
            <a:avLst/>
          </a:prstGeom>
        </p:spPr>
      </p:pic>
      <p:pic>
        <p:nvPicPr>
          <p:cNvPr id="35" name="Picture 34" descr="A computer screen shot of a grey rectangular object&#10;&#10;AI-generated content may be incorrect.">
            <a:extLst>
              <a:ext uri="{FF2B5EF4-FFF2-40B4-BE49-F238E27FC236}">
                <a16:creationId xmlns:a16="http://schemas.microsoft.com/office/drawing/2014/main" id="{2E34A3CF-BD18-FE28-32DD-F6C662121F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98304" y="7229478"/>
            <a:ext cx="4462387" cy="3803197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DA534FD-1F75-B539-F4CA-AF9E9051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257" y="11936032"/>
            <a:ext cx="6889765" cy="26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3F664FD-5CC8-E74B-5FE6-C14FE87F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023" y="13346577"/>
            <a:ext cx="5241823" cy="44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AAB05CA-BE81-8962-B480-C7BB530F1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 r="5589"/>
          <a:stretch/>
        </p:blipFill>
        <p:spPr bwMode="auto">
          <a:xfrm>
            <a:off x="26469467" y="12337934"/>
            <a:ext cx="3444724" cy="22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AD02560-37BA-84CA-A578-917D3E361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325" y="12306529"/>
            <a:ext cx="3751650" cy="23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CA6E90-1843-684B-EE90-DA31F792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673" y="7391104"/>
            <a:ext cx="10482062" cy="60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3295C7ADBAB459D877ABB340642AD" ma:contentTypeVersion="17" ma:contentTypeDescription="Create a new document." ma:contentTypeScope="" ma:versionID="80d03dab29bf0bee7e9367e87cf77266">
  <xsd:schema xmlns:xsd="http://www.w3.org/2001/XMLSchema" xmlns:xs="http://www.w3.org/2001/XMLSchema" xmlns:p="http://schemas.microsoft.com/office/2006/metadata/properties" xmlns:ns3="556b5493-1ddd-4ef5-a4b8-df798c30873b" xmlns:ns4="083b0d17-9106-4b5a-8ac9-380a9841f031" targetNamespace="http://schemas.microsoft.com/office/2006/metadata/properties" ma:root="true" ma:fieldsID="6d95212cb2931c8a885a72f2153478b5" ns3:_="" ns4:_="">
    <xsd:import namespace="556b5493-1ddd-4ef5-a4b8-df798c30873b"/>
    <xsd:import namespace="083b0d17-9106-4b5a-8ac9-380a9841f0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b5493-1ddd-4ef5-a4b8-df798c308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b0d17-9106-4b5a-8ac9-380a9841f03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56b5493-1ddd-4ef5-a4b8-df798c30873b" xsi:nil="true"/>
  </documentManagement>
</p:properties>
</file>

<file path=customXml/itemProps1.xml><?xml version="1.0" encoding="utf-8"?>
<ds:datastoreItem xmlns:ds="http://schemas.openxmlformats.org/officeDocument/2006/customXml" ds:itemID="{305CE130-1AF7-464C-9094-AA3D8380AC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6b5493-1ddd-4ef5-a4b8-df798c30873b"/>
    <ds:schemaRef ds:uri="083b0d17-9106-4b5a-8ac9-380a9841f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0C56CC-F21E-4AFA-B83B-4CF48822BC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A40D20-C677-49F7-BF93-7DDCEB3A9A3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083b0d17-9106-4b5a-8ac9-380a9841f031"/>
    <ds:schemaRef ds:uri="http://purl.org/dc/dcmitype/"/>
    <ds:schemaRef ds:uri="http://schemas.microsoft.com/office/infopath/2007/PartnerControls"/>
    <ds:schemaRef ds:uri="556b5493-1ddd-4ef5-a4b8-df798c30873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338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Cambria Math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Darim Ferry</dc:creator>
  <cp:lastModifiedBy>AHMED ABDULAAL ALABDULAAL</cp:lastModifiedBy>
  <cp:revision>10</cp:revision>
  <dcterms:created xsi:type="dcterms:W3CDTF">2025-04-20T10:29:18Z</dcterms:created>
  <dcterms:modified xsi:type="dcterms:W3CDTF">2025-05-01T19:41:08Z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0x0101004A23295C7ADBAB459D877ABB340642AD</vt:lpwstr>
  </property>
</Properties>
</file>