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30276800" cy="21374100"/>
  <p:notesSz cx="6858000" cy="9144000"/>
  <p:embeddedFontLst>
    <p:embeddedFont>
      <p:font typeface="Cairo Bold" panose="020B0604020202020204" charset="-78"/>
      <p:regular r:id="rId6"/>
    </p:embeddedFont>
    <p:embeddedFont>
      <p:font typeface="Times New Roman Bold" panose="02020803070505020304" pitchFamily="18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7D1"/>
    <a:srgbClr val="02616D"/>
    <a:srgbClr val="D9D9D9"/>
    <a:srgbClr val="C5E0B3"/>
    <a:srgbClr val="588A7B"/>
    <a:srgbClr val="B9DA9D"/>
    <a:srgbClr val="DCCA6A"/>
    <a:srgbClr val="2A726E"/>
    <a:srgbClr val="53877A"/>
    <a:srgbClr val="BAD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22" autoAdjust="0"/>
  </p:normalViewPr>
  <p:slideViewPr>
    <p:cSldViewPr>
      <p:cViewPr varScale="1">
        <p:scale>
          <a:sx n="25" d="100"/>
          <a:sy n="25" d="100"/>
        </p:scale>
        <p:origin x="175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F0DDE540-7F41-560C-5635-A562FC31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76800" cy="213741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43024A67-FA9A-44D7-51A1-6E5BBE1B2C53}"/>
              </a:ext>
            </a:extLst>
          </p:cNvPr>
          <p:cNvSpPr/>
          <p:nvPr/>
        </p:nvSpPr>
        <p:spPr>
          <a:xfrm>
            <a:off x="0" y="3512716"/>
            <a:ext cx="30276800" cy="16318334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47">
            <a:extLst>
              <a:ext uri="{FF2B5EF4-FFF2-40B4-BE49-F238E27FC236}">
                <a16:creationId xmlns:a16="http://schemas.microsoft.com/office/drawing/2014/main" id="{2C4E9F82-1503-CBC2-96D6-7E1DD8909F4E}"/>
              </a:ext>
            </a:extLst>
          </p:cNvPr>
          <p:cNvSpPr/>
          <p:nvPr/>
        </p:nvSpPr>
        <p:spPr>
          <a:xfrm>
            <a:off x="235702" y="3852635"/>
            <a:ext cx="8916524" cy="15585985"/>
          </a:xfrm>
          <a:custGeom>
            <a:avLst/>
            <a:gdLst/>
            <a:ahLst/>
            <a:cxnLst/>
            <a:rect l="l" t="t" r="r" b="b"/>
            <a:pathLst>
              <a:path w="1049883" h="2307730">
                <a:moveTo>
                  <a:pt x="98100" y="0"/>
                </a:moveTo>
                <a:lnTo>
                  <a:pt x="951783" y="0"/>
                </a:lnTo>
                <a:cubicBezTo>
                  <a:pt x="977801" y="0"/>
                  <a:pt x="1002753" y="10336"/>
                  <a:pt x="1021150" y="28733"/>
                </a:cubicBezTo>
                <a:cubicBezTo>
                  <a:pt x="1039548" y="47130"/>
                  <a:pt x="1049883" y="72083"/>
                  <a:pt x="1049883" y="98100"/>
                </a:cubicBezTo>
                <a:lnTo>
                  <a:pt x="1049883" y="2209629"/>
                </a:lnTo>
                <a:cubicBezTo>
                  <a:pt x="1049883" y="2235647"/>
                  <a:pt x="1039548" y="2260600"/>
                  <a:pt x="1021150" y="2278997"/>
                </a:cubicBezTo>
                <a:cubicBezTo>
                  <a:pt x="1002753" y="2297394"/>
                  <a:pt x="977801" y="2307730"/>
                  <a:pt x="951783" y="2307730"/>
                </a:cubicBezTo>
                <a:lnTo>
                  <a:pt x="98100" y="2307730"/>
                </a:lnTo>
                <a:cubicBezTo>
                  <a:pt x="72083" y="2307730"/>
                  <a:pt x="47130" y="2297394"/>
                  <a:pt x="28733" y="2278997"/>
                </a:cubicBezTo>
                <a:cubicBezTo>
                  <a:pt x="10336" y="2260600"/>
                  <a:pt x="0" y="2235647"/>
                  <a:pt x="0" y="2209629"/>
                </a:cubicBezTo>
                <a:lnTo>
                  <a:pt x="0" y="98100"/>
                </a:lnTo>
                <a:cubicBezTo>
                  <a:pt x="0" y="72083"/>
                  <a:pt x="10336" y="47130"/>
                  <a:pt x="28733" y="28733"/>
                </a:cubicBezTo>
                <a:cubicBezTo>
                  <a:pt x="47130" y="10336"/>
                  <a:pt x="72083" y="0"/>
                  <a:pt x="98100" y="0"/>
                </a:cubicBezTo>
                <a:close/>
              </a:path>
            </a:pathLst>
          </a:custGeom>
          <a:solidFill>
            <a:srgbClr val="02616D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245862" y="3864065"/>
            <a:ext cx="8742604" cy="1726436"/>
            <a:chOff x="-27162" y="-373671"/>
            <a:chExt cx="1030282" cy="218738"/>
          </a:xfrm>
        </p:grpSpPr>
        <p:sp>
          <p:nvSpPr>
            <p:cNvPr id="21" name="Freeform 21"/>
            <p:cNvSpPr/>
            <p:nvPr/>
          </p:nvSpPr>
          <p:spPr>
            <a:xfrm>
              <a:off x="-7561" y="-345096"/>
              <a:ext cx="1010681" cy="161588"/>
            </a:xfrm>
            <a:custGeom>
              <a:avLst/>
              <a:gdLst/>
              <a:ahLst/>
              <a:cxnLst/>
              <a:rect l="l" t="t" r="r" b="b"/>
              <a:pathLst>
                <a:path w="1010681" h="161588">
                  <a:moveTo>
                    <a:pt x="80794" y="0"/>
                  </a:moveTo>
                  <a:lnTo>
                    <a:pt x="929887" y="0"/>
                  </a:lnTo>
                  <a:cubicBezTo>
                    <a:pt x="951315" y="0"/>
                    <a:pt x="971865" y="8512"/>
                    <a:pt x="987017" y="23664"/>
                  </a:cubicBezTo>
                  <a:cubicBezTo>
                    <a:pt x="1002169" y="38816"/>
                    <a:pt x="1010681" y="59366"/>
                    <a:pt x="1010681" y="80794"/>
                  </a:cubicBezTo>
                  <a:lnTo>
                    <a:pt x="1010681" y="80794"/>
                  </a:lnTo>
                  <a:cubicBezTo>
                    <a:pt x="1010681" y="102222"/>
                    <a:pt x="1002169" y="122772"/>
                    <a:pt x="987017" y="137924"/>
                  </a:cubicBezTo>
                  <a:cubicBezTo>
                    <a:pt x="971865" y="153076"/>
                    <a:pt x="951315" y="161588"/>
                    <a:pt x="929887" y="161588"/>
                  </a:cubicBezTo>
                  <a:lnTo>
                    <a:pt x="80794" y="161588"/>
                  </a:lnTo>
                  <a:cubicBezTo>
                    <a:pt x="59366" y="161588"/>
                    <a:pt x="38816" y="153076"/>
                    <a:pt x="23664" y="137924"/>
                  </a:cubicBezTo>
                  <a:cubicBezTo>
                    <a:pt x="8512" y="122772"/>
                    <a:pt x="0" y="102222"/>
                    <a:pt x="0" y="80794"/>
                  </a:cubicBezTo>
                  <a:lnTo>
                    <a:pt x="0" y="80794"/>
                  </a:lnTo>
                  <a:cubicBezTo>
                    <a:pt x="0" y="59366"/>
                    <a:pt x="8512" y="38816"/>
                    <a:pt x="23664" y="23664"/>
                  </a:cubicBezTo>
                  <a:cubicBezTo>
                    <a:pt x="38816" y="8512"/>
                    <a:pt x="59366" y="0"/>
                    <a:pt x="8079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27162" y="-373671"/>
              <a:ext cx="1010681" cy="218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b="1" spc="36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PROBLEM STATMENT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5520" y="9030897"/>
            <a:ext cx="8662946" cy="1726435"/>
            <a:chOff x="-27162" y="-319758"/>
            <a:chExt cx="1022764" cy="218738"/>
          </a:xfrm>
        </p:grpSpPr>
        <p:sp>
          <p:nvSpPr>
            <p:cNvPr id="27" name="Freeform 27"/>
            <p:cNvSpPr/>
            <p:nvPr/>
          </p:nvSpPr>
          <p:spPr>
            <a:xfrm>
              <a:off x="-15079" y="-281882"/>
              <a:ext cx="1010681" cy="161588"/>
            </a:xfrm>
            <a:custGeom>
              <a:avLst/>
              <a:gdLst/>
              <a:ahLst/>
              <a:cxnLst/>
              <a:rect l="l" t="t" r="r" b="b"/>
              <a:pathLst>
                <a:path w="1010681" h="161588">
                  <a:moveTo>
                    <a:pt x="80794" y="0"/>
                  </a:moveTo>
                  <a:lnTo>
                    <a:pt x="929887" y="0"/>
                  </a:lnTo>
                  <a:cubicBezTo>
                    <a:pt x="951315" y="0"/>
                    <a:pt x="971865" y="8512"/>
                    <a:pt x="987017" y="23664"/>
                  </a:cubicBezTo>
                  <a:cubicBezTo>
                    <a:pt x="1002169" y="38816"/>
                    <a:pt x="1010681" y="59366"/>
                    <a:pt x="1010681" y="80794"/>
                  </a:cubicBezTo>
                  <a:lnTo>
                    <a:pt x="1010681" y="80794"/>
                  </a:lnTo>
                  <a:cubicBezTo>
                    <a:pt x="1010681" y="102222"/>
                    <a:pt x="1002169" y="122772"/>
                    <a:pt x="987017" y="137924"/>
                  </a:cubicBezTo>
                  <a:cubicBezTo>
                    <a:pt x="971865" y="153076"/>
                    <a:pt x="951315" y="161588"/>
                    <a:pt x="929887" y="161588"/>
                  </a:cubicBezTo>
                  <a:lnTo>
                    <a:pt x="80794" y="161588"/>
                  </a:lnTo>
                  <a:cubicBezTo>
                    <a:pt x="59366" y="161588"/>
                    <a:pt x="38816" y="153076"/>
                    <a:pt x="23664" y="137924"/>
                  </a:cubicBezTo>
                  <a:cubicBezTo>
                    <a:pt x="8512" y="122772"/>
                    <a:pt x="0" y="102222"/>
                    <a:pt x="0" y="80794"/>
                  </a:cubicBezTo>
                  <a:lnTo>
                    <a:pt x="0" y="80794"/>
                  </a:lnTo>
                  <a:cubicBezTo>
                    <a:pt x="0" y="59366"/>
                    <a:pt x="8512" y="38816"/>
                    <a:pt x="23664" y="23664"/>
                  </a:cubicBezTo>
                  <a:cubicBezTo>
                    <a:pt x="38816" y="8512"/>
                    <a:pt x="59366" y="0"/>
                    <a:pt x="8079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-27162" y="-319758"/>
              <a:ext cx="1010681" cy="218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b="1" spc="36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CONSTRAINTS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632194" y="10824791"/>
            <a:ext cx="680707" cy="1062611"/>
          </a:xfrm>
          <a:custGeom>
            <a:avLst/>
            <a:gdLst/>
            <a:ahLst/>
            <a:cxnLst/>
            <a:rect l="l" t="t" r="r" b="b"/>
            <a:pathLst>
              <a:path w="832128" h="1122601">
                <a:moveTo>
                  <a:pt x="0" y="0"/>
                </a:moveTo>
                <a:lnTo>
                  <a:pt x="832128" y="0"/>
                </a:lnTo>
                <a:lnTo>
                  <a:pt x="832128" y="1122600"/>
                </a:lnTo>
                <a:lnTo>
                  <a:pt x="0" y="1122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Freeform 30"/>
          <p:cNvSpPr/>
          <p:nvPr/>
        </p:nvSpPr>
        <p:spPr>
          <a:xfrm>
            <a:off x="511665" y="12287300"/>
            <a:ext cx="832128" cy="767872"/>
          </a:xfrm>
          <a:custGeom>
            <a:avLst/>
            <a:gdLst/>
            <a:ahLst/>
            <a:cxnLst/>
            <a:rect l="l" t="t" r="r" b="b"/>
            <a:pathLst>
              <a:path w="987182" h="962502">
                <a:moveTo>
                  <a:pt x="0" y="0"/>
                </a:moveTo>
                <a:lnTo>
                  <a:pt x="987182" y="0"/>
                </a:lnTo>
                <a:lnTo>
                  <a:pt x="987182" y="962502"/>
                </a:lnTo>
                <a:lnTo>
                  <a:pt x="0" y="962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553834" y="11047174"/>
            <a:ext cx="7385908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92"/>
              </a:lnSpc>
            </a:pPr>
            <a:r>
              <a:rPr lang="en-US" sz="2400" b="1" spc="240" dirty="0">
                <a:solidFill>
                  <a:srgbClr val="E8E8E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Tank height:</a:t>
            </a:r>
            <a:r>
              <a:rPr lang="en-US" sz="2400" spc="24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tank should be positioned at least 6 meters above the usage point.</a:t>
            </a:r>
          </a:p>
          <a:p>
            <a:pPr algn="just">
              <a:lnSpc>
                <a:spcPts val="2592"/>
              </a:lnSpc>
            </a:pPr>
            <a:endParaRPr lang="en-US" sz="2400" spc="240" dirty="0">
              <a:solidFill>
                <a:srgbClr val="E8E8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2592"/>
              </a:lnSpc>
            </a:pPr>
            <a:endParaRPr lang="en-US" sz="2400" spc="240" dirty="0">
              <a:solidFill>
                <a:srgbClr val="E8E8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2592"/>
              </a:lnSpc>
            </a:pPr>
            <a:r>
              <a:rPr lang="en-US" sz="2400" b="1" spc="240" dirty="0">
                <a:solidFill>
                  <a:srgbClr val="E8E8E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Pipes: </a:t>
            </a:r>
            <a:r>
              <a:rPr lang="en-US" sz="2400" spc="24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tank pipe diameter should be at least 1/2 inch.</a:t>
            </a:r>
          </a:p>
          <a:p>
            <a:pPr algn="just">
              <a:lnSpc>
                <a:spcPts val="2592"/>
              </a:lnSpc>
            </a:pPr>
            <a:endParaRPr lang="en-US" sz="2400" spc="240" dirty="0">
              <a:solidFill>
                <a:srgbClr val="E8E8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2592"/>
              </a:lnSpc>
            </a:pPr>
            <a:r>
              <a:rPr lang="en-US" sz="2400" b="1" spc="240" dirty="0">
                <a:solidFill>
                  <a:srgbClr val="E8E8E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Easy On-Off:</a:t>
            </a:r>
            <a:r>
              <a:rPr lang="en-US" sz="2400" spc="24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system should be easy to turn off when not needed.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32666" y="14091688"/>
            <a:ext cx="8555800" cy="1726435"/>
            <a:chOff x="-2615" y="-33747"/>
            <a:chExt cx="1003474" cy="21873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0859" cy="161588"/>
            </a:xfrm>
            <a:custGeom>
              <a:avLst/>
              <a:gdLst/>
              <a:ahLst/>
              <a:cxnLst/>
              <a:rect l="l" t="t" r="r" b="b"/>
              <a:pathLst>
                <a:path w="1000859" h="161588">
                  <a:moveTo>
                    <a:pt x="80794" y="0"/>
                  </a:moveTo>
                  <a:lnTo>
                    <a:pt x="920065" y="0"/>
                  </a:lnTo>
                  <a:cubicBezTo>
                    <a:pt x="941493" y="0"/>
                    <a:pt x="962043" y="8512"/>
                    <a:pt x="977195" y="23664"/>
                  </a:cubicBezTo>
                  <a:cubicBezTo>
                    <a:pt x="992346" y="38816"/>
                    <a:pt x="1000859" y="59366"/>
                    <a:pt x="1000859" y="80794"/>
                  </a:cubicBezTo>
                  <a:lnTo>
                    <a:pt x="1000859" y="80794"/>
                  </a:lnTo>
                  <a:cubicBezTo>
                    <a:pt x="1000859" y="102222"/>
                    <a:pt x="992346" y="122772"/>
                    <a:pt x="977195" y="137924"/>
                  </a:cubicBezTo>
                  <a:cubicBezTo>
                    <a:pt x="962043" y="153076"/>
                    <a:pt x="941493" y="161588"/>
                    <a:pt x="920065" y="161588"/>
                  </a:cubicBezTo>
                  <a:lnTo>
                    <a:pt x="80794" y="161588"/>
                  </a:lnTo>
                  <a:cubicBezTo>
                    <a:pt x="59366" y="161588"/>
                    <a:pt x="38816" y="153076"/>
                    <a:pt x="23664" y="137924"/>
                  </a:cubicBezTo>
                  <a:cubicBezTo>
                    <a:pt x="8512" y="122772"/>
                    <a:pt x="0" y="102222"/>
                    <a:pt x="0" y="80794"/>
                  </a:cubicBezTo>
                  <a:lnTo>
                    <a:pt x="0" y="80794"/>
                  </a:lnTo>
                  <a:cubicBezTo>
                    <a:pt x="0" y="59366"/>
                    <a:pt x="8512" y="38816"/>
                    <a:pt x="23664" y="23664"/>
                  </a:cubicBezTo>
                  <a:cubicBezTo>
                    <a:pt x="38816" y="8512"/>
                    <a:pt x="59366" y="0"/>
                    <a:pt x="8079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-2615" y="-33747"/>
              <a:ext cx="1000859" cy="218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b="1" spc="36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SPECIFICATIONS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567954" y="13280147"/>
            <a:ext cx="692649" cy="744082"/>
          </a:xfrm>
          <a:custGeom>
            <a:avLst/>
            <a:gdLst/>
            <a:ahLst/>
            <a:cxnLst/>
            <a:rect l="l" t="t" r="r" b="b"/>
            <a:pathLst>
              <a:path w="830457" h="873329">
                <a:moveTo>
                  <a:pt x="0" y="0"/>
                </a:moveTo>
                <a:lnTo>
                  <a:pt x="830457" y="0"/>
                </a:lnTo>
                <a:lnTo>
                  <a:pt x="830457" y="873329"/>
                </a:lnTo>
                <a:lnTo>
                  <a:pt x="0" y="8733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0" name="Freeform 40"/>
          <p:cNvSpPr/>
          <p:nvPr/>
        </p:nvSpPr>
        <p:spPr>
          <a:xfrm>
            <a:off x="531275" y="18319453"/>
            <a:ext cx="820050" cy="674491"/>
          </a:xfrm>
          <a:custGeom>
            <a:avLst/>
            <a:gdLst/>
            <a:ahLst/>
            <a:cxnLst/>
            <a:rect l="l" t="t" r="r" b="b"/>
            <a:pathLst>
              <a:path w="820050" h="674491">
                <a:moveTo>
                  <a:pt x="0" y="0"/>
                </a:moveTo>
                <a:lnTo>
                  <a:pt x="820050" y="0"/>
                </a:lnTo>
                <a:lnTo>
                  <a:pt x="820050" y="674491"/>
                </a:lnTo>
                <a:lnTo>
                  <a:pt x="0" y="6744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1" name="Freeform 41"/>
          <p:cNvSpPr/>
          <p:nvPr/>
        </p:nvSpPr>
        <p:spPr>
          <a:xfrm>
            <a:off x="681430" y="17135657"/>
            <a:ext cx="605180" cy="817811"/>
          </a:xfrm>
          <a:custGeom>
            <a:avLst/>
            <a:gdLst/>
            <a:ahLst/>
            <a:cxnLst/>
            <a:rect l="l" t="t" r="r" b="b"/>
            <a:pathLst>
              <a:path w="605180" h="817811">
                <a:moveTo>
                  <a:pt x="0" y="0"/>
                </a:moveTo>
                <a:lnTo>
                  <a:pt x="605180" y="0"/>
                </a:lnTo>
                <a:lnTo>
                  <a:pt x="605180" y="817812"/>
                </a:lnTo>
                <a:lnTo>
                  <a:pt x="0" y="8178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2" name="Freeform 42"/>
          <p:cNvSpPr/>
          <p:nvPr/>
        </p:nvSpPr>
        <p:spPr>
          <a:xfrm>
            <a:off x="764005" y="15948279"/>
            <a:ext cx="371184" cy="908095"/>
          </a:xfrm>
          <a:custGeom>
            <a:avLst/>
            <a:gdLst/>
            <a:ahLst/>
            <a:cxnLst/>
            <a:rect l="l" t="t" r="r" b="b"/>
            <a:pathLst>
              <a:path w="371184" h="908095">
                <a:moveTo>
                  <a:pt x="0" y="0"/>
                </a:moveTo>
                <a:lnTo>
                  <a:pt x="371184" y="0"/>
                </a:lnTo>
                <a:lnTo>
                  <a:pt x="371184" y="908095"/>
                </a:lnTo>
                <a:lnTo>
                  <a:pt x="0" y="9080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3" name="TextBox 43"/>
          <p:cNvSpPr txBox="1"/>
          <p:nvPr/>
        </p:nvSpPr>
        <p:spPr>
          <a:xfrm>
            <a:off x="509132" y="5689310"/>
            <a:ext cx="8397309" cy="3787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30"/>
              </a:lnSpc>
            </a:pPr>
            <a:r>
              <a:rPr lang="en-US" sz="2806" spc="28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Saudi Arabia's hot climate, water stored in household tanks becomes excessively heated during the summer, making it unsuitable for daily use and increasing reliance on electrically powered water-cooling systems. The *SOWCS* project offers an innovative solution by utilizing the kinetic energy of water flow to achieve this goal without electricity.</a:t>
            </a:r>
          </a:p>
          <a:p>
            <a:pPr algn="ctr">
              <a:lnSpc>
                <a:spcPts val="2450"/>
              </a:lnSpc>
            </a:pPr>
            <a:endParaRPr lang="en-US" sz="2806" spc="280" dirty="0">
              <a:solidFill>
                <a:srgbClr val="E8E8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622878" y="16089516"/>
            <a:ext cx="7365588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92"/>
              </a:lnSpc>
            </a:pPr>
            <a:r>
              <a:rPr lang="en-US" sz="2400" b="1" spc="240" dirty="0">
                <a:solidFill>
                  <a:srgbClr val="E8E8E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Performance:</a:t>
            </a:r>
            <a:r>
              <a:rPr lang="en-US" sz="2400" spc="24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should reduce the water temperature 8 degrees Celsius at least.</a:t>
            </a:r>
          </a:p>
          <a:p>
            <a:pPr algn="just">
              <a:lnSpc>
                <a:spcPts val="2592"/>
              </a:lnSpc>
            </a:pPr>
            <a:endParaRPr lang="en-US" sz="2400" spc="240" dirty="0">
              <a:solidFill>
                <a:srgbClr val="E8E8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2592"/>
              </a:lnSpc>
            </a:pPr>
            <a:r>
              <a:rPr lang="en-US" sz="2400" b="1" spc="240" dirty="0">
                <a:solidFill>
                  <a:srgbClr val="E8E8E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Flow Rate:</a:t>
            </a:r>
            <a:r>
              <a:rPr lang="en-US" sz="2400" spc="24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system operates with flow rate of 7–10 (L/min), suitable for domestic water use.</a:t>
            </a:r>
          </a:p>
          <a:p>
            <a:pPr algn="just">
              <a:lnSpc>
                <a:spcPts val="2592"/>
              </a:lnSpc>
            </a:pPr>
            <a:endParaRPr lang="en-US" sz="2400" spc="240" dirty="0">
              <a:solidFill>
                <a:srgbClr val="E8E8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2592"/>
              </a:lnSpc>
            </a:pPr>
            <a:r>
              <a:rPr lang="en-US" sz="2400" b="1" spc="240" dirty="0">
                <a:solidFill>
                  <a:srgbClr val="E8E8E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Cooling Speed: </a:t>
            </a:r>
            <a:r>
              <a:rPr lang="en-US" sz="2400" spc="24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system cools the water instantly.</a:t>
            </a:r>
          </a:p>
        </p:txBody>
      </p:sp>
      <p:sp>
        <p:nvSpPr>
          <p:cNvPr id="47" name="Freeform 47"/>
          <p:cNvSpPr/>
          <p:nvPr/>
        </p:nvSpPr>
        <p:spPr>
          <a:xfrm>
            <a:off x="20005439" y="3864065"/>
            <a:ext cx="10016192" cy="15585985"/>
          </a:xfrm>
          <a:custGeom>
            <a:avLst/>
            <a:gdLst/>
            <a:ahLst/>
            <a:cxnLst/>
            <a:rect l="l" t="t" r="r" b="b"/>
            <a:pathLst>
              <a:path w="1049883" h="2307730">
                <a:moveTo>
                  <a:pt x="98100" y="0"/>
                </a:moveTo>
                <a:lnTo>
                  <a:pt x="951783" y="0"/>
                </a:lnTo>
                <a:cubicBezTo>
                  <a:pt x="977801" y="0"/>
                  <a:pt x="1002753" y="10336"/>
                  <a:pt x="1021150" y="28733"/>
                </a:cubicBezTo>
                <a:cubicBezTo>
                  <a:pt x="1039548" y="47130"/>
                  <a:pt x="1049883" y="72083"/>
                  <a:pt x="1049883" y="98100"/>
                </a:cubicBezTo>
                <a:lnTo>
                  <a:pt x="1049883" y="2209629"/>
                </a:lnTo>
                <a:cubicBezTo>
                  <a:pt x="1049883" y="2235647"/>
                  <a:pt x="1039548" y="2260600"/>
                  <a:pt x="1021150" y="2278997"/>
                </a:cubicBezTo>
                <a:cubicBezTo>
                  <a:pt x="1002753" y="2297394"/>
                  <a:pt x="977801" y="2307730"/>
                  <a:pt x="951783" y="2307730"/>
                </a:cubicBezTo>
                <a:lnTo>
                  <a:pt x="98100" y="2307730"/>
                </a:lnTo>
                <a:cubicBezTo>
                  <a:pt x="72083" y="2307730"/>
                  <a:pt x="47130" y="2297394"/>
                  <a:pt x="28733" y="2278997"/>
                </a:cubicBezTo>
                <a:cubicBezTo>
                  <a:pt x="10336" y="2260600"/>
                  <a:pt x="0" y="2235647"/>
                  <a:pt x="0" y="2209629"/>
                </a:cubicBezTo>
                <a:lnTo>
                  <a:pt x="0" y="98100"/>
                </a:lnTo>
                <a:cubicBezTo>
                  <a:pt x="0" y="72083"/>
                  <a:pt x="10336" y="47130"/>
                  <a:pt x="28733" y="28733"/>
                </a:cubicBezTo>
                <a:cubicBezTo>
                  <a:pt x="47130" y="10336"/>
                  <a:pt x="72083" y="0"/>
                  <a:pt x="98100" y="0"/>
                </a:cubicBezTo>
                <a:close/>
              </a:path>
            </a:pathLst>
          </a:custGeom>
          <a:solidFill>
            <a:srgbClr val="02616D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0" name="Group 50"/>
          <p:cNvGrpSpPr/>
          <p:nvPr/>
        </p:nvGrpSpPr>
        <p:grpSpPr>
          <a:xfrm>
            <a:off x="20181199" y="3946300"/>
            <a:ext cx="9662936" cy="1644204"/>
            <a:chOff x="-8621" y="-21847"/>
            <a:chExt cx="1054442" cy="28833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45821" cy="242047"/>
            </a:xfrm>
            <a:custGeom>
              <a:avLst/>
              <a:gdLst/>
              <a:ahLst/>
              <a:cxnLst/>
              <a:rect l="l" t="t" r="r" b="b"/>
              <a:pathLst>
                <a:path w="1045821" h="242047">
                  <a:moveTo>
                    <a:pt x="98481" y="0"/>
                  </a:moveTo>
                  <a:lnTo>
                    <a:pt x="947339" y="0"/>
                  </a:lnTo>
                  <a:cubicBezTo>
                    <a:pt x="973458" y="0"/>
                    <a:pt x="998507" y="10376"/>
                    <a:pt x="1016976" y="28845"/>
                  </a:cubicBezTo>
                  <a:cubicBezTo>
                    <a:pt x="1035445" y="47313"/>
                    <a:pt x="1045821" y="72363"/>
                    <a:pt x="1045821" y="98481"/>
                  </a:cubicBezTo>
                  <a:lnTo>
                    <a:pt x="1045821" y="143565"/>
                  </a:lnTo>
                  <a:cubicBezTo>
                    <a:pt x="1045821" y="197955"/>
                    <a:pt x="1001729" y="242047"/>
                    <a:pt x="947339" y="242047"/>
                  </a:cubicBezTo>
                  <a:lnTo>
                    <a:pt x="98481" y="242047"/>
                  </a:lnTo>
                  <a:cubicBezTo>
                    <a:pt x="44092" y="242047"/>
                    <a:pt x="0" y="197955"/>
                    <a:pt x="0" y="143565"/>
                  </a:cubicBezTo>
                  <a:lnTo>
                    <a:pt x="0" y="98481"/>
                  </a:lnTo>
                  <a:cubicBezTo>
                    <a:pt x="0" y="44092"/>
                    <a:pt x="44092" y="0"/>
                    <a:pt x="98481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-8621" y="-21847"/>
              <a:ext cx="1045821" cy="288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b="1" spc="36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TESTING PROTOTYPE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0271004" y="12390563"/>
            <a:ext cx="9494128" cy="1701122"/>
            <a:chOff x="-202621" y="20340"/>
            <a:chExt cx="1202897" cy="215530"/>
          </a:xfrm>
        </p:grpSpPr>
        <p:sp>
          <p:nvSpPr>
            <p:cNvPr id="54" name="Freeform 54"/>
            <p:cNvSpPr/>
            <p:nvPr/>
          </p:nvSpPr>
          <p:spPr>
            <a:xfrm>
              <a:off x="-202621" y="47391"/>
              <a:ext cx="1202897" cy="158380"/>
            </a:xfrm>
            <a:custGeom>
              <a:avLst/>
              <a:gdLst/>
              <a:ahLst/>
              <a:cxnLst/>
              <a:rect l="l" t="t" r="r" b="b"/>
              <a:pathLst>
                <a:path w="1032774" h="158380">
                  <a:moveTo>
                    <a:pt x="79190" y="0"/>
                  </a:moveTo>
                  <a:lnTo>
                    <a:pt x="953584" y="0"/>
                  </a:lnTo>
                  <a:cubicBezTo>
                    <a:pt x="974587" y="0"/>
                    <a:pt x="994729" y="8343"/>
                    <a:pt x="1009580" y="23194"/>
                  </a:cubicBezTo>
                  <a:cubicBezTo>
                    <a:pt x="1024431" y="38045"/>
                    <a:pt x="1032774" y="58188"/>
                    <a:pt x="1032774" y="79190"/>
                  </a:cubicBezTo>
                  <a:lnTo>
                    <a:pt x="1032774" y="79190"/>
                  </a:lnTo>
                  <a:cubicBezTo>
                    <a:pt x="1032774" y="100193"/>
                    <a:pt x="1024431" y="120335"/>
                    <a:pt x="1009580" y="135186"/>
                  </a:cubicBezTo>
                  <a:cubicBezTo>
                    <a:pt x="994729" y="150037"/>
                    <a:pt x="974587" y="158380"/>
                    <a:pt x="953584" y="158380"/>
                  </a:cubicBezTo>
                  <a:lnTo>
                    <a:pt x="79190" y="158380"/>
                  </a:lnTo>
                  <a:cubicBezTo>
                    <a:pt x="58188" y="158380"/>
                    <a:pt x="38045" y="150037"/>
                    <a:pt x="23194" y="135186"/>
                  </a:cubicBezTo>
                  <a:cubicBezTo>
                    <a:pt x="8343" y="120335"/>
                    <a:pt x="0" y="100193"/>
                    <a:pt x="0" y="79190"/>
                  </a:cubicBezTo>
                  <a:lnTo>
                    <a:pt x="0" y="79190"/>
                  </a:lnTo>
                  <a:cubicBezTo>
                    <a:pt x="0" y="58188"/>
                    <a:pt x="8343" y="38045"/>
                    <a:pt x="23194" y="23194"/>
                  </a:cubicBezTo>
                  <a:cubicBezTo>
                    <a:pt x="38045" y="8343"/>
                    <a:pt x="58188" y="0"/>
                    <a:pt x="7919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-139956" y="20340"/>
              <a:ext cx="1032774" cy="215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b="1" spc="369" dirty="0">
                  <a:solidFill>
                    <a:srgbClr val="000000"/>
                  </a:solidFill>
                  <a:latin typeface="Cairo Bold"/>
                  <a:ea typeface="Cairo Bold"/>
                  <a:cs typeface="Cairo Bold"/>
                  <a:sym typeface="Cairo Bold"/>
                </a:rPr>
                <a:t>CONCLUSION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20260202" y="5715369"/>
            <a:ext cx="9042602" cy="6694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16"/>
              </a:lnSpc>
            </a:pPr>
            <a:r>
              <a:rPr lang="en-US" sz="2700" spc="27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test was conducted on the prototype of the Self-Operated Water-Cooling System (SOWCS), where the functions are:</a:t>
            </a:r>
          </a:p>
          <a:p>
            <a:pPr algn="just">
              <a:lnSpc>
                <a:spcPts val="2916"/>
              </a:lnSpc>
            </a:pPr>
            <a:endParaRPr lang="en-US" sz="2700" spc="270" dirty="0">
              <a:solidFill>
                <a:srgbClr val="E8E8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82930" lvl="1" indent="-291465" algn="just">
              <a:lnSpc>
                <a:spcPts val="2916"/>
              </a:lnSpc>
              <a:buFont typeface="Arial"/>
              <a:buChar char="•"/>
            </a:pPr>
            <a:r>
              <a:rPr lang="en-US" sz="2700" spc="27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Utilizes kinetic energy from water flow to power the cooling system.</a:t>
            </a:r>
          </a:p>
          <a:p>
            <a:pPr marL="582930" lvl="1" indent="-291465" algn="just">
              <a:lnSpc>
                <a:spcPts val="2916"/>
              </a:lnSpc>
              <a:buFont typeface="Arial"/>
              <a:buChar char="•"/>
            </a:pPr>
            <a:r>
              <a:rPr lang="en-US" sz="2700" spc="27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Automatically activates the cooling mechanism when water flow is detected.</a:t>
            </a:r>
          </a:p>
          <a:p>
            <a:pPr marL="582930" lvl="1" indent="-291465" algn="just">
              <a:lnSpc>
                <a:spcPts val="2916"/>
              </a:lnSpc>
              <a:buFont typeface="Arial"/>
              <a:buChar char="•"/>
            </a:pPr>
            <a:r>
              <a:rPr lang="en-US" sz="2700" spc="27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Cools water upon opening the tap, achieving a temperature reduction of 2–3°C, though the target was 8°C.</a:t>
            </a:r>
          </a:p>
          <a:p>
            <a:pPr marL="582930" lvl="1" indent="-291465" algn="just">
              <a:lnSpc>
                <a:spcPts val="2916"/>
              </a:lnSpc>
              <a:buFont typeface="Arial"/>
              <a:buChar char="•"/>
            </a:pPr>
            <a:r>
              <a:rPr lang="en-US" sz="2700" spc="27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Achieved a stable water flow rate of 7 liters per minute, meeting the specification for household use.</a:t>
            </a:r>
          </a:p>
          <a:p>
            <a:pPr marL="582930" lvl="1" indent="-291465" algn="just">
              <a:lnSpc>
                <a:spcPts val="2916"/>
              </a:lnSpc>
              <a:buFont typeface="Arial"/>
              <a:buChar char="•"/>
            </a:pPr>
            <a:r>
              <a:rPr lang="en-US" sz="2700" spc="27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Integrated radiator and fan combination ensure effective heat dissipation, but the turbine's low efficiency led to reduced fan speed, affecting overall performance.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0271005" y="14355928"/>
            <a:ext cx="9573129" cy="5146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16"/>
              </a:lnSpc>
            </a:pPr>
            <a:r>
              <a:rPr lang="en-US" sz="2700" spc="27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prototype achieved a 2-3°C temperature reduction, short of the 8°C target, and maintained a stable flow rate of 6.4 liters per minute.</a:t>
            </a:r>
          </a:p>
          <a:p>
            <a:pPr algn="just">
              <a:lnSpc>
                <a:spcPts val="2916"/>
              </a:lnSpc>
            </a:pPr>
            <a:r>
              <a:rPr lang="en-US" sz="2700" spc="27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estimated cost for the full design is X SR, while the prototype cost around Y SR.</a:t>
            </a:r>
          </a:p>
          <a:p>
            <a:pPr algn="just">
              <a:lnSpc>
                <a:spcPts val="2916"/>
              </a:lnSpc>
            </a:pPr>
            <a:r>
              <a:rPr lang="en-US" sz="2700" b="1" spc="270" dirty="0">
                <a:solidFill>
                  <a:srgbClr val="E8E8E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Challenges and Recommendations:</a:t>
            </a:r>
          </a:p>
          <a:p>
            <a:pPr marL="582930" lvl="1" indent="-291465" algn="just">
              <a:lnSpc>
                <a:spcPts val="2916"/>
              </a:lnSpc>
              <a:buFont typeface="Arial"/>
              <a:buChar char="•"/>
            </a:pPr>
            <a:r>
              <a:rPr lang="en-US" sz="2700" spc="27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Cooling Performance: Achieving the 8°C target requires enhancing radiator efficiency, improving fan airflow, and using better thermal materials.</a:t>
            </a:r>
          </a:p>
          <a:p>
            <a:pPr marL="582930" lvl="1" indent="-291465" algn="just">
              <a:lnSpc>
                <a:spcPts val="2916"/>
              </a:lnSpc>
              <a:buFont typeface="Arial"/>
              <a:buChar char="•"/>
            </a:pPr>
            <a:r>
              <a:rPr lang="en-US" sz="2700" spc="270" dirty="0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Turbine Efficiency: The turbine's low efficiency reduced fan speed, affecting cooling. Redesigning the turbine can improve energy conversion and fan performance.</a:t>
            </a:r>
          </a:p>
          <a:p>
            <a:pPr algn="just">
              <a:lnSpc>
                <a:spcPts val="2366"/>
              </a:lnSpc>
            </a:pPr>
            <a:endParaRPr lang="en-US" sz="2700" spc="270" dirty="0">
              <a:solidFill>
                <a:srgbClr val="E8E8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Picture 77" descr="A close-up of a fan&#10;&#10;Description automatically generated">
            <a:extLst>
              <a:ext uri="{FF2B5EF4-FFF2-40B4-BE49-F238E27FC236}">
                <a16:creationId xmlns:a16="http://schemas.microsoft.com/office/drawing/2014/main" id="{6FBD3DE8-EECD-D2EF-EE15-351804F0EAC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6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64" y="3912157"/>
            <a:ext cx="10181379" cy="7589756"/>
          </a:xfrm>
          <a:prstGeom prst="roundRect">
            <a:avLst>
              <a:gd name="adj" fmla="val 16667"/>
            </a:avLst>
          </a:prstGeom>
          <a:ln>
            <a:solidFill>
              <a:srgbClr val="02616D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" name="Picture 81" descr="A graph of water flow&#10;&#10;Description automatically generated">
            <a:extLst>
              <a:ext uri="{FF2B5EF4-FFF2-40B4-BE49-F238E27FC236}">
                <a16:creationId xmlns:a16="http://schemas.microsoft.com/office/drawing/2014/main" id="{A71700AA-6046-636A-EB8C-548DBA458B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61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63" y="11901354"/>
            <a:ext cx="10016192" cy="7430708"/>
          </a:xfrm>
          <a:prstGeom prst="roundRect">
            <a:avLst>
              <a:gd name="adj" fmla="val 16667"/>
            </a:avLst>
          </a:prstGeom>
          <a:ln>
            <a:solidFill>
              <a:srgbClr val="02616D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3" name="Text Box 3">
            <a:extLst>
              <a:ext uri="{FF2B5EF4-FFF2-40B4-BE49-F238E27FC236}">
                <a16:creationId xmlns:a16="http://schemas.microsoft.com/office/drawing/2014/main" id="{E9614490-2033-EA92-E855-F95981D48771}"/>
              </a:ext>
            </a:extLst>
          </p:cNvPr>
          <p:cNvSpPr txBox="1"/>
          <p:nvPr/>
        </p:nvSpPr>
        <p:spPr>
          <a:xfrm>
            <a:off x="454962" y="493420"/>
            <a:ext cx="16240442" cy="17903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7200" b="1" dirty="0">
                <a:solidFill>
                  <a:srgbClr val="C5E0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Self-Operated Water-Cooling System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6">
            <a:extLst>
              <a:ext uri="{FF2B5EF4-FFF2-40B4-BE49-F238E27FC236}">
                <a16:creationId xmlns:a16="http://schemas.microsoft.com/office/drawing/2014/main" id="{7D6A6BA7-AA38-B385-4E72-D494394EF41B}"/>
              </a:ext>
            </a:extLst>
          </p:cNvPr>
          <p:cNvSpPr txBox="1"/>
          <p:nvPr/>
        </p:nvSpPr>
        <p:spPr>
          <a:xfrm>
            <a:off x="498972" y="1851235"/>
            <a:ext cx="3484170" cy="12310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5400" dirty="0">
                <a:solidFill>
                  <a:srgbClr val="FFD9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TEAM: 47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 Box 2">
            <a:extLst>
              <a:ext uri="{FF2B5EF4-FFF2-40B4-BE49-F238E27FC236}">
                <a16:creationId xmlns:a16="http://schemas.microsoft.com/office/drawing/2014/main" id="{3575D69B-553B-4D02-DDC2-435FC9871F4C}"/>
              </a:ext>
            </a:extLst>
          </p:cNvPr>
          <p:cNvSpPr txBox="1"/>
          <p:nvPr/>
        </p:nvSpPr>
        <p:spPr>
          <a:xfrm>
            <a:off x="16957432" y="815919"/>
            <a:ext cx="10162523" cy="25574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Hassan </a:t>
            </a:r>
            <a:r>
              <a:rPr lang="en-US" sz="3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Alhelal</a:t>
            </a:r>
            <a:r>
              <a:rPr lang="en-US" sz="3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ISE   </a:t>
            </a:r>
            <a:r>
              <a:rPr lang="en-US" sz="3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Abdulwahab</a:t>
            </a:r>
            <a:r>
              <a:rPr lang="en-US" sz="3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Alshemmari</a:t>
            </a:r>
            <a:r>
              <a:rPr lang="en-US" sz="3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ISE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Alaa </a:t>
            </a:r>
            <a:r>
              <a:rPr lang="en-US" sz="3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Busaleh</a:t>
            </a:r>
            <a:r>
              <a:rPr lang="en-US" sz="3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ME   </a:t>
            </a: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3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ohammed </a:t>
            </a:r>
            <a:r>
              <a:rPr lang="en-US" sz="3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Alassaf</a:t>
            </a:r>
            <a:r>
              <a:rPr lang="en-US" sz="3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CHE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s-ES" sz="3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 </a:t>
            </a:r>
            <a:r>
              <a:rPr lang="es-ES" sz="3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Almusailem</a:t>
            </a:r>
            <a:r>
              <a:rPr lang="es-ES" sz="3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ME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King Fahd University of Petroleum and Minerals - Wikipedia">
            <a:extLst>
              <a:ext uri="{FF2B5EF4-FFF2-40B4-BE49-F238E27FC236}">
                <a16:creationId xmlns:a16="http://schemas.microsoft.com/office/drawing/2014/main" id="{2EC7F899-809F-6496-A67C-D31A4E4F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487" y="493420"/>
            <a:ext cx="2480203" cy="24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4ac38e-5b39-4f46-b833-51c4e561ef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294DE44F81CE4099EFFBFE5D1CFE4F" ma:contentTypeVersion="11" ma:contentTypeDescription="Create a new document." ma:contentTypeScope="" ma:versionID="1538c838f94737e977efefab25870bca">
  <xsd:schema xmlns:xsd="http://www.w3.org/2001/XMLSchema" xmlns:xs="http://www.w3.org/2001/XMLSchema" xmlns:p="http://schemas.microsoft.com/office/2006/metadata/properties" xmlns:ns3="5a4ac38e-5b39-4f46-b833-51c4e561ef6f" xmlns:ns4="1aa2c1f5-10df-4771-9ee1-67ec336def41" targetNamespace="http://schemas.microsoft.com/office/2006/metadata/properties" ma:root="true" ma:fieldsID="e25c24f74cc94c546580f683030bec9e" ns3:_="" ns4:_="">
    <xsd:import namespace="5a4ac38e-5b39-4f46-b833-51c4e561ef6f"/>
    <xsd:import namespace="1aa2c1f5-10df-4771-9ee1-67ec336def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ac38e-5b39-4f46-b833-51c4e561e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2c1f5-10df-4771-9ee1-67ec336de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91408-C432-403A-87EC-4F8F25138B35}">
  <ds:schemaRefs>
    <ds:schemaRef ds:uri="http://www.w3.org/XML/1998/namespace"/>
    <ds:schemaRef ds:uri="5a4ac38e-5b39-4f46-b833-51c4e561ef6f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aa2c1f5-10df-4771-9ee1-67ec336def4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70296A-0EC9-4240-B2A5-D0EB5E7FA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FED945-C2BF-4AC8-B99A-F759DC3C9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4ac38e-5b39-4f46-b833-51c4e561ef6f"/>
    <ds:schemaRef ds:uri="1aa2c1f5-10df-4771-9ee1-67ec336de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389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 Bold</vt:lpstr>
      <vt:lpstr>Arial</vt:lpstr>
      <vt:lpstr>Calibri</vt:lpstr>
      <vt:lpstr>Times New Roman</vt:lpstr>
      <vt:lpstr>Cairo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technology</dc:title>
  <dc:creator>Ali Abdullah</dc:creator>
  <cp:lastModifiedBy>Ali Abdullah</cp:lastModifiedBy>
  <cp:revision>8</cp:revision>
  <dcterms:created xsi:type="dcterms:W3CDTF">2006-08-16T00:00:00Z</dcterms:created>
  <dcterms:modified xsi:type="dcterms:W3CDTF">2024-12-12T19:35:46Z</dcterms:modified>
  <dc:identifier>DAGXsJvauao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0x010100F7294DE44F81CE4099EFFBFE5D1CFE4F</vt:lpwstr>
  </property>
</Properties>
</file>