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30175200" cy="21031200"/>
  <p:notesSz cx="9144000" cy="6858000"/>
  <p:defaultTextStyle>
    <a:defPPr>
      <a:defRPr lang="en-US"/>
    </a:defPPr>
    <a:lvl1pPr marL="0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1pPr>
    <a:lvl2pPr marL="453119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2pPr>
    <a:lvl3pPr marL="906238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3pPr>
    <a:lvl4pPr marL="1359357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4pPr>
    <a:lvl5pPr marL="1812477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5pPr>
    <a:lvl6pPr marL="2265596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6pPr>
    <a:lvl7pPr marL="2718715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7pPr>
    <a:lvl8pPr marL="3171834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8pPr>
    <a:lvl9pPr marL="3624952" algn="l" defTabSz="453119" rtl="0" eaLnBrk="1" latinLnBrk="0" hangingPunct="1">
      <a:defRPr sz="17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915" autoAdjust="0"/>
    <p:restoredTop sz="93457" autoAdjust="0"/>
  </p:normalViewPr>
  <p:slideViewPr>
    <p:cSldViewPr snapToGrid="0">
      <p:cViewPr>
        <p:scale>
          <a:sx n="38" d="100"/>
          <a:sy n="38" d="100"/>
        </p:scale>
        <p:origin x="100" y="-2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3AF4-B103-4768-9810-217C5494EEE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57250"/>
            <a:ext cx="33178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ED46-FAAF-4F4D-8949-0AA00B60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1pPr>
    <a:lvl2pPr marL="1228879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2pPr>
    <a:lvl3pPr marL="2457758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3pPr>
    <a:lvl4pPr marL="3686638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4pPr>
    <a:lvl5pPr marL="4915516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5pPr>
    <a:lvl6pPr marL="6144395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6pPr>
    <a:lvl7pPr marL="7373274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7pPr>
    <a:lvl8pPr marL="8602154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8pPr>
    <a:lvl9pPr marL="9831033" algn="l" defTabSz="2457758" rtl="0" eaLnBrk="1" latinLnBrk="0" hangingPunct="1">
      <a:defRPr sz="3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3063" y="857250"/>
            <a:ext cx="33178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DED46-FAAF-4F4D-8949-0AA00B6072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62" y="19629121"/>
            <a:ext cx="30167343" cy="1402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769" y="2327454"/>
            <a:ext cx="24894540" cy="1093622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4533" spc="-153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2627" y="13663905"/>
            <a:ext cx="24894540" cy="3505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7360" cap="all" spc="614" baseline="0">
                <a:solidFill>
                  <a:schemeClr val="tx2"/>
                </a:solidFill>
                <a:latin typeface="+mj-lt"/>
              </a:defRPr>
            </a:lvl1pPr>
            <a:lvl2pPr marL="1402056" indent="0" algn="ctr">
              <a:buNone/>
              <a:defRPr sz="7360"/>
            </a:lvl2pPr>
            <a:lvl3pPr marL="2804111" indent="0" algn="ctr">
              <a:buNone/>
              <a:defRPr sz="7360"/>
            </a:lvl3pPr>
            <a:lvl4pPr marL="4206168" indent="0" algn="ctr">
              <a:buNone/>
              <a:defRPr sz="6133"/>
            </a:lvl4pPr>
            <a:lvl5pPr marL="5608224" indent="0" algn="ctr">
              <a:buNone/>
              <a:defRPr sz="6133"/>
            </a:lvl5pPr>
            <a:lvl6pPr marL="7010280" indent="0" algn="ctr">
              <a:buNone/>
              <a:defRPr sz="6133"/>
            </a:lvl6pPr>
            <a:lvl7pPr marL="8412336" indent="0" algn="ctr">
              <a:buNone/>
              <a:defRPr sz="6133"/>
            </a:lvl7pPr>
            <a:lvl8pPr marL="9814391" indent="0" algn="ctr">
              <a:buNone/>
              <a:defRPr sz="6133"/>
            </a:lvl8pPr>
            <a:lvl9pPr marL="11216447" indent="0" algn="ctr">
              <a:buNone/>
              <a:defRPr sz="6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88956" y="13319760"/>
            <a:ext cx="244419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19425236"/>
            <a:ext cx="30175203" cy="202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28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62" y="19629121"/>
            <a:ext cx="30167343" cy="1402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2" y="19425235"/>
            <a:ext cx="30175163" cy="1962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30" y="1264393"/>
            <a:ext cx="6506528" cy="17663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1264393"/>
            <a:ext cx="19142392" cy="1766368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796291" y="2615551"/>
            <a:ext cx="20744908" cy="41293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533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2" y="3622042"/>
            <a:ext cx="8801100" cy="8178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785812" y="4545076"/>
            <a:ext cx="8801100" cy="1745811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767"/>
              </a:spcBef>
              <a:buFont typeface="Arial" panose="020B0604020202020204" pitchFamily="34" charset="0"/>
              <a:buNone/>
              <a:defRPr sz="2811" baseline="0"/>
            </a:lvl1pPr>
            <a:lvl2pPr marL="365118" indent="-365118">
              <a:spcBef>
                <a:spcPts val="767"/>
              </a:spcBef>
              <a:buFont typeface="Arial" panose="020B0604020202020204" pitchFamily="34" charset="0"/>
              <a:buChar char="•"/>
              <a:defRPr sz="2811"/>
            </a:lvl2pPr>
            <a:lvl3pPr marL="365118" indent="-365118">
              <a:spcBef>
                <a:spcPts val="767"/>
              </a:spcBef>
              <a:buFont typeface="Arial" panose="020B0604020202020204" pitchFamily="34" charset="0"/>
              <a:buChar char="•"/>
              <a:defRPr sz="2811"/>
            </a:lvl3pPr>
            <a:lvl4pPr marL="0" indent="0">
              <a:spcBef>
                <a:spcPts val="767"/>
              </a:spcBef>
              <a:buNone/>
              <a:defRPr sz="2811"/>
            </a:lvl4pPr>
            <a:lvl5pPr marL="0" indent="0">
              <a:spcBef>
                <a:spcPts val="767"/>
              </a:spcBef>
              <a:buNone/>
              <a:defRPr sz="2811"/>
            </a:lvl5pPr>
            <a:lvl6pPr marL="0" indent="0">
              <a:spcBef>
                <a:spcPts val="767"/>
              </a:spcBef>
              <a:buNone/>
              <a:defRPr sz="2811"/>
            </a:lvl6pPr>
            <a:lvl7pPr marL="0" indent="0">
              <a:spcBef>
                <a:spcPts val="767"/>
              </a:spcBef>
              <a:buNone/>
              <a:defRPr sz="2811"/>
            </a:lvl7pPr>
            <a:lvl8pPr marL="0" indent="0">
              <a:spcBef>
                <a:spcPts val="767"/>
              </a:spcBef>
              <a:buNone/>
              <a:defRPr sz="2811"/>
            </a:lvl8pPr>
            <a:lvl9pPr marL="0" indent="0">
              <a:spcBef>
                <a:spcPts val="767"/>
              </a:spcBef>
              <a:buNone/>
              <a:defRPr sz="2811"/>
            </a:lvl9pPr>
          </a:lstStyle>
          <a:p>
            <a:pPr lvl="0"/>
            <a:r>
              <a:rPr lang="en-US" dirty="0"/>
              <a:t>Add your question or a statement of the problem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85812" y="6706618"/>
            <a:ext cx="8801100" cy="8178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785812" y="7582916"/>
            <a:ext cx="8801100" cy="1793685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2" y="9551670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785812" y="10503916"/>
            <a:ext cx="8801100" cy="3850878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5812" y="14622526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785812" y="15545563"/>
            <a:ext cx="8801100" cy="4661916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0687050" y="3622040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0687050" y="4545077"/>
            <a:ext cx="8801100" cy="4341606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0687050" y="9154414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0687050" y="10077449"/>
            <a:ext cx="8801100" cy="4277344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0687050" y="14622526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0687050" y="15545563"/>
            <a:ext cx="8801100" cy="4661916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0556855" y="3622040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0556855" y="4545078"/>
            <a:ext cx="8801100" cy="4673600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0556855" y="9528921"/>
            <a:ext cx="8801100" cy="2899668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0556855" y="12629298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0556855" y="13552335"/>
            <a:ext cx="8801100" cy="2775836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0556855" y="16433546"/>
            <a:ext cx="8801100" cy="7789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45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834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0556855" y="17356583"/>
            <a:ext cx="8801100" cy="2850896"/>
          </a:xfrm>
        </p:spPr>
        <p:txBody>
          <a:bodyPr lIns="91440" tIns="182880"/>
          <a:lstStyle>
            <a:lvl1pPr>
              <a:defRPr sz="2045" baseline="0"/>
            </a:lvl1pPr>
            <a:lvl2pPr>
              <a:defRPr sz="1789"/>
            </a:lvl2pPr>
            <a:lvl3pPr>
              <a:defRPr sz="1789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22186108" y="1"/>
            <a:ext cx="7989094" cy="2454896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38" userDrawn="1">
          <p15:clr>
            <a:srgbClr val="A4A3A4"/>
          </p15:clr>
        </p15:guide>
        <p15:guide id="2" pos="1841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62" y="19629121"/>
            <a:ext cx="30167343" cy="1402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769" y="2327454"/>
            <a:ext cx="24894540" cy="1093622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2453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769" y="13656260"/>
            <a:ext cx="24894540" cy="3505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7360" cap="all" spc="614" baseline="0">
                <a:solidFill>
                  <a:schemeClr val="tx2"/>
                </a:solidFill>
                <a:latin typeface="+mj-lt"/>
              </a:defRPr>
            </a:lvl1pPr>
            <a:lvl2pPr marL="1402056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80411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3pPr>
            <a:lvl4pPr marL="4206168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4pPr>
            <a:lvl5pPr marL="5608224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5pPr>
            <a:lvl6pPr marL="7010280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6pPr>
            <a:lvl7pPr marL="8412336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7pPr>
            <a:lvl8pPr marL="9814391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8pPr>
            <a:lvl9pPr marL="11216447" indent="0">
              <a:buNone/>
              <a:defRPr sz="4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88956" y="13319760"/>
            <a:ext cx="244419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19425236"/>
            <a:ext cx="30175203" cy="202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986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15769" y="878920"/>
            <a:ext cx="24894540" cy="44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5768" y="5660251"/>
            <a:ext cx="12220956" cy="12338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353" y="5660254"/>
            <a:ext cx="12220956" cy="12338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15769" y="878920"/>
            <a:ext cx="24894540" cy="44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768" y="5661227"/>
            <a:ext cx="12220956" cy="225793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133" b="0" cap="all" baseline="0">
                <a:solidFill>
                  <a:schemeClr val="tx2"/>
                </a:solidFill>
              </a:defRPr>
            </a:lvl1pPr>
            <a:lvl2pPr marL="1402056" indent="0">
              <a:buNone/>
              <a:defRPr sz="6133" b="1"/>
            </a:lvl2pPr>
            <a:lvl3pPr marL="2804111" indent="0">
              <a:buNone/>
              <a:defRPr sz="5520" b="1"/>
            </a:lvl3pPr>
            <a:lvl4pPr marL="4206168" indent="0">
              <a:buNone/>
              <a:defRPr sz="4907" b="1"/>
            </a:lvl4pPr>
            <a:lvl5pPr marL="5608224" indent="0">
              <a:buNone/>
              <a:defRPr sz="4907" b="1"/>
            </a:lvl5pPr>
            <a:lvl6pPr marL="7010280" indent="0">
              <a:buNone/>
              <a:defRPr sz="4907" b="1"/>
            </a:lvl6pPr>
            <a:lvl7pPr marL="8412336" indent="0">
              <a:buNone/>
              <a:defRPr sz="4907" b="1"/>
            </a:lvl7pPr>
            <a:lvl8pPr marL="9814391" indent="0">
              <a:buNone/>
              <a:defRPr sz="4907" b="1"/>
            </a:lvl8pPr>
            <a:lvl9pPr marL="11216447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768" y="7919159"/>
            <a:ext cx="12220956" cy="1035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353" y="5661227"/>
            <a:ext cx="12220956" cy="225793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133" b="0" cap="all" baseline="0">
                <a:solidFill>
                  <a:schemeClr val="tx2"/>
                </a:solidFill>
              </a:defRPr>
            </a:lvl1pPr>
            <a:lvl2pPr marL="1402056" indent="0">
              <a:buNone/>
              <a:defRPr sz="6133" b="1"/>
            </a:lvl2pPr>
            <a:lvl3pPr marL="2804111" indent="0">
              <a:buNone/>
              <a:defRPr sz="5520" b="1"/>
            </a:lvl3pPr>
            <a:lvl4pPr marL="4206168" indent="0">
              <a:buNone/>
              <a:defRPr sz="4907" b="1"/>
            </a:lvl4pPr>
            <a:lvl5pPr marL="5608224" indent="0">
              <a:buNone/>
              <a:defRPr sz="4907" b="1"/>
            </a:lvl5pPr>
            <a:lvl6pPr marL="7010280" indent="0">
              <a:buNone/>
              <a:defRPr sz="4907" b="1"/>
            </a:lvl6pPr>
            <a:lvl7pPr marL="8412336" indent="0">
              <a:buNone/>
              <a:defRPr sz="4907" b="1"/>
            </a:lvl7pPr>
            <a:lvl8pPr marL="9814391" indent="0">
              <a:buNone/>
              <a:defRPr sz="4907" b="1"/>
            </a:lvl8pPr>
            <a:lvl9pPr marL="11216447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9353" y="7919159"/>
            <a:ext cx="12220956" cy="1035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2" y="19629121"/>
            <a:ext cx="30167343" cy="1402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1" y="19425235"/>
            <a:ext cx="30167343" cy="1962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" y="1"/>
            <a:ext cx="10025707" cy="21031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999176" y="1"/>
            <a:ext cx="158420" cy="210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2" y="1822701"/>
            <a:ext cx="7920990" cy="7010400"/>
          </a:xfrm>
        </p:spPr>
        <p:txBody>
          <a:bodyPr anchor="b">
            <a:normAutofit/>
          </a:bodyPr>
          <a:lstStyle>
            <a:lvl1pPr>
              <a:defRPr sz="110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1486" y="2243330"/>
            <a:ext cx="16068294" cy="16123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572" y="8973312"/>
            <a:ext cx="7920990" cy="1036264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4600">
                <a:solidFill>
                  <a:srgbClr val="FFFFFF"/>
                </a:solidFill>
              </a:defRPr>
            </a:lvl1pPr>
            <a:lvl2pPr marL="1402056" indent="0">
              <a:buNone/>
              <a:defRPr sz="3680"/>
            </a:lvl2pPr>
            <a:lvl3pPr marL="2804111" indent="0">
              <a:buNone/>
              <a:defRPr sz="3067"/>
            </a:lvl3pPr>
            <a:lvl4pPr marL="4206168" indent="0">
              <a:buNone/>
              <a:defRPr sz="2760"/>
            </a:lvl4pPr>
            <a:lvl5pPr marL="5608224" indent="0">
              <a:buNone/>
              <a:defRPr sz="2760"/>
            </a:lvl5pPr>
            <a:lvl6pPr marL="7010280" indent="0">
              <a:buNone/>
              <a:defRPr sz="2760"/>
            </a:lvl6pPr>
            <a:lvl7pPr marL="8412336" indent="0">
              <a:buNone/>
              <a:defRPr sz="2760"/>
            </a:lvl7pPr>
            <a:lvl8pPr marL="9814391" indent="0">
              <a:buNone/>
              <a:defRPr sz="2760"/>
            </a:lvl8pPr>
            <a:lvl9pPr marL="11216447" indent="0">
              <a:buNone/>
              <a:defRPr sz="2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144" y="19810012"/>
            <a:ext cx="6480814" cy="1119717"/>
          </a:xfrm>
        </p:spPr>
        <p:txBody>
          <a:bodyPr/>
          <a:lstStyle>
            <a:lvl1pPr algn="l">
              <a:defRPr/>
            </a:lvl1pPr>
          </a:lstStyle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1486" y="19810012"/>
            <a:ext cx="11504295" cy="111971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15189200"/>
            <a:ext cx="30167343" cy="584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" y="15072900"/>
            <a:ext cx="30167343" cy="1962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769" y="15563090"/>
            <a:ext cx="25031272" cy="2523744"/>
          </a:xfrm>
        </p:spPr>
        <p:txBody>
          <a:bodyPr tIns="0" bIns="0" anchor="b">
            <a:noAutofit/>
          </a:bodyPr>
          <a:lstStyle>
            <a:lvl1pPr>
              <a:defRPr sz="110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" y="0"/>
            <a:ext cx="30175163" cy="150729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9813"/>
            </a:lvl1pPr>
            <a:lvl2pPr marL="1402056" indent="0">
              <a:buNone/>
              <a:defRPr sz="8587"/>
            </a:lvl2pPr>
            <a:lvl3pPr marL="2804111" indent="0">
              <a:buNone/>
              <a:defRPr sz="7360"/>
            </a:lvl3pPr>
            <a:lvl4pPr marL="4206168" indent="0">
              <a:buNone/>
              <a:defRPr sz="6133"/>
            </a:lvl4pPr>
            <a:lvl5pPr marL="5608224" indent="0">
              <a:buNone/>
              <a:defRPr sz="6133"/>
            </a:lvl5pPr>
            <a:lvl6pPr marL="7010280" indent="0">
              <a:buNone/>
              <a:defRPr sz="6133"/>
            </a:lvl6pPr>
            <a:lvl7pPr marL="8412336" indent="0">
              <a:buNone/>
              <a:defRPr sz="6133"/>
            </a:lvl7pPr>
            <a:lvl8pPr marL="9814391" indent="0">
              <a:buNone/>
              <a:defRPr sz="6133"/>
            </a:lvl8pPr>
            <a:lvl9pPr marL="11216447" indent="0">
              <a:buNone/>
              <a:defRPr sz="6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5769" y="18114874"/>
            <a:ext cx="25045416" cy="182270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840"/>
              </a:spcAft>
              <a:buNone/>
              <a:defRPr sz="4600">
                <a:solidFill>
                  <a:srgbClr val="FFFFFF"/>
                </a:solidFill>
              </a:defRPr>
            </a:lvl1pPr>
            <a:lvl2pPr marL="1402056" indent="0">
              <a:buNone/>
              <a:defRPr sz="3680"/>
            </a:lvl2pPr>
            <a:lvl3pPr marL="2804111" indent="0">
              <a:buNone/>
              <a:defRPr sz="3067"/>
            </a:lvl3pPr>
            <a:lvl4pPr marL="4206168" indent="0">
              <a:buNone/>
              <a:defRPr sz="2760"/>
            </a:lvl4pPr>
            <a:lvl5pPr marL="5608224" indent="0">
              <a:buNone/>
              <a:defRPr sz="2760"/>
            </a:lvl5pPr>
            <a:lvl6pPr marL="7010280" indent="0">
              <a:buNone/>
              <a:defRPr sz="2760"/>
            </a:lvl6pPr>
            <a:lvl7pPr marL="8412336" indent="0">
              <a:buNone/>
              <a:defRPr sz="2760"/>
            </a:lvl7pPr>
            <a:lvl8pPr marL="9814391" indent="0">
              <a:buNone/>
              <a:defRPr sz="2760"/>
            </a:lvl8pPr>
            <a:lvl9pPr marL="11216447" indent="0">
              <a:buNone/>
              <a:defRPr sz="2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9629121"/>
            <a:ext cx="30175203" cy="1402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19425236"/>
            <a:ext cx="30175203" cy="202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5769" y="878920"/>
            <a:ext cx="24894540" cy="4448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767" y="5660251"/>
            <a:ext cx="24894543" cy="123383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5773" y="19810012"/>
            <a:ext cx="611887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60">
                <a:solidFill>
                  <a:srgbClr val="FFFFFF"/>
                </a:solidFill>
              </a:defRPr>
            </a:lvl1pPr>
          </a:lstStyle>
          <a:p>
            <a:fld id="{8CB5C8B5-747E-47EE-8C4F-3AF74588FA2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3310" y="19810012"/>
            <a:ext cx="1193644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6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03640" y="19810012"/>
            <a:ext cx="3247262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20">
                <a:solidFill>
                  <a:srgbClr val="FFFFFF"/>
                </a:solidFill>
              </a:defRPr>
            </a:lvl1pPr>
          </a:lstStyle>
          <a:p>
            <a:fld id="{D71174B3-7F8E-40F7-976C-5316CEC839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953993" y="5329391"/>
            <a:ext cx="246682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9654C60-AFB7-AFDA-F922-D7D721846D23}"/>
              </a:ext>
            </a:extLst>
          </p:cNvPr>
          <p:cNvSpPr/>
          <p:nvPr/>
        </p:nvSpPr>
        <p:spPr bwMode="ltGray">
          <a:xfrm>
            <a:off x="1" y="2"/>
            <a:ext cx="30175200" cy="3213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E12451-3FF9-FF1B-AC0E-5833036E410E}"/>
              </a:ext>
            </a:extLst>
          </p:cNvPr>
          <p:cNvSpPr/>
          <p:nvPr/>
        </p:nvSpPr>
        <p:spPr bwMode="gray">
          <a:xfrm>
            <a:off x="1" y="2482851"/>
            <a:ext cx="30175200" cy="730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9C8D16-5003-888B-CAED-B6DDD0A9B36C}"/>
              </a:ext>
            </a:extLst>
          </p:cNvPr>
          <p:cNvCxnSpPr/>
          <p:nvPr/>
        </p:nvCxnSpPr>
        <p:spPr>
          <a:xfrm>
            <a:off x="1" y="2482850"/>
            <a:ext cx="301752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2804111" rtl="0" eaLnBrk="1" latinLnBrk="0" hangingPunct="1">
        <a:lnSpc>
          <a:spcPct val="85000"/>
        </a:lnSpc>
        <a:spcBef>
          <a:spcPct val="0"/>
        </a:spcBef>
        <a:buNone/>
        <a:defRPr sz="14720" kern="1200" spc="-153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0411" indent="-280411" algn="l" defTabSz="2804111" rtl="0" eaLnBrk="1" latinLnBrk="0" hangingPunct="1">
        <a:lnSpc>
          <a:spcPct val="90000"/>
        </a:lnSpc>
        <a:spcBef>
          <a:spcPts val="3680"/>
        </a:spcBef>
        <a:spcAft>
          <a:spcPts val="61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6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77726" indent="-560822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5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38550" indent="-560822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99371" indent="-560822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860194" indent="-560822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73276" indent="-701028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86599" indent="-701028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99921" indent="-701028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213243" indent="-701028" algn="l" defTabSz="2804111" rtl="0" eaLnBrk="1" latinLnBrk="0" hangingPunct="1">
        <a:lnSpc>
          <a:spcPct val="90000"/>
        </a:lnSpc>
        <a:spcBef>
          <a:spcPts val="614"/>
        </a:spcBef>
        <a:spcAft>
          <a:spcPts val="1226"/>
        </a:spcAft>
        <a:buClr>
          <a:schemeClr val="accent1"/>
        </a:buClr>
        <a:buFont typeface="Calibri" pitchFamily="34" charset="0"/>
        <a:buChar char="◦"/>
        <a:defRPr sz="42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56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11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168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224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280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336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391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447" algn="l" defTabSz="2804111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>
            <a:extLst>
              <a:ext uri="{FF2B5EF4-FFF2-40B4-BE49-F238E27FC236}">
                <a16:creationId xmlns:a16="http://schemas.microsoft.com/office/drawing/2014/main" id="{6E77EEAA-5116-4D51-9E6C-C220B9AE67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61" y="-49884"/>
            <a:ext cx="30731884" cy="213624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CE3D5C9-0C70-4F54-9DA0-EFCDD2E2AD28}"/>
              </a:ext>
            </a:extLst>
          </p:cNvPr>
          <p:cNvSpPr/>
          <p:nvPr/>
        </p:nvSpPr>
        <p:spPr>
          <a:xfrm>
            <a:off x="-20525" y="2017212"/>
            <a:ext cx="30195724" cy="166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EE5AE-0908-C8F7-4E05-AC7370D60763}"/>
              </a:ext>
            </a:extLst>
          </p:cNvPr>
          <p:cNvSpPr/>
          <p:nvPr/>
        </p:nvSpPr>
        <p:spPr>
          <a:xfrm>
            <a:off x="173179" y="0"/>
            <a:ext cx="29827874" cy="2526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4" dirty="0">
              <a:solidFill>
                <a:schemeClr val="tx1"/>
              </a:solidFill>
              <a:latin typeface="Calibri Light (Headings)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CEC74-5516-4F5D-3269-65777B6F077B}"/>
              </a:ext>
            </a:extLst>
          </p:cNvPr>
          <p:cNvSpPr txBox="1">
            <a:spLocks/>
          </p:cNvSpPr>
          <p:nvPr/>
        </p:nvSpPr>
        <p:spPr>
          <a:xfrm>
            <a:off x="39159" y="4198775"/>
            <a:ext cx="7864233" cy="53169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712798" indent="-712798" algn="l" defTabSz="2851191" rtl="0" eaLnBrk="1" latinLnBrk="0" hangingPunct="1">
              <a:lnSpc>
                <a:spcPct val="90000"/>
              </a:lnSpc>
              <a:spcBef>
                <a:spcPts val="3118"/>
              </a:spcBef>
              <a:buFont typeface="Arial" panose="020B0604020202020204" pitchFamily="34" charset="0"/>
              <a:buChar char="•"/>
              <a:defRPr sz="87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38393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74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63988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6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8958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15179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84077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6637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91965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1756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rial (Body CS)"/>
              </a:rPr>
              <a:t>Constrains</a:t>
            </a:r>
            <a:endParaRPr lang="en-US" sz="3147" b="1" dirty="0">
              <a:solidFill>
                <a:schemeClr val="bg1"/>
              </a:solidFill>
              <a:latin typeface="Arial (Body CS)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8F4967-6EDA-F622-83E5-8E5AE17CE4E3}"/>
              </a:ext>
            </a:extLst>
          </p:cNvPr>
          <p:cNvSpPr txBox="1">
            <a:spLocks/>
          </p:cNvSpPr>
          <p:nvPr/>
        </p:nvSpPr>
        <p:spPr>
          <a:xfrm>
            <a:off x="101195" y="2127897"/>
            <a:ext cx="7882744" cy="54834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(Body CS)"/>
              </a:rPr>
              <a:t>Problem Statement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A9ABBBE-8EB6-A1BD-57DC-C060B640AB8B}"/>
              </a:ext>
            </a:extLst>
          </p:cNvPr>
          <p:cNvSpPr txBox="1">
            <a:spLocks/>
          </p:cNvSpPr>
          <p:nvPr/>
        </p:nvSpPr>
        <p:spPr>
          <a:xfrm>
            <a:off x="101195" y="7998116"/>
            <a:ext cx="7856095" cy="53169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47" b="1" dirty="0">
                <a:solidFill>
                  <a:schemeClr val="bg1"/>
                </a:solidFill>
                <a:latin typeface="Arial (Body CS)"/>
              </a:rPr>
              <a:t>Target Specifications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CB06B2D-4B83-157F-062B-05F85437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0325"/>
              </p:ext>
            </p:extLst>
          </p:nvPr>
        </p:nvGraphicFramePr>
        <p:xfrm>
          <a:off x="10245858" y="2782298"/>
          <a:ext cx="5510704" cy="211798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34502">
                  <a:extLst>
                    <a:ext uri="{9D8B030D-6E8A-4147-A177-3AD203B41FA5}">
                      <a16:colId xmlns:a16="http://schemas.microsoft.com/office/drawing/2014/main" val="4175056649"/>
                    </a:ext>
                  </a:extLst>
                </a:gridCol>
                <a:gridCol w="2576202">
                  <a:extLst>
                    <a:ext uri="{9D8B030D-6E8A-4147-A177-3AD203B41FA5}">
                      <a16:colId xmlns:a16="http://schemas.microsoft.com/office/drawing/2014/main" val="3472461271"/>
                    </a:ext>
                  </a:extLst>
                </a:gridCol>
              </a:tblGrid>
              <a:tr h="405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Manufacturer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DIYIER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741573662"/>
                  </a:ext>
                </a:extLst>
              </a:tr>
              <a:tr h="496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Output power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60W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923271017"/>
                  </a:ext>
                </a:extLst>
              </a:tr>
              <a:tr h="405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Flow Rate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(Body CS)"/>
                        </a:rPr>
                        <a:t>Up to 5L/min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435848660"/>
                  </a:ext>
                </a:extLst>
              </a:tr>
              <a:tr h="405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Voltage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12V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010225898"/>
                  </a:ext>
                </a:extLst>
              </a:tr>
              <a:tr h="405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Max pressure 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0.8MPA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366124320"/>
                  </a:ext>
                </a:extLst>
              </a:tr>
            </a:tbl>
          </a:graphicData>
        </a:graphic>
      </p:graphicFrame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2F54EBA3-1470-3D9A-B3DB-B3B2721BC706}"/>
              </a:ext>
            </a:extLst>
          </p:cNvPr>
          <p:cNvSpPr txBox="1">
            <a:spLocks/>
          </p:cNvSpPr>
          <p:nvPr/>
        </p:nvSpPr>
        <p:spPr>
          <a:xfrm>
            <a:off x="101685" y="12353223"/>
            <a:ext cx="7853115" cy="51116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47" b="1" dirty="0">
                <a:solidFill>
                  <a:schemeClr val="bg1"/>
                </a:solidFill>
                <a:latin typeface="Arial (Body CS)"/>
              </a:rPr>
              <a:t>Concept Evaluation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1C45767B-64BE-C5B3-C879-2E3A6CECDD67}"/>
              </a:ext>
            </a:extLst>
          </p:cNvPr>
          <p:cNvSpPr txBox="1">
            <a:spLocks/>
          </p:cNvSpPr>
          <p:nvPr/>
        </p:nvSpPr>
        <p:spPr>
          <a:xfrm>
            <a:off x="8124352" y="7697004"/>
            <a:ext cx="7676824" cy="542654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147" b="1" dirty="0">
                <a:latin typeface="Arial (Body CS)"/>
              </a:rPr>
              <a:t>Flow Sensor 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2679F9E-56A5-BB92-1B68-7B26B4945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21832"/>
              </p:ext>
            </p:extLst>
          </p:nvPr>
        </p:nvGraphicFramePr>
        <p:xfrm>
          <a:off x="10245408" y="8345004"/>
          <a:ext cx="5529849" cy="172091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821236">
                  <a:extLst>
                    <a:ext uri="{9D8B030D-6E8A-4147-A177-3AD203B41FA5}">
                      <a16:colId xmlns:a16="http://schemas.microsoft.com/office/drawing/2014/main" val="1523101020"/>
                    </a:ext>
                  </a:extLst>
                </a:gridCol>
                <a:gridCol w="2708613">
                  <a:extLst>
                    <a:ext uri="{9D8B030D-6E8A-4147-A177-3AD203B41FA5}">
                      <a16:colId xmlns:a16="http://schemas.microsoft.com/office/drawing/2014/main" val="1941144914"/>
                    </a:ext>
                  </a:extLst>
                </a:gridCol>
              </a:tblGrid>
              <a:tr h="346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Arial (Body CS)"/>
                        </a:rPr>
                        <a:t>Manufacturer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 (Body CS)"/>
                        </a:rPr>
                        <a:t>Jetec</a:t>
                      </a:r>
                      <a:r>
                        <a:rPr lang="en-US" sz="1600" b="1" dirty="0">
                          <a:latin typeface="Arial (Body CS)"/>
                        </a:rPr>
                        <a:t> </a:t>
                      </a:r>
                      <a:r>
                        <a:rPr lang="en-US" sz="1600" b="1" dirty="0" err="1">
                          <a:latin typeface="Arial (Body CS)"/>
                        </a:rPr>
                        <a:t>Electroncs</a:t>
                      </a:r>
                      <a:endParaRPr lang="en-US" sz="16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3154447442"/>
                  </a:ext>
                </a:extLst>
              </a:tr>
              <a:tr h="332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Flow Rate Range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0.085 – 5 L/min 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66343599"/>
                  </a:ext>
                </a:extLst>
              </a:tr>
              <a:tr h="36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Accuracy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±2% RS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405930682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Arial (Body CS)"/>
                        </a:rPr>
                        <a:t>Temperature Range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Arial (Body CS)"/>
                        </a:rPr>
                        <a:t>-10 to +70°C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798479320"/>
                  </a:ext>
                </a:extLst>
              </a:tr>
              <a:tr h="354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Measurable Liquids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(Body CS)"/>
                        </a:rPr>
                        <a:t>heating, light, heavy oil</a:t>
                      </a:r>
                      <a:endParaRPr lang="en-US" sz="18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3540528079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BA755FC3-BD62-7D0A-1E6F-FB14AC7E1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10024"/>
              </p:ext>
            </p:extLst>
          </p:nvPr>
        </p:nvGraphicFramePr>
        <p:xfrm>
          <a:off x="10288074" y="13188277"/>
          <a:ext cx="5519081" cy="187659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265870">
                  <a:extLst>
                    <a:ext uri="{9D8B030D-6E8A-4147-A177-3AD203B41FA5}">
                      <a16:colId xmlns:a16="http://schemas.microsoft.com/office/drawing/2014/main" val="3821881509"/>
                    </a:ext>
                  </a:extLst>
                </a:gridCol>
                <a:gridCol w="3253211">
                  <a:extLst>
                    <a:ext uri="{9D8B030D-6E8A-4147-A177-3AD203B41FA5}">
                      <a16:colId xmlns:a16="http://schemas.microsoft.com/office/drawing/2014/main" val="1863530299"/>
                    </a:ext>
                  </a:extLst>
                </a:gridCol>
              </a:tblGrid>
              <a:tr h="37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Manufacturer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DFRobot SHT20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695522320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Type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Temperature &amp; Humidity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4723904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Accuracy 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1550 rpm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91384047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(Body CS)"/>
                        </a:rPr>
                        <a:t>Water Resistance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Waterproof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55655000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Compatibility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Compatible with Arduino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985965975"/>
                  </a:ext>
                </a:extLst>
              </a:tr>
            </a:tbl>
          </a:graphicData>
        </a:graphic>
      </p:graphicFrame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F4D5DB05-0A2A-AD30-D3E4-91C6721B3470}"/>
              </a:ext>
            </a:extLst>
          </p:cNvPr>
          <p:cNvSpPr txBox="1">
            <a:spLocks/>
          </p:cNvSpPr>
          <p:nvPr/>
        </p:nvSpPr>
        <p:spPr>
          <a:xfrm>
            <a:off x="8124353" y="12537422"/>
            <a:ext cx="7682803" cy="537279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 (Body CS)"/>
              </a:rPr>
              <a:t>Temperature </a:t>
            </a:r>
            <a:r>
              <a:rPr lang="en-US" sz="3147" b="1" dirty="0">
                <a:latin typeface="Arial (Body CS)"/>
              </a:rPr>
              <a:t>&amp; Humidity sensor  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6F6523FA-35CC-D104-AD56-F5D9AA5AE6A4}"/>
              </a:ext>
            </a:extLst>
          </p:cNvPr>
          <p:cNvSpPr txBox="1">
            <a:spLocks/>
          </p:cNvSpPr>
          <p:nvPr/>
        </p:nvSpPr>
        <p:spPr>
          <a:xfrm>
            <a:off x="7890041" y="15133657"/>
            <a:ext cx="7856096" cy="777418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latin typeface="Arial (Body CS)"/>
              </a:rPr>
              <a:t>Mechanical Insights in the Lubrication Systems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493B7709-08D8-8857-4537-DAF959A919D6}"/>
              </a:ext>
            </a:extLst>
          </p:cNvPr>
          <p:cNvSpPr txBox="1">
            <a:spLocks/>
          </p:cNvSpPr>
          <p:nvPr/>
        </p:nvSpPr>
        <p:spPr>
          <a:xfrm>
            <a:off x="16017262" y="12560527"/>
            <a:ext cx="13983792" cy="686998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147" b="1" dirty="0">
                <a:latin typeface="Arial (Body CS)"/>
              </a:rPr>
              <a:t>Metallic Detection 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8084E122-C719-39F6-3876-02B734158921}"/>
              </a:ext>
            </a:extLst>
          </p:cNvPr>
          <p:cNvSpPr txBox="1">
            <a:spLocks/>
          </p:cNvSpPr>
          <p:nvPr/>
        </p:nvSpPr>
        <p:spPr>
          <a:xfrm>
            <a:off x="15994894" y="2150415"/>
            <a:ext cx="13755284" cy="56435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(Body CS)"/>
              </a:rPr>
              <a:t>Assembly</a:t>
            </a:r>
          </a:p>
        </p:txBody>
      </p:sp>
      <p:sp>
        <p:nvSpPr>
          <p:cNvPr id="78" name="Text Placeholder 15">
            <a:extLst>
              <a:ext uri="{FF2B5EF4-FFF2-40B4-BE49-F238E27FC236}">
                <a16:creationId xmlns:a16="http://schemas.microsoft.com/office/drawing/2014/main" id="{B56EDFBC-ED55-E766-8D69-B2DA71BB685D}"/>
              </a:ext>
            </a:extLst>
          </p:cNvPr>
          <p:cNvSpPr txBox="1">
            <a:spLocks/>
          </p:cNvSpPr>
          <p:nvPr/>
        </p:nvSpPr>
        <p:spPr>
          <a:xfrm>
            <a:off x="8124352" y="4995491"/>
            <a:ext cx="7676824" cy="549378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147" b="1" dirty="0">
                <a:latin typeface="Arial (Body CS)"/>
              </a:rPr>
              <a:t>Pressure Senor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2FC71DF0-BFBE-4F93-DB29-F07F95B0CA77}"/>
              </a:ext>
            </a:extLst>
          </p:cNvPr>
          <p:cNvSpPr txBox="1">
            <a:spLocks/>
          </p:cNvSpPr>
          <p:nvPr/>
        </p:nvSpPr>
        <p:spPr>
          <a:xfrm>
            <a:off x="8123029" y="10188676"/>
            <a:ext cx="7676824" cy="537278"/>
          </a:xfrm>
          <a:prstGeom prst="rect">
            <a:avLst/>
          </a:prstGeom>
          <a:solidFill>
            <a:schemeClr val="tx2"/>
          </a:solidFill>
        </p:spPr>
        <p:txBody>
          <a:bodyPr vert="horz" lIns="359732" tIns="44966" rIns="0" bIns="44966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Calibri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rial (Body CS)"/>
              </a:rPr>
              <a:t>Electrical Valve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62C68C-4907-6130-7923-61664608910B}"/>
              </a:ext>
            </a:extLst>
          </p:cNvPr>
          <p:cNvSpPr txBox="1"/>
          <p:nvPr/>
        </p:nvSpPr>
        <p:spPr>
          <a:xfrm>
            <a:off x="101195" y="274187"/>
            <a:ext cx="18144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(Body CS)"/>
                <a:cs typeface="Arial" panose="020B0604020202020204" pitchFamily="34" charset="0"/>
              </a:rPr>
              <a:t>Continuous Loop Lubrication Oil Inspection &amp; Monitoring Machine For Rotating Equipment</a:t>
            </a:r>
            <a:endParaRPr lang="en-US" sz="1600" b="1" dirty="0">
              <a:solidFill>
                <a:schemeClr val="accent3">
                  <a:lumMod val="40000"/>
                  <a:lumOff val="60000"/>
                </a:schemeClr>
              </a:solidFill>
              <a:latin typeface="Arial (Body CS)"/>
              <a:cs typeface="Arial" panose="020B0604020202020204" pitchFamily="34" charset="0"/>
            </a:endParaRPr>
          </a:p>
        </p:txBody>
      </p:sp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546C4EE4-0315-53E6-61CF-535EBF9B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34733"/>
              </p:ext>
            </p:extLst>
          </p:nvPr>
        </p:nvGraphicFramePr>
        <p:xfrm>
          <a:off x="10288074" y="5618858"/>
          <a:ext cx="5513101" cy="19736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8493">
                  <a:extLst>
                    <a:ext uri="{9D8B030D-6E8A-4147-A177-3AD203B41FA5}">
                      <a16:colId xmlns:a16="http://schemas.microsoft.com/office/drawing/2014/main" val="308244900"/>
                    </a:ext>
                  </a:extLst>
                </a:gridCol>
                <a:gridCol w="2404608">
                  <a:extLst>
                    <a:ext uri="{9D8B030D-6E8A-4147-A177-3AD203B41FA5}">
                      <a16:colId xmlns:a16="http://schemas.microsoft.com/office/drawing/2014/main" val="2280602021"/>
                    </a:ext>
                  </a:extLst>
                </a:gridCol>
              </a:tblGrid>
              <a:tr h="389710">
                <a:tc>
                  <a:txBody>
                    <a:bodyPr/>
                    <a:lstStyle/>
                    <a:p>
                      <a:pPr marL="0" marR="0" lvl="0" indent="0" algn="ctr" defTabSz="2851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dirty="0">
                          <a:effectLst/>
                          <a:latin typeface="Arial (Body CS)"/>
                        </a:rPr>
                        <a:t>Manufacturer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933" marR="89933" marT="44966" marB="44966"/>
                </a:tc>
                <a:tc>
                  <a:txBody>
                    <a:bodyPr/>
                    <a:lstStyle/>
                    <a:p>
                      <a:pPr marL="0" marR="0" lvl="0" indent="0" algn="ctr" defTabSz="2851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 err="1">
                          <a:effectLst/>
                          <a:latin typeface="Arial (Body CS)"/>
                        </a:rPr>
                        <a:t>Ronybuy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933" marR="89933" marT="44966" marB="44966"/>
                </a:tc>
                <a:extLst>
                  <a:ext uri="{0D108BD9-81ED-4DB2-BD59-A6C34878D82A}">
                    <a16:rowId xmlns:a16="http://schemas.microsoft.com/office/drawing/2014/main" val="1360686995"/>
                  </a:ext>
                </a:extLst>
              </a:tr>
              <a:tr h="389710">
                <a:tc>
                  <a:txBody>
                    <a:bodyPr/>
                    <a:lstStyle/>
                    <a:p>
                      <a:pPr marL="0" marR="0" lvl="0" indent="0" algn="ctr" defTabSz="2851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Arial (Body CS)"/>
                        </a:rPr>
                        <a:t>Measuring Range </a:t>
                      </a:r>
                      <a:endParaRPr lang="en-US" sz="20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933" marR="89933" marT="44966" marB="4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 (Body CS)"/>
                        </a:rPr>
                        <a:t>0-150 PSI</a:t>
                      </a:r>
                      <a:endParaRPr lang="en-US" sz="2000" b="1" dirty="0">
                        <a:latin typeface="Arial (Body CS)"/>
                      </a:endParaRPr>
                    </a:p>
                  </a:txBody>
                  <a:tcPr marL="89933" marR="89933" marT="44966" marB="44966"/>
                </a:tc>
                <a:extLst>
                  <a:ext uri="{0D108BD9-81ED-4DB2-BD59-A6C34878D82A}">
                    <a16:rowId xmlns:a16="http://schemas.microsoft.com/office/drawing/2014/main" val="3156983818"/>
                  </a:ext>
                </a:extLst>
              </a:tr>
              <a:tr h="3897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 (Body CS)"/>
                        </a:rPr>
                        <a:t>Operating Temperature </a:t>
                      </a:r>
                      <a:endParaRPr lang="en-US" sz="2000" b="1" dirty="0">
                        <a:latin typeface="Arial (Body CS)"/>
                      </a:endParaRPr>
                    </a:p>
                  </a:txBody>
                  <a:tcPr marL="89933" marR="89933" marT="44966" marB="4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 (Body CS)"/>
                        </a:rPr>
                        <a:t>-40-150 C</a:t>
                      </a:r>
                      <a:endParaRPr lang="en-US" sz="2000" b="1" dirty="0">
                        <a:latin typeface="Arial (Body CS)"/>
                      </a:endParaRPr>
                    </a:p>
                  </a:txBody>
                  <a:tcPr marL="89933" marR="89933" marT="44966" marB="44966"/>
                </a:tc>
                <a:extLst>
                  <a:ext uri="{0D108BD9-81ED-4DB2-BD59-A6C34878D82A}">
                    <a16:rowId xmlns:a16="http://schemas.microsoft.com/office/drawing/2014/main" val="3778658088"/>
                  </a:ext>
                </a:extLst>
              </a:tr>
              <a:tr h="38971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latin typeface="Arial (Body CS)"/>
                        </a:rPr>
                        <a:t>Material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 (Body CS)"/>
                        <a:ea typeface="+mn-ea"/>
                        <a:cs typeface="+mn-cs"/>
                      </a:endParaRPr>
                    </a:p>
                  </a:txBody>
                  <a:tcPr marL="89933" marR="89933" marT="44966" marB="4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 (Body CS)"/>
                        </a:rPr>
                        <a:t>316 SS</a:t>
                      </a:r>
                      <a:endParaRPr lang="en-US" sz="2000" b="1" dirty="0">
                        <a:latin typeface="Arial (Body CS)"/>
                      </a:endParaRPr>
                    </a:p>
                  </a:txBody>
                  <a:tcPr marL="89933" marR="89933" marT="44966" marB="44966"/>
                </a:tc>
                <a:extLst>
                  <a:ext uri="{0D108BD9-81ED-4DB2-BD59-A6C34878D82A}">
                    <a16:rowId xmlns:a16="http://schemas.microsoft.com/office/drawing/2014/main" val="1300503256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latin typeface="Arial (Body CS)"/>
                        </a:rPr>
                        <a:t>Response Time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 (Body CS)"/>
                        <a:ea typeface="+mn-ea"/>
                        <a:cs typeface="+mn-cs"/>
                      </a:endParaRPr>
                    </a:p>
                  </a:txBody>
                  <a:tcPr marL="89933" marR="89933" marT="44966" marB="4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(Body CS)"/>
                        </a:rPr>
                        <a:t>&lt;0.3ms</a:t>
                      </a:r>
                    </a:p>
                  </a:txBody>
                  <a:tcPr marL="89933" marR="89933" marT="44966" marB="44966"/>
                </a:tc>
                <a:extLst>
                  <a:ext uri="{0D108BD9-81ED-4DB2-BD59-A6C34878D82A}">
                    <a16:rowId xmlns:a16="http://schemas.microsoft.com/office/drawing/2014/main" val="3160257880"/>
                  </a:ext>
                </a:extLst>
              </a:tr>
            </a:tbl>
          </a:graphicData>
        </a:graphic>
      </p:graphicFrame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CBF5F16-2382-7BE3-F0E1-8BC7CECAB19E}"/>
              </a:ext>
            </a:extLst>
          </p:cNvPr>
          <p:cNvSpPr txBox="1">
            <a:spLocks/>
          </p:cNvSpPr>
          <p:nvPr/>
        </p:nvSpPr>
        <p:spPr>
          <a:xfrm>
            <a:off x="8181738" y="2133640"/>
            <a:ext cx="7618115" cy="56435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 (Body CS)"/>
              </a:rPr>
              <a:t>Pump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0778FEF5-CA69-43C2-6830-C4B82D1ABD36}"/>
              </a:ext>
            </a:extLst>
          </p:cNvPr>
          <p:cNvSpPr txBox="1">
            <a:spLocks/>
          </p:cNvSpPr>
          <p:nvPr/>
        </p:nvSpPr>
        <p:spPr>
          <a:xfrm>
            <a:off x="172766" y="16687802"/>
            <a:ext cx="7598906" cy="48303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(Body CS)"/>
              </a:rPr>
              <a:t>Cost Estimations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CA0031-3A47-4876-B37F-0EA00DF55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94478"/>
              </p:ext>
            </p:extLst>
          </p:nvPr>
        </p:nvGraphicFramePr>
        <p:xfrm>
          <a:off x="172766" y="12962900"/>
          <a:ext cx="7578369" cy="376664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27256">
                  <a:extLst>
                    <a:ext uri="{9D8B030D-6E8A-4147-A177-3AD203B41FA5}">
                      <a16:colId xmlns:a16="http://schemas.microsoft.com/office/drawing/2014/main" val="2738045847"/>
                    </a:ext>
                  </a:extLst>
                </a:gridCol>
                <a:gridCol w="1527256">
                  <a:extLst>
                    <a:ext uri="{9D8B030D-6E8A-4147-A177-3AD203B41FA5}">
                      <a16:colId xmlns:a16="http://schemas.microsoft.com/office/drawing/2014/main" val="3695273083"/>
                    </a:ext>
                  </a:extLst>
                </a:gridCol>
                <a:gridCol w="1527256">
                  <a:extLst>
                    <a:ext uri="{9D8B030D-6E8A-4147-A177-3AD203B41FA5}">
                      <a16:colId xmlns:a16="http://schemas.microsoft.com/office/drawing/2014/main" val="3632265828"/>
                    </a:ext>
                  </a:extLst>
                </a:gridCol>
                <a:gridCol w="1527256">
                  <a:extLst>
                    <a:ext uri="{9D8B030D-6E8A-4147-A177-3AD203B41FA5}">
                      <a16:colId xmlns:a16="http://schemas.microsoft.com/office/drawing/2014/main" val="2864299107"/>
                    </a:ext>
                  </a:extLst>
                </a:gridCol>
                <a:gridCol w="1469345">
                  <a:extLst>
                    <a:ext uri="{9D8B030D-6E8A-4147-A177-3AD203B41FA5}">
                      <a16:colId xmlns:a16="http://schemas.microsoft.com/office/drawing/2014/main" val="2832513507"/>
                    </a:ext>
                  </a:extLst>
                </a:gridCol>
              </a:tblGrid>
              <a:tr h="419497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150" b="1" dirty="0">
                          <a:effectLst/>
                          <a:latin typeface="Arial (Body CS)"/>
                        </a:rPr>
                        <a:t>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Criteria Wight​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First Design​</a:t>
                      </a:r>
                    </a:p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Second Design​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Third Design​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472579654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Safety 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0.353​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0.23​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0.47​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318298921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Cost​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0.0686​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0.50​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0.27​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0.23​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713281946"/>
                  </a:ext>
                </a:extLst>
              </a:tr>
              <a:tr h="3283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Automation 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0.0370​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0.15​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0.33​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0.52​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170848356"/>
                  </a:ext>
                </a:extLst>
              </a:tr>
              <a:tr h="419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Measurement Precision 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0.150​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0.36​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0.32​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0.32​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3798164109"/>
                  </a:ext>
                </a:extLst>
              </a:tr>
              <a:tr h="36620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In Site Measurement​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0.114​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0.35​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0.65​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2332324992"/>
                  </a:ext>
                </a:extLst>
              </a:tr>
              <a:tr h="419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Wireless data transfer​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0.0367​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1​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2254066532"/>
                  </a:ext>
                </a:extLst>
              </a:tr>
              <a:tr h="419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Proactive Maintenance​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0.240​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0.18​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0.27​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0.45​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3046302337"/>
                  </a:ext>
                </a:extLst>
              </a:tr>
              <a:tr h="419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Save the Data Offline​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>
                          <a:effectLst/>
                          <a:latin typeface="Arial (Body CS)"/>
                        </a:rPr>
                        <a:t>5.85e-4​</a:t>
                      </a:r>
                      <a:endParaRPr lang="en-US" sz="1150" b="1" i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0.28​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0.36​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0.36​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1381077305"/>
                  </a:ext>
                </a:extLst>
              </a:tr>
              <a:tr h="251143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Score​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0.218​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0.302​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50" b="1" dirty="0">
                          <a:effectLst/>
                          <a:latin typeface="Arial (Body CS)"/>
                        </a:rPr>
                        <a:t>0.480​</a:t>
                      </a:r>
                      <a:endParaRPr lang="en-US" sz="1150" b="1" i="0" dirty="0">
                        <a:solidFill>
                          <a:srgbClr val="000000"/>
                        </a:solidFill>
                        <a:effectLst/>
                        <a:latin typeface="Arial (Body CS)"/>
                      </a:endParaRPr>
                    </a:p>
                  </a:txBody>
                  <a:tcPr marL="89933" marR="89933" marT="44966" marB="44966" anchor="ctr"/>
                </a:tc>
                <a:extLst>
                  <a:ext uri="{0D108BD9-81ED-4DB2-BD59-A6C34878D82A}">
                    <a16:rowId xmlns:a16="http://schemas.microsoft.com/office/drawing/2014/main" val="1287316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668BC8-A5FC-4824-9A14-33940E367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733" y="2895311"/>
            <a:ext cx="1979390" cy="1854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3C7B5-9CEA-4EEC-A78F-2AC102788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728" y="5612401"/>
            <a:ext cx="1890740" cy="1950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3977A-BB7E-46EC-BE62-6B47F8DB3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496" y="8373497"/>
            <a:ext cx="1899627" cy="1621690"/>
          </a:xfrm>
          <a:prstGeom prst="rect">
            <a:avLst/>
          </a:prstGeom>
        </p:spPr>
      </p:pic>
      <p:pic>
        <p:nvPicPr>
          <p:cNvPr id="1026" name="Picture 2" descr="SHT20_I2C_Temperature_&amp;_Humidity_Sensor__Waterproof_Probe__SKU__SEN0227- DFRobot">
            <a:extLst>
              <a:ext uri="{FF2B5EF4-FFF2-40B4-BE49-F238E27FC236}">
                <a16:creationId xmlns:a16="http://schemas.microsoft.com/office/drawing/2014/main" id="{9D0592A8-723D-4545-B371-F1F39370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56" y="13188277"/>
            <a:ext cx="1985972" cy="1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D3110B-F262-492A-94D4-EA37B144E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7416" y="3027883"/>
            <a:ext cx="8429088" cy="5357741"/>
          </a:xfrm>
          <a:prstGeom prst="rect">
            <a:avLst/>
          </a:prstGeom>
        </p:spPr>
      </p:pic>
      <p:sp>
        <p:nvSpPr>
          <p:cNvPr id="176" name="Text Placeholder 3">
            <a:extLst>
              <a:ext uri="{FF2B5EF4-FFF2-40B4-BE49-F238E27FC236}">
                <a16:creationId xmlns:a16="http://schemas.microsoft.com/office/drawing/2014/main" id="{2A21D75F-9BB9-49CE-A52D-4D75A7348494}"/>
              </a:ext>
            </a:extLst>
          </p:cNvPr>
          <p:cNvSpPr txBox="1">
            <a:spLocks/>
          </p:cNvSpPr>
          <p:nvPr/>
        </p:nvSpPr>
        <p:spPr>
          <a:xfrm>
            <a:off x="15994894" y="8665676"/>
            <a:ext cx="13906219" cy="6495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85115" indent="-285115" algn="l" defTabSz="2851155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623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97485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56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6771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37947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8179" indent="-570231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869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53481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677093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300705" indent="-712789" algn="l" defTabSz="2851155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Calibri" pitchFamily="34" charset="0"/>
              <a:buChar char="◦"/>
              <a:defRPr sz="4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(Body CS)"/>
              </a:rPr>
              <a:t>Sensor Readings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94D641-5CCF-4E13-9165-96E02202942B}"/>
              </a:ext>
            </a:extLst>
          </p:cNvPr>
          <p:cNvSpPr/>
          <p:nvPr/>
        </p:nvSpPr>
        <p:spPr>
          <a:xfrm>
            <a:off x="1642615" y="1203119"/>
            <a:ext cx="394175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D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TEAM: 44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ملف:KFUPM seal.png - ويكيبيديا">
            <a:extLst>
              <a:ext uri="{FF2B5EF4-FFF2-40B4-BE49-F238E27FC236}">
                <a16:creationId xmlns:a16="http://schemas.microsoft.com/office/drawing/2014/main" id="{193F75FA-1279-47AB-BF9E-163BDFFD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157" y="130621"/>
            <a:ext cx="2648431" cy="1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8802FF0-44EA-448F-958F-E70F8331D3C7}"/>
              </a:ext>
            </a:extLst>
          </p:cNvPr>
          <p:cNvSpPr/>
          <p:nvPr/>
        </p:nvSpPr>
        <p:spPr>
          <a:xfrm>
            <a:off x="18456617" y="42361"/>
            <a:ext cx="843654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Ali Al-</a:t>
            </a:r>
            <a:r>
              <a:rPr lang="en-US" sz="2800" b="1" dirty="0" err="1">
                <a:solidFill>
                  <a:schemeClr val="bg1"/>
                </a:solidFill>
                <a:latin typeface="Arial (Body CS)"/>
              </a:rPr>
              <a:t>Asiri</a:t>
            </a: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 ME                  Khalid Al-</a:t>
            </a:r>
            <a:r>
              <a:rPr lang="en-US" sz="2800" b="1" dirty="0" err="1">
                <a:solidFill>
                  <a:schemeClr val="bg1"/>
                </a:solidFill>
                <a:latin typeface="Arial (Body CS)"/>
              </a:rPr>
              <a:t>Mutairi</a:t>
            </a: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 ME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Khaled </a:t>
            </a:r>
            <a:r>
              <a:rPr lang="en-US" sz="2800" b="1" dirty="0" err="1">
                <a:solidFill>
                  <a:schemeClr val="bg1"/>
                </a:solidFill>
                <a:latin typeface="Arial (Body CS)"/>
              </a:rPr>
              <a:t>Dwaikat</a:t>
            </a: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 EE          </a:t>
            </a:r>
            <a:r>
              <a:rPr lang="en-US" sz="2800" b="1" dirty="0" err="1">
                <a:solidFill>
                  <a:schemeClr val="bg1"/>
                </a:solidFill>
                <a:latin typeface="Arial (Body CS)"/>
              </a:rPr>
              <a:t>Abdulaziz</a:t>
            </a: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 Al-Juhani ME  Ahmed Ali Al-</a:t>
            </a:r>
            <a:r>
              <a:rPr lang="en-US" sz="2800" b="1" dirty="0" err="1">
                <a:solidFill>
                  <a:schemeClr val="bg1"/>
                </a:solidFill>
                <a:latin typeface="Arial (Body CS)"/>
              </a:rPr>
              <a:t>Awazim</a:t>
            </a:r>
            <a:r>
              <a:rPr lang="en-US" sz="2800" b="1" dirty="0">
                <a:solidFill>
                  <a:schemeClr val="bg1"/>
                </a:solidFill>
                <a:latin typeface="Arial (Body CS)"/>
              </a:rPr>
              <a:t> COE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4FA2EB9-29CE-4E66-83C6-139A5249F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1738" y="10819333"/>
            <a:ext cx="1748646" cy="15996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B33CB5D-F9B9-4436-9FF0-254E3C7B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0805" y="2994819"/>
            <a:ext cx="4790783" cy="539080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90EFD5-95C3-4510-A890-0E3709340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8080"/>
              </p:ext>
            </p:extLst>
          </p:nvPr>
        </p:nvGraphicFramePr>
        <p:xfrm>
          <a:off x="10113928" y="10799500"/>
          <a:ext cx="5642634" cy="157704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065106">
                  <a:extLst>
                    <a:ext uri="{9D8B030D-6E8A-4147-A177-3AD203B41FA5}">
                      <a16:colId xmlns:a16="http://schemas.microsoft.com/office/drawing/2014/main" val="1764074262"/>
                    </a:ext>
                  </a:extLst>
                </a:gridCol>
                <a:gridCol w="2577528">
                  <a:extLst>
                    <a:ext uri="{9D8B030D-6E8A-4147-A177-3AD203B41FA5}">
                      <a16:colId xmlns:a16="http://schemas.microsoft.com/office/drawing/2014/main" val="901987949"/>
                    </a:ext>
                  </a:extLst>
                </a:gridCol>
              </a:tblGrid>
              <a:tr h="424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Solenoid Valve</a:t>
                      </a: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517040746"/>
                  </a:ext>
                </a:extLst>
              </a:tr>
              <a:tr h="403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(Body CS)"/>
                        </a:rPr>
                        <a:t>Pressure Resistance</a:t>
                      </a:r>
                      <a:endParaRPr lang="en-US" sz="1900" b="0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(Body CS)"/>
                        </a:rPr>
                        <a:t>1 MPa (0-10 kg)</a:t>
                      </a:r>
                      <a:endParaRPr lang="en-US" sz="1900" b="1" kern="100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2467998529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 220V</a:t>
                      </a: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817262913"/>
                  </a:ext>
                </a:extLst>
              </a:tr>
              <a:tr h="424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 Form</a:t>
                      </a: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 (Body CS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Opens when powered</a:t>
                      </a:r>
                    </a:p>
                  </a:txBody>
                  <a:tcPr marL="67450" marR="67450" marT="0" marB="0"/>
                </a:tc>
                <a:extLst>
                  <a:ext uri="{0D108BD9-81ED-4DB2-BD59-A6C34878D82A}">
                    <a16:rowId xmlns:a16="http://schemas.microsoft.com/office/drawing/2014/main" val="113624838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BF6F5B0-C266-4F0F-B6BE-609434030731}"/>
              </a:ext>
            </a:extLst>
          </p:cNvPr>
          <p:cNvSpPr/>
          <p:nvPr/>
        </p:nvSpPr>
        <p:spPr>
          <a:xfrm>
            <a:off x="0" y="2684884"/>
            <a:ext cx="7469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(Body CS)"/>
              </a:rPr>
              <a:t>The quality of lubricating oil in rotating equipment deteriorates over time, affecting performance and leading to a potential 25% rise in maintenance costs and unexpected failures. To address this, a continuous monitoring system is essential for detecting oil quality issues before they result in costly repairs and downtime.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B672B2-A5C6-4F50-9943-021807BC6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21651"/>
              </p:ext>
            </p:extLst>
          </p:nvPr>
        </p:nvGraphicFramePr>
        <p:xfrm>
          <a:off x="288008" y="8605115"/>
          <a:ext cx="7615384" cy="363194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807692">
                  <a:extLst>
                    <a:ext uri="{9D8B030D-6E8A-4147-A177-3AD203B41FA5}">
                      <a16:colId xmlns:a16="http://schemas.microsoft.com/office/drawing/2014/main" val="2906838873"/>
                    </a:ext>
                  </a:extLst>
                </a:gridCol>
                <a:gridCol w="3807692">
                  <a:extLst>
                    <a:ext uri="{9D8B030D-6E8A-4147-A177-3AD203B41FA5}">
                      <a16:colId xmlns:a16="http://schemas.microsoft.com/office/drawing/2014/main" val="211846368"/>
                    </a:ext>
                  </a:extLst>
                </a:gridCol>
              </a:tblGrid>
              <a:tr h="26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Feature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Description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38588"/>
                  </a:ext>
                </a:extLst>
              </a:tr>
              <a:tr h="26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Adjustable Sampling Rate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Configurable from 1 minute to 1 hour.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522231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Threshold-based Alerts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Alerts generated for parameters exceeding set limits ±10%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688716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Offline Data Storage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Stores at least 1 month of data on an SSD card.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93762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Water in Oil Measurement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Accuracy of ±10% for measuring water content in oil via capacitive sensor.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790866"/>
                  </a:ext>
                </a:extLst>
              </a:tr>
              <a:tr h="647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Viscosity Measurement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Accuracy of ±10% for measuring oil viscosity using flow rate and pressure sensors.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435139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Oil Temperature Measurement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Accuracy of ±10% in measuring oil temperature.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757462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Oil Pressure Measurement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  <a:cs typeface="Adobe Arabic" panose="02040503050201020203" pitchFamily="18" charset="-78"/>
                        </a:rPr>
                        <a:t>Accuracy of ±10% in measuring oil pressure.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dobe Arabic" panose="02040503050201020203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53395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F6D8CB-3FD7-4856-A082-E28884AD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85471"/>
              </p:ext>
            </p:extLst>
          </p:nvPr>
        </p:nvGraphicFramePr>
        <p:xfrm>
          <a:off x="148881" y="4771318"/>
          <a:ext cx="7758722" cy="311063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879361">
                  <a:extLst>
                    <a:ext uri="{9D8B030D-6E8A-4147-A177-3AD203B41FA5}">
                      <a16:colId xmlns:a16="http://schemas.microsoft.com/office/drawing/2014/main" val="2102012168"/>
                    </a:ext>
                  </a:extLst>
                </a:gridCol>
                <a:gridCol w="3879361">
                  <a:extLst>
                    <a:ext uri="{9D8B030D-6E8A-4147-A177-3AD203B41FA5}">
                      <a16:colId xmlns:a16="http://schemas.microsoft.com/office/drawing/2014/main" val="3884371490"/>
                    </a:ext>
                  </a:extLst>
                </a:gridCol>
              </a:tblGrid>
              <a:tr h="214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Feature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Description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26716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High Temperature Operation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Operates effectively up to 50°C for the Saudi climate.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930083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Rapid Responsiveness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Adjusts sampling rate within 5-30 seconds based on user input.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111141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Customizable Thresholds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Allows users to set thresholds within ±20% of nominal values.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58165"/>
                  </a:ext>
                </a:extLst>
              </a:tr>
              <a:tr h="214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Budget-Friendly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Total budget capped at 10,000 SAR.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321598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Regulatory Compliance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Complies with Saudi Standards Organization (SASO) regulations.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430598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Maintenance Accessibility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Accessible maintenance within 50 km of remote locations.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001510"/>
                  </a:ext>
                </a:extLst>
              </a:tr>
              <a:tr h="4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(Body CS)"/>
                        </a:rPr>
                        <a:t>Cost-effective Operations</a:t>
                      </a:r>
                      <a:endParaRPr lang="en-US" sz="1400" b="1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(Body CS)"/>
                        </a:rPr>
                        <a:t>Operational costs increase limited to 5% of current expenses.</a:t>
                      </a:r>
                      <a:endParaRPr lang="en-US" sz="1400" b="1" dirty="0">
                        <a:effectLst/>
                        <a:latin typeface="Arial (Body CS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935105"/>
                  </a:ext>
                </a:extLst>
              </a:tr>
            </a:tbl>
          </a:graphicData>
        </a:graphic>
      </p:graphicFrame>
      <p:pic>
        <p:nvPicPr>
          <p:cNvPr id="14" name="Picture 13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FCFFC014-4586-040E-AFA4-C5652D5D9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6" y="17190377"/>
            <a:ext cx="7598906" cy="2363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1A2538-9EEB-7B2D-09D0-FDDBD640FF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17262" y="14126126"/>
            <a:ext cx="7036403" cy="26054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7AD7FB-CD43-A340-02DD-EEB957AA78B6}"/>
              </a:ext>
            </a:extLst>
          </p:cNvPr>
          <p:cNvSpPr txBox="1"/>
          <p:nvPr/>
        </p:nvSpPr>
        <p:spPr>
          <a:xfrm>
            <a:off x="16115648" y="13367930"/>
            <a:ext cx="389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Body"/>
              </a:rPr>
              <a:t>Oil with iron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A60939-A777-B8BC-835C-FC31734B4BDE}"/>
              </a:ext>
            </a:extLst>
          </p:cNvPr>
          <p:cNvSpPr txBox="1"/>
          <p:nvPr/>
        </p:nvSpPr>
        <p:spPr>
          <a:xfrm>
            <a:off x="23303685" y="13403913"/>
            <a:ext cx="389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Body"/>
              </a:rPr>
              <a:t>Oil with Copper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CE8EA0-B5FE-59EC-B97F-0DCEFD7784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4395" y="14126126"/>
            <a:ext cx="6456718" cy="2542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A6695C-E964-723E-0D1C-B86DE0A3F7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33068" y="16967447"/>
            <a:ext cx="10804192" cy="25215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B24BDB-5AF7-EE8B-1338-AD786960A72D}"/>
              </a:ext>
            </a:extLst>
          </p:cNvPr>
          <p:cNvSpPr txBox="1"/>
          <p:nvPr/>
        </p:nvSpPr>
        <p:spPr>
          <a:xfrm>
            <a:off x="16279379" y="17395727"/>
            <a:ext cx="325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Body"/>
              </a:rPr>
              <a:t>Pure oil</a:t>
            </a:r>
          </a:p>
        </p:txBody>
      </p:sp>
      <p:pic>
        <p:nvPicPr>
          <p:cNvPr id="36" name="Picture 3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5B882CD7-AFA4-8138-E717-157FB60C2C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93" y="15944512"/>
            <a:ext cx="4247329" cy="3651926"/>
          </a:xfrm>
          <a:prstGeom prst="rect">
            <a:avLst/>
          </a:prstGeom>
        </p:spPr>
      </p:pic>
      <p:pic>
        <p:nvPicPr>
          <p:cNvPr id="39" name="Picture 38" descr="A graph with a red line&#10;&#10;Description automatically generated">
            <a:extLst>
              <a:ext uri="{FF2B5EF4-FFF2-40B4-BE49-F238E27FC236}">
                <a16:creationId xmlns:a16="http://schemas.microsoft.com/office/drawing/2014/main" id="{8B7949F6-EFDB-707F-BA4F-28ADFC881F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81" y="15952823"/>
            <a:ext cx="3612246" cy="36012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ADEC32-8993-2F07-69CD-2BCE625790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16524" y="9417973"/>
            <a:ext cx="4584589" cy="31194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BD40BC-5F43-71B4-B09A-B2C2C28CF3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580241" y="9447922"/>
            <a:ext cx="4584589" cy="31194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4457DBC-44E5-13F0-D402-2C66A4B948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17263" y="9465415"/>
            <a:ext cx="4398690" cy="31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61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3D2C841-DF7D-4D1C-91C6-1B16AA830A52}" vid="{45F521DD-03C6-41CB-B6A9-033738DE8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d584c1-ad66-4b76-94fc-c14c475aed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C693BB2C6646AA03F0B9BB850C35" ma:contentTypeVersion="17" ma:contentTypeDescription="Create a new document." ma:contentTypeScope="" ma:versionID="8aa8ba59a4fa7a3ccb3e840c01366e45">
  <xsd:schema xmlns:xsd="http://www.w3.org/2001/XMLSchema" xmlns:xs="http://www.w3.org/2001/XMLSchema" xmlns:p="http://schemas.microsoft.com/office/2006/metadata/properties" xmlns:ns3="d6d584c1-ad66-4b76-94fc-c14c475aedfb" xmlns:ns4="043ca91b-895d-4d1f-b688-236948213eac" targetNamespace="http://schemas.microsoft.com/office/2006/metadata/properties" ma:root="true" ma:fieldsID="f1f46a72504bb587f1437e3ed7e2c445" ns3:_="" ns4:_="">
    <xsd:import namespace="d6d584c1-ad66-4b76-94fc-c14c475aedfb"/>
    <xsd:import namespace="043ca91b-895d-4d1f-b688-236948213e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584c1-ad66-4b76-94fc-c14c475ae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ca91b-895d-4d1f-b688-236948213ea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356BD-13E0-43A9-93BE-9B898E8BA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1D299-805B-4838-A6C4-D540C276ECB8}">
  <ds:schemaRefs>
    <ds:schemaRef ds:uri="http://www.w3.org/XML/1998/namespace"/>
    <ds:schemaRef ds:uri="http://schemas.microsoft.com/office/2006/documentManagement/types"/>
    <ds:schemaRef ds:uri="043ca91b-895d-4d1f-b688-236948213eac"/>
    <ds:schemaRef ds:uri="http://schemas.microsoft.com/office/2006/metadata/properties"/>
    <ds:schemaRef ds:uri="d6d584c1-ad66-4b76-94fc-c14c475aedfb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76C83F-7CC9-4E11-8FE6-EBCD15924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584c1-ad66-4b76-94fc-c14c475aedfb"/>
    <ds:schemaRef ds:uri="043ca91b-895d-4d1f-b688-236948213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531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Arial (Body CS)</vt:lpstr>
      <vt:lpstr>Arial Body</vt:lpstr>
      <vt:lpstr>Calibri</vt:lpstr>
      <vt:lpstr>Calibri Light</vt:lpstr>
      <vt:lpstr>Calibri Light (Headings)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AHMED ALGHAMDI</dc:creator>
  <cp:lastModifiedBy>KHALED ALI MUTAIRI</cp:lastModifiedBy>
  <cp:revision>43</cp:revision>
  <dcterms:created xsi:type="dcterms:W3CDTF">2024-05-13T10:22:30Z</dcterms:created>
  <dcterms:modified xsi:type="dcterms:W3CDTF">2024-12-12T20:06:19Z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0x0101009FA9C693BB2C6646AA03F0B9BB850C35</vt:lpwstr>
  </property>
</Properties>
</file>