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18" d="100"/>
          <a:sy n="18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4/5/2025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defRPr/>
            </a:pPr>
            <a:r>
              <a:rPr lang="en-US" sz="9600" dirty="0">
                <a:solidFill>
                  <a:srgbClr val="FFFFFF"/>
                </a:solidFill>
                <a:latin typeface="Aptos"/>
              </a:rPr>
              <a:t>Production of Biodegradable Plastic Using an Extrusion Process</a:t>
            </a:r>
            <a:endParaRPr lang="en-US" dirty="0"/>
          </a:p>
          <a:p>
            <a:pPr algn="ctr" defTabSz="3458319">
              <a:spcBef>
                <a:spcPct val="20000"/>
              </a:spcBef>
              <a:defRPr/>
            </a:pPr>
            <a:endParaRPr lang="en-US" sz="9000" b="1" dirty="0">
              <a:solidFill>
                <a:srgbClr val="C5E0B3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017695" y="2859873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defRPr/>
            </a:pPr>
            <a:r>
              <a:rPr lang="en-US" sz="4800">
                <a:solidFill>
                  <a:schemeClr val="bg1"/>
                </a:solidFill>
                <a:latin typeface="Aptos"/>
                <a:cs typeface="Calibri"/>
              </a:rPr>
              <a:t> Coach: Dr. Muhammad Nurunnabi </a:t>
            </a:r>
            <a:r>
              <a:rPr lang="en-US" sz="4800" err="1">
                <a:solidFill>
                  <a:schemeClr val="bg1"/>
                </a:solidFill>
                <a:latin typeface="Aptos"/>
                <a:cs typeface="Calibri"/>
              </a:rPr>
              <a:t>Siddiquee</a:t>
            </a:r>
            <a:endParaRPr lang="en-US" err="1">
              <a:solidFill>
                <a:schemeClr val="bg1"/>
              </a:solidFill>
              <a:cs typeface="Calibri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Aptos"/>
                <a:cs typeface="Calibri"/>
              </a:rPr>
              <a:t>Hussain </a:t>
            </a:r>
            <a:r>
              <a:rPr lang="en-US" sz="4800" dirty="0" err="1">
                <a:solidFill>
                  <a:schemeClr val="bg1"/>
                </a:solidFill>
                <a:latin typeface="Aptos"/>
                <a:cs typeface="Calibri"/>
              </a:rPr>
              <a:t>Alzayer</a:t>
            </a:r>
            <a:r>
              <a:rPr lang="en-US" sz="4800" dirty="0">
                <a:solidFill>
                  <a:schemeClr val="bg1"/>
                </a:solidFill>
                <a:latin typeface="Aptos"/>
                <a:cs typeface="Calibri"/>
              </a:rPr>
              <a:t> (ISE)  Abdullah Mohammed (ISE)  Abdulaziz </a:t>
            </a:r>
            <a:r>
              <a:rPr lang="en-US" sz="4800" dirty="0" err="1">
                <a:solidFill>
                  <a:schemeClr val="bg1"/>
                </a:solidFill>
                <a:latin typeface="Aptos"/>
                <a:cs typeface="Calibri"/>
              </a:rPr>
              <a:t>Aljedani</a:t>
            </a:r>
            <a:r>
              <a:rPr lang="en-US" sz="4800" dirty="0">
                <a:solidFill>
                  <a:schemeClr val="bg1"/>
                </a:solidFill>
                <a:latin typeface="Aptos"/>
                <a:cs typeface="Calibri"/>
              </a:rPr>
              <a:t> (CHE)  Bader </a:t>
            </a:r>
            <a:r>
              <a:rPr lang="en-US" sz="4800" dirty="0" err="1">
                <a:solidFill>
                  <a:schemeClr val="bg1"/>
                </a:solidFill>
                <a:latin typeface="Aptos"/>
                <a:cs typeface="Calibri"/>
              </a:rPr>
              <a:t>Albuainain</a:t>
            </a:r>
            <a:r>
              <a:rPr lang="en-US" sz="4800" dirty="0">
                <a:solidFill>
                  <a:schemeClr val="bg1"/>
                </a:solidFill>
                <a:latin typeface="Aptos"/>
                <a:cs typeface="Calibri"/>
              </a:rPr>
              <a:t> (CHE)  Ali </a:t>
            </a:r>
            <a:r>
              <a:rPr lang="en-US" sz="4800" dirty="0" err="1">
                <a:solidFill>
                  <a:schemeClr val="bg1"/>
                </a:solidFill>
                <a:latin typeface="Aptos"/>
                <a:cs typeface="Calibri"/>
              </a:rPr>
              <a:t>Alyaseen</a:t>
            </a:r>
            <a:r>
              <a:rPr lang="en-US" sz="4800" dirty="0">
                <a:solidFill>
                  <a:schemeClr val="bg1"/>
                </a:solidFill>
                <a:latin typeface="Aptos"/>
                <a:cs typeface="Calibri"/>
              </a:rPr>
              <a:t> (ME)  Tariq </a:t>
            </a:r>
            <a:r>
              <a:rPr lang="en-US" sz="4800" dirty="0" err="1">
                <a:solidFill>
                  <a:schemeClr val="bg1"/>
                </a:solidFill>
                <a:latin typeface="Aptos"/>
                <a:cs typeface="Calibri"/>
              </a:rPr>
              <a:t>Alsahaf</a:t>
            </a:r>
            <a:r>
              <a:rPr lang="en-US" sz="4800" dirty="0">
                <a:solidFill>
                  <a:schemeClr val="bg1"/>
                </a:solidFill>
                <a:latin typeface="Aptos"/>
                <a:cs typeface="Calibri"/>
              </a:rPr>
              <a:t> (</a:t>
            </a:r>
            <a:r>
              <a:rPr lang="en-US" sz="4800" dirty="0" err="1">
                <a:solidFill>
                  <a:schemeClr val="bg1"/>
                </a:solidFill>
                <a:latin typeface="Aptos"/>
                <a:cs typeface="Calibri"/>
              </a:rPr>
              <a:t>ME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: Coach Name(Font size : 48)</a:t>
            </a:r>
            <a:endParaRPr lang="en-US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044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71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dirty="0">
                <a:ea typeface="Open Sans"/>
                <a:cs typeface="Arial"/>
              </a:rPr>
              <a:t>•</a:t>
            </a:r>
            <a:r>
              <a:rPr lang="en-US" sz="4600" dirty="0">
                <a:latin typeface="Calibri"/>
                <a:ea typeface="Calibri"/>
                <a:cs typeface="Calibri"/>
              </a:rPr>
              <a:t>The use of traditional plastics has created serious environmental challenges.</a:t>
            </a:r>
            <a:endParaRPr lang="en-US" sz="4600" dirty="0">
              <a:cs typeface="Arial"/>
            </a:endParaRPr>
          </a:p>
          <a:p>
            <a:r>
              <a:rPr lang="en-US" sz="4600" dirty="0">
                <a:ea typeface="Open Sans"/>
                <a:cs typeface="Arial"/>
              </a:rPr>
              <a:t>•</a:t>
            </a:r>
            <a:r>
              <a:rPr lang="en-US" sz="4600" dirty="0">
                <a:latin typeface="Calibri"/>
                <a:ea typeface="Calibri"/>
                <a:cs typeface="Calibri"/>
              </a:rPr>
              <a:t>Biodegradable plastic offers an eco-friendly solution for disposable plastic needs.</a:t>
            </a:r>
            <a:endParaRPr lang="en-US" sz="4600" dirty="0">
              <a:cs typeface="Arial"/>
            </a:endParaRPr>
          </a:p>
          <a:p>
            <a:r>
              <a:rPr lang="en-US" sz="4600" dirty="0">
                <a:ea typeface="Open Sans"/>
                <a:cs typeface="Arial"/>
              </a:rPr>
              <a:t>•</a:t>
            </a:r>
            <a:r>
              <a:rPr lang="en-US" sz="4600" dirty="0">
                <a:latin typeface="Calibri"/>
                <a:ea typeface="Calibri"/>
                <a:cs typeface="Calibri"/>
              </a:rPr>
              <a:t>Unlike petroleum-based plastics, bio-plastics degrade quickly and help protect the environment.</a:t>
            </a:r>
            <a:endParaRPr lang="en-US" sz="4600" dirty="0">
              <a:cs typeface="Arial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166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000000"/>
                </a:solidFill>
                <a:latin typeface="Nunito"/>
              </a:rPr>
              <a:t>1.Introduction</a:t>
            </a:r>
            <a:endParaRPr 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3b. Specification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5. Experiment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7. Conclusion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7660112"/>
            <a:ext cx="9875519" cy="362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/>
              <a:t>Mixed starch, glycerol, and water.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/>
              <a:t>Fed the mixture into the extruder hopper.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/>
              <a:t>Heated, mixed, and extruded to form the final product.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8737" y="7757896"/>
            <a:ext cx="9875519" cy="85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dirty="0"/>
              <a:t>Our project aims to design an integrated industrial produce biodegradable plastic using abundant organic materials like starch and vinegar. A single screw extruder will handle heating, mixing, and extrusion, enabling continues, high-quality, and efficient production. This integrated approach reduces energy use and operational costs while offering an eco-friendly alternative to petroleum-based plastic. </a:t>
            </a:r>
          </a:p>
        </p:txBody>
      </p:sp>
      <p:pic>
        <p:nvPicPr>
          <p:cNvPr id="3" name="Picture 2" descr="A black and white sign with white text and symbols&#10;&#10;AI-generated content may be incorrect.">
            <a:extLst>
              <a:ext uri="{FF2B5EF4-FFF2-40B4-BE49-F238E27FC236}">
                <a16:creationId xmlns:a16="http://schemas.microsoft.com/office/drawing/2014/main" id="{BCEFA8C2-F2F7-EE90-B4C7-2C0739DE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7847" y="677179"/>
            <a:ext cx="5070255" cy="453390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E1163BDC-CC8B-DDAA-73AB-84B6B2E6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87" y="1425671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000000"/>
                </a:solidFill>
                <a:latin typeface="Nunito"/>
              </a:rPr>
              <a:t>2.Problem </a:t>
            </a:r>
            <a:r>
              <a:rPr lang="en-US" sz="6000" b="1">
                <a:solidFill>
                  <a:srgbClr val="000000"/>
                </a:solidFill>
                <a:latin typeface="Nunito"/>
              </a:rPr>
              <a:t>Statement</a:t>
            </a:r>
            <a:endParaRPr lang="en-US" dirty="0" err="1"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F515FAF0-7571-1A54-5303-19C60499A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51" y="15451363"/>
            <a:ext cx="9875519" cy="71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Petroleum-based plastics persist in the environment for centuries, rely on non-renewable resources, harm wildlife, and are difficult to recycle. In contrast, biodegradable plastics offer a sustainable alternative by breaking down naturally, reducing pollution, and supporting eco-friendly waste management.</a:t>
            </a:r>
            <a:endParaRPr lang="en-AU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D4E54AE3-45EE-047A-06A4-22827D105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50" y="2211679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3a. Constraints</a:t>
            </a:r>
          </a:p>
        </p:txBody>
      </p:sp>
      <p:pic>
        <p:nvPicPr>
          <p:cNvPr id="16" name="Graphic 15" descr="Money with solid fill">
            <a:extLst>
              <a:ext uri="{FF2B5EF4-FFF2-40B4-BE49-F238E27FC236}">
                <a16:creationId xmlns:a16="http://schemas.microsoft.com/office/drawing/2014/main" id="{388213A0-1151-0F7A-508E-5C14714DE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902" y="23541959"/>
            <a:ext cx="1717179" cy="17171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F373442-F75F-8A66-4034-563DF9B9746C}"/>
              </a:ext>
            </a:extLst>
          </p:cNvPr>
          <p:cNvSpPr txBox="1"/>
          <p:nvPr/>
        </p:nvSpPr>
        <p:spPr>
          <a:xfrm>
            <a:off x="2724441" y="23646495"/>
            <a:ext cx="21736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/>
              <a:t>Limited Budget</a:t>
            </a:r>
          </a:p>
        </p:txBody>
      </p:sp>
      <p:pic>
        <p:nvPicPr>
          <p:cNvPr id="21" name="Graphic 20" descr="Sustainability with solid fill">
            <a:extLst>
              <a:ext uri="{FF2B5EF4-FFF2-40B4-BE49-F238E27FC236}">
                <a16:creationId xmlns:a16="http://schemas.microsoft.com/office/drawing/2014/main" id="{4B7F0EC2-934E-87AA-4E01-C1E85884E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7473" y="23783695"/>
            <a:ext cx="1370905" cy="13709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814B2A-899F-097F-51DC-BC2571008534}"/>
              </a:ext>
            </a:extLst>
          </p:cNvPr>
          <p:cNvSpPr txBox="1"/>
          <p:nvPr/>
        </p:nvSpPr>
        <p:spPr>
          <a:xfrm>
            <a:off x="6792584" y="23650487"/>
            <a:ext cx="37487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/>
              <a:t>Bio-Degradability</a:t>
            </a:r>
          </a:p>
          <a:p>
            <a:endParaRPr lang="en-US" dirty="0"/>
          </a:p>
        </p:txBody>
      </p:sp>
      <p:pic>
        <p:nvPicPr>
          <p:cNvPr id="23" name="Graphic 22" descr="Empty battery with solid fill">
            <a:extLst>
              <a:ext uri="{FF2B5EF4-FFF2-40B4-BE49-F238E27FC236}">
                <a16:creationId xmlns:a16="http://schemas.microsoft.com/office/drawing/2014/main" id="{70222F5D-D6CC-CDB1-0850-73024BDFA6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0257" y="25283595"/>
            <a:ext cx="1370904" cy="13709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2B963D-E6B8-5D6C-1402-DE584091268C}"/>
              </a:ext>
            </a:extLst>
          </p:cNvPr>
          <p:cNvSpPr txBox="1"/>
          <p:nvPr/>
        </p:nvSpPr>
        <p:spPr>
          <a:xfrm>
            <a:off x="4461917" y="25146394"/>
            <a:ext cx="38419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/>
              <a:t>Power Consumption</a:t>
            </a:r>
          </a:p>
        </p:txBody>
      </p:sp>
      <p:pic>
        <p:nvPicPr>
          <p:cNvPr id="25" name="Graphic 24" descr="Thermometer with solid fill">
            <a:extLst>
              <a:ext uri="{FF2B5EF4-FFF2-40B4-BE49-F238E27FC236}">
                <a16:creationId xmlns:a16="http://schemas.microsoft.com/office/drawing/2014/main" id="{E8706411-B0A1-B666-AB23-728EB13166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13937" y="7690093"/>
            <a:ext cx="1487371" cy="14873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522803-92FB-DA27-EBC7-A29EF6333945}"/>
              </a:ext>
            </a:extLst>
          </p:cNvPr>
          <p:cNvSpPr txBox="1"/>
          <p:nvPr/>
        </p:nvSpPr>
        <p:spPr>
          <a:xfrm>
            <a:off x="12409704" y="7679725"/>
            <a:ext cx="38419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/>
              <a:t>Temperature Range</a:t>
            </a:r>
          </a:p>
        </p:txBody>
      </p:sp>
      <p:pic>
        <p:nvPicPr>
          <p:cNvPr id="27" name="Graphic 26" descr="Chemicals with solid fill">
            <a:extLst>
              <a:ext uri="{FF2B5EF4-FFF2-40B4-BE49-F238E27FC236}">
                <a16:creationId xmlns:a16="http://schemas.microsoft.com/office/drawing/2014/main" id="{C49EF2EE-BBEA-A48E-AF27-270988214E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675673" y="7877341"/>
            <a:ext cx="1346636" cy="13466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EC4FBA9-B67B-740B-64D3-CD2F58C67678}"/>
              </a:ext>
            </a:extLst>
          </p:cNvPr>
          <p:cNvSpPr txBox="1"/>
          <p:nvPr/>
        </p:nvSpPr>
        <p:spPr>
          <a:xfrm>
            <a:off x="17211051" y="7757896"/>
            <a:ext cx="21513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/>
              <a:t>Starch content</a:t>
            </a:r>
          </a:p>
        </p:txBody>
      </p:sp>
      <p:pic>
        <p:nvPicPr>
          <p:cNvPr id="29" name="Graphic 28" descr="Full Brick Wall outline">
            <a:extLst>
              <a:ext uri="{FF2B5EF4-FFF2-40B4-BE49-F238E27FC236}">
                <a16:creationId xmlns:a16="http://schemas.microsoft.com/office/drawing/2014/main" id="{FE8532CB-FD8E-DE53-3004-1AFAB0D333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696208" y="9462881"/>
            <a:ext cx="1426991" cy="142699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5B3A4E3-F976-EC31-05C6-3C7ECBC0F453}"/>
              </a:ext>
            </a:extLst>
          </p:cNvPr>
          <p:cNvSpPr txBox="1"/>
          <p:nvPr/>
        </p:nvSpPr>
        <p:spPr>
          <a:xfrm>
            <a:off x="13123199" y="9462881"/>
            <a:ext cx="26963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/>
              <a:t>Tensile Strength</a:t>
            </a:r>
          </a:p>
        </p:txBody>
      </p:sp>
      <p:pic>
        <p:nvPicPr>
          <p:cNvPr id="33" name="Graphic 32" descr="Close with solid fill">
            <a:extLst>
              <a:ext uri="{FF2B5EF4-FFF2-40B4-BE49-F238E27FC236}">
                <a16:creationId xmlns:a16="http://schemas.microsoft.com/office/drawing/2014/main" id="{DD4DF969-F117-451D-EB33-862EDBC265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819523" y="9725452"/>
            <a:ext cx="1122696" cy="112269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B4235AF-1581-CF40-7926-CF7D30813C38}"/>
              </a:ext>
            </a:extLst>
          </p:cNvPr>
          <p:cNvSpPr txBox="1"/>
          <p:nvPr/>
        </p:nvSpPr>
        <p:spPr>
          <a:xfrm>
            <a:off x="17211051" y="9418927"/>
            <a:ext cx="19661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/>
              <a:t>Defect Rate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E9E10C-FE02-0018-7C60-57CF24387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6" y="1147246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4. Prototype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39E25DD-7908-EB0C-44CE-E664D2ADD3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30535" y="12619049"/>
            <a:ext cx="10192156" cy="3623674"/>
          </a:xfrm>
          <a:prstGeom prst="rect">
            <a:avLst/>
          </a:prstGeom>
        </p:spPr>
      </p:pic>
      <p:pic>
        <p:nvPicPr>
          <p:cNvPr id="38" name="Content Placeholder 5" descr="Diagram of a diagram of a programmable relay&#10;&#10;AI-generated content may be incorrect.">
            <a:extLst>
              <a:ext uri="{FF2B5EF4-FFF2-40B4-BE49-F238E27FC236}">
                <a16:creationId xmlns:a16="http://schemas.microsoft.com/office/drawing/2014/main" id="{7C820E03-4E0F-75C7-02FE-BB37873AAA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578" y="16344574"/>
            <a:ext cx="8729140" cy="47119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06D4DB-C096-DB5A-9D2A-619E747A0BF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85510" y="21201660"/>
            <a:ext cx="10447781" cy="3470320"/>
          </a:xfrm>
          <a:prstGeom prst="rect">
            <a:avLst/>
          </a:prstGeom>
        </p:spPr>
      </p:pic>
      <p:pic>
        <p:nvPicPr>
          <p:cNvPr id="40" name="Picture 3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ECEB209-D0B3-1FC6-DF43-70BE93941C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986" y="25014220"/>
            <a:ext cx="11634284" cy="146189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9DACEAC-F6B8-5C3F-0EE9-EF2D53DA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6" y="1147246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6. Testing / Validation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0CF7C99-27E1-7082-6CC6-3409AD0006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61270" y="12789145"/>
            <a:ext cx="9866458" cy="57492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64E73E9-E891-46E2-8DFB-AF6C73F470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461270" y="18404567"/>
            <a:ext cx="10131717" cy="5936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E661D8F-45BD-2D7E-DBFA-AE4C7440E1C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971266" y="24469147"/>
            <a:ext cx="9338060" cy="2403857"/>
          </a:xfrm>
          <a:prstGeom prst="rect">
            <a:avLst/>
          </a:prstGeom>
        </p:spPr>
      </p:pic>
      <p:sp>
        <p:nvSpPr>
          <p:cNvPr id="49" name="Rectangle 10">
            <a:extLst>
              <a:ext uri="{FF2B5EF4-FFF2-40B4-BE49-F238E27FC236}">
                <a16:creationId xmlns:a16="http://schemas.microsoft.com/office/drawing/2014/main" id="{5D8E222F-AA26-4179-F1B7-14D989DE7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0087" y="1674590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What is next?</a:t>
            </a: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1DA39E82-883A-9A10-58F0-8711F9E5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0087" y="18283046"/>
            <a:ext cx="9875519" cy="78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/>
              <a:t>Promoting the use of bioplastic throughout Saudi Arabia.</a:t>
            </a:r>
          </a:p>
          <a:p>
            <a:endParaRPr lang="en-US" sz="4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/>
              <a:t>Supporting the Kingdom’s Vision 2030 by advancing environmental sustainability.</a:t>
            </a:r>
          </a:p>
          <a:p>
            <a:endParaRPr lang="en-US" sz="4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/>
              <a:t>Reducing toxic emissions.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/>
              <a:t>Minimizing plastic waste in landfills and oceans.</a:t>
            </a: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C7C5B63266C45976B7CD37AC92A6B" ma:contentTypeVersion="11" ma:contentTypeDescription="Create a new document." ma:contentTypeScope="" ma:versionID="f2a0cbd1ff72cad14c720a33cfc6a642">
  <xsd:schema xmlns:xsd="http://www.w3.org/2001/XMLSchema" xmlns:xs="http://www.w3.org/2001/XMLSchema" xmlns:p="http://schemas.microsoft.com/office/2006/metadata/properties" xmlns:ns3="87c0290c-d8a1-4703-9a1f-ca7f7acc4496" xmlns:ns4="f0834115-bdf6-47b7-a8c2-4435f54e43d9" targetNamespace="http://schemas.microsoft.com/office/2006/metadata/properties" ma:root="true" ma:fieldsID="72dd3865551b8ae33939e9bdff9c96d2" ns3:_="" ns4:_="">
    <xsd:import namespace="87c0290c-d8a1-4703-9a1f-ca7f7acc4496"/>
    <xsd:import namespace="f0834115-bdf6-47b7-a8c2-4435f54e43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0290c-d8a1-4703-9a1f-ca7f7acc44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34115-bdf6-47b7-a8c2-4435f54e43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7c0290c-d8a1-4703-9a1f-ca7f7acc4496" xsi:nil="true"/>
  </documentManagement>
</p:properties>
</file>

<file path=customXml/itemProps1.xml><?xml version="1.0" encoding="utf-8"?>
<ds:datastoreItem xmlns:ds="http://schemas.openxmlformats.org/officeDocument/2006/customXml" ds:itemID="{AE742A80-0CB5-425C-BA06-94635FBB7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c0290c-d8a1-4703-9a1f-ca7f7acc4496"/>
    <ds:schemaRef ds:uri="f0834115-bdf6-47b7-a8c2-4435f54e43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8BF1EB-B982-426B-9E7E-5E97057BF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5A3A8-D579-4666-A82B-5730484590AA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87c0290c-d8a1-4703-9a1f-ca7f7acc4496"/>
    <ds:schemaRef ds:uri="http://schemas.microsoft.com/office/2006/documentManagement/types"/>
    <ds:schemaRef ds:uri="http://schemas.microsoft.com/office/infopath/2007/PartnerControls"/>
    <ds:schemaRef ds:uri="f0834115-bdf6-47b7-a8c2-4435f54e43d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303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Nunito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Darim Ferry</dc:creator>
  <cp:lastModifiedBy>HUSSAIN EMAD ALZAYER</cp:lastModifiedBy>
  <cp:revision>40</cp:revision>
  <dcterms:created xsi:type="dcterms:W3CDTF">2025-04-20T10:29:18Z</dcterms:created>
  <dcterms:modified xsi:type="dcterms:W3CDTF">2025-05-04T12:41:58Z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0x010100A14C7C5B63266C45976B7CD37AC92A6B</vt:lpwstr>
  </property>
</Properties>
</file>