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8"/>
  </p:normalViewPr>
  <p:slideViewPr>
    <p:cSldViewPr snapToGrid="0">
      <p:cViewPr varScale="1">
        <p:scale>
          <a:sx n="17" d="100"/>
          <a:sy n="17" d="100"/>
        </p:scale>
        <p:origin x="15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1/5/2025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1/5/2025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1/5/2025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1/5/2025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Nova Logistics</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88544" y="3535272"/>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Osama Bukhari, Rasheed </a:t>
            </a:r>
            <a:r>
              <a:rPr lang="en-US" sz="4800" dirty="0" err="1">
                <a:solidFill>
                  <a:schemeClr val="bg1"/>
                </a:solidFill>
                <a:latin typeface="Calibri" panose="020F0502020204030204" pitchFamily="34" charset="0"/>
                <a:cs typeface="Calibri" panose="020F0502020204030204" pitchFamily="34" charset="0"/>
              </a:rPr>
              <a:t>Alqahs</a:t>
            </a:r>
            <a:r>
              <a:rPr lang="en-US" sz="4800" dirty="0">
                <a:solidFill>
                  <a:schemeClr val="bg1"/>
                </a:solidFill>
                <a:latin typeface="Calibri" panose="020F0502020204030204" pitchFamily="34" charset="0"/>
                <a:cs typeface="Calibri" panose="020F0502020204030204" pitchFamily="34" charset="0"/>
              </a:rPr>
              <a:t>, Faisal Mazeed, Faris </a:t>
            </a:r>
            <a:r>
              <a:rPr lang="en-US" sz="4800" dirty="0" err="1">
                <a:solidFill>
                  <a:schemeClr val="bg1"/>
                </a:solidFill>
                <a:latin typeface="Calibri" panose="020F0502020204030204" pitchFamily="34" charset="0"/>
                <a:cs typeface="Calibri" panose="020F0502020204030204" pitchFamily="34" charset="0"/>
              </a:rPr>
              <a:t>Alobaisey</a:t>
            </a:r>
            <a:r>
              <a:rPr lang="en-US" sz="4800" dirty="0">
                <a:solidFill>
                  <a:schemeClr val="bg1"/>
                </a:solidFill>
                <a:latin typeface="Calibri" panose="020F0502020204030204" pitchFamily="34" charset="0"/>
                <a:cs typeface="Calibri" panose="020F0502020204030204" pitchFamily="34" charset="0"/>
              </a:rPr>
              <a:t>, Majed </a:t>
            </a:r>
            <a:r>
              <a:rPr lang="en-US" sz="4800" dirty="0" err="1">
                <a:solidFill>
                  <a:schemeClr val="bg1"/>
                </a:solidFill>
                <a:latin typeface="Calibri" panose="020F0502020204030204" pitchFamily="34" charset="0"/>
                <a:cs typeface="Calibri" panose="020F0502020204030204" pitchFamily="34" charset="0"/>
              </a:rPr>
              <a:t>Albaqami</a:t>
            </a:r>
            <a:r>
              <a:rPr lang="en-US" sz="4800" dirty="0">
                <a:solidFill>
                  <a:schemeClr val="bg1"/>
                </a:solidFill>
                <a:latin typeface="Calibri" panose="020F0502020204030204" pitchFamily="34" charset="0"/>
                <a:cs typeface="Calibri" panose="020F0502020204030204" pitchFamily="34" charset="0"/>
              </a:rPr>
              <a:t>, Abdulrahman </a:t>
            </a:r>
            <a:r>
              <a:rPr lang="en-US" sz="4800" dirty="0" err="1">
                <a:solidFill>
                  <a:schemeClr val="bg1"/>
                </a:solidFill>
                <a:latin typeface="Calibri" panose="020F0502020204030204" pitchFamily="34" charset="0"/>
                <a:cs typeface="Calibri" panose="020F0502020204030204" pitchFamily="34" charset="0"/>
              </a:rPr>
              <a:t>Bajaber</a:t>
            </a:r>
            <a:r>
              <a:rPr lang="en-US" sz="4800" dirty="0">
                <a:solidFill>
                  <a:schemeClr val="bg1"/>
                </a:solidFill>
                <a:latin typeface="Calibri" panose="020F0502020204030204" pitchFamily="34" charset="0"/>
                <a:cs typeface="Calibri" panose="020F0502020204030204" pitchFamily="34" charset="0"/>
              </a:rPr>
              <a:t> </a:t>
            </a:r>
          </a:p>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Coach: Emad Ramadan </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042</a:t>
            </a:r>
            <a:endParaRPr lang="en-SG" sz="9600" b="1" dirty="0">
              <a:solidFill>
                <a:srgbClr val="02616D"/>
              </a:solidFill>
            </a:endParaRP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5"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Introduction</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32592901" y="609975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Validation &amp; Testing</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592901" y="1672041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32592901" y="7339118"/>
            <a:ext cx="9875519" cy="92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Tx/>
              <a:buChar char="-"/>
            </a:pPr>
            <a:r>
              <a:rPr lang="en-US" sz="4600" b="1" dirty="0">
                <a:latin typeface="Calibri" panose="020F0502020204030204" pitchFamily="34" charset="0"/>
                <a:ea typeface="Open Sans"/>
                <a:cs typeface="Calibri" panose="020F0502020204030204" pitchFamily="34" charset="0"/>
              </a:rPr>
              <a:t>Smart Security Glasses</a:t>
            </a:r>
            <a:r>
              <a:rPr lang="en-US" sz="4600" dirty="0">
                <a:latin typeface="Calibri" panose="020F0502020204030204" pitchFamily="34" charset="0"/>
                <a:ea typeface="Open Sans"/>
                <a:cs typeface="Calibri" panose="020F0502020204030204" pitchFamily="34" charset="0"/>
              </a:rPr>
              <a:t>: We validated that the eye-tracking sensor detects signs of driver fatigue with over 95% accuracy in real-time conditions. This ensures immediate alerts for drowsiness, significantly enhancing driver safety and reducing fatigue-related incidents by 30%</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Optimal Route Application</a:t>
            </a:r>
            <a:r>
              <a:rPr lang="en-US" sz="4600" dirty="0">
                <a:latin typeface="Calibri" panose="020F0502020204030204" pitchFamily="34" charset="0"/>
                <a:ea typeface="Open Sans"/>
                <a:cs typeface="Calibri" panose="020F0502020204030204" pitchFamily="34" charset="0"/>
              </a:rPr>
              <a:t>: Our AI-powered route optimization successfully achieved the target of processing and updating delivery routes within 2 second</a:t>
            </a: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11313938" y="7426803"/>
            <a:ext cx="9875519"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Tx/>
              <a:buChar char="-"/>
            </a:pPr>
            <a:r>
              <a:rPr lang="en-US" sz="4600" dirty="0">
                <a:latin typeface="Calibri" panose="020F0502020204030204" pitchFamily="34" charset="0"/>
                <a:ea typeface="Open Sans"/>
                <a:cs typeface="Calibri" panose="020F0502020204030204" pitchFamily="34" charset="0"/>
              </a:rPr>
              <a:t>Logistics operations still face delays, security risks, and high fuel costs due to outdated systems and lack of integration. A smarter, unified solution is needed to </a:t>
            </a:r>
            <a:r>
              <a:rPr lang="en-US" sz="4600" b="1" dirty="0">
                <a:latin typeface="Calibri" panose="020F0502020204030204" pitchFamily="34" charset="0"/>
                <a:ea typeface="Open Sans"/>
                <a:cs typeface="Calibri" panose="020F0502020204030204" pitchFamily="34" charset="0"/>
              </a:rPr>
              <a:t>secure</a:t>
            </a:r>
            <a:r>
              <a:rPr lang="en-US" sz="4600" dirty="0">
                <a:latin typeface="Calibri" panose="020F0502020204030204" pitchFamily="34" charset="0"/>
                <a:ea typeface="Open Sans"/>
                <a:cs typeface="Calibri" panose="020F0502020204030204" pitchFamily="34" charset="0"/>
              </a:rPr>
              <a:t> shipments, monitor driver </a:t>
            </a:r>
            <a:r>
              <a:rPr lang="en-US" sz="4600" b="1" dirty="0">
                <a:latin typeface="Calibri" panose="020F0502020204030204" pitchFamily="34" charset="0"/>
                <a:ea typeface="Open Sans"/>
                <a:cs typeface="Calibri" panose="020F0502020204030204" pitchFamily="34" charset="0"/>
              </a:rPr>
              <a:t>safety</a:t>
            </a:r>
            <a:r>
              <a:rPr lang="en-US" sz="4600" dirty="0">
                <a:latin typeface="Calibri" panose="020F0502020204030204" pitchFamily="34" charset="0"/>
                <a:ea typeface="Open Sans"/>
                <a:cs typeface="Calibri" panose="020F0502020204030204" pitchFamily="34" charset="0"/>
              </a:rPr>
              <a:t>, </a:t>
            </a:r>
            <a:r>
              <a:rPr lang="en-US" sz="4600" b="1" dirty="0">
                <a:latin typeface="Calibri" panose="020F0502020204030204" pitchFamily="34" charset="0"/>
                <a:ea typeface="Open Sans"/>
                <a:cs typeface="Calibri" panose="020F0502020204030204" pitchFamily="34" charset="0"/>
              </a:rPr>
              <a:t>automate</a:t>
            </a:r>
            <a:r>
              <a:rPr lang="en-US" sz="4600" dirty="0">
                <a:latin typeface="Calibri" panose="020F0502020204030204" pitchFamily="34" charset="0"/>
                <a:ea typeface="Open Sans"/>
                <a:cs typeface="Calibri" panose="020F0502020204030204" pitchFamily="34" charset="0"/>
              </a:rPr>
              <a:t> compliance, and </a:t>
            </a:r>
            <a:r>
              <a:rPr lang="en-US" sz="4600" b="1" dirty="0">
                <a:latin typeface="Calibri" panose="020F0502020204030204" pitchFamily="34" charset="0"/>
                <a:ea typeface="Open Sans"/>
                <a:cs typeface="Calibri" panose="020F0502020204030204" pitchFamily="34" charset="0"/>
              </a:rPr>
              <a:t>optimize</a:t>
            </a:r>
            <a:r>
              <a:rPr lang="en-US" sz="4600" dirty="0">
                <a:latin typeface="Calibri" panose="020F0502020204030204" pitchFamily="34" charset="0"/>
                <a:ea typeface="Open Sans"/>
                <a:cs typeface="Calibri" panose="020F0502020204030204" pitchFamily="34" charset="0"/>
              </a:rPr>
              <a:t> delivery routes</a:t>
            </a: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2592902" y="18117027"/>
            <a:ext cx="9875519" cy="5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Tx/>
              <a:buChar char="-"/>
            </a:pPr>
            <a:r>
              <a:rPr lang="en-US" sz="4600" dirty="0">
                <a:latin typeface="Calibri" panose="020F0502020204030204" pitchFamily="34" charset="0"/>
                <a:ea typeface="Open Sans"/>
                <a:cs typeface="Calibri" panose="020F0502020204030204" pitchFamily="34" charset="0"/>
              </a:rPr>
              <a:t>We developed and tested an integrated logistics system that improves security, safety, and efficiency. The results show real gains in fuel savings, delivery time, and driver monitoring, proving the solution’s readiness for real-world use</a:t>
            </a:r>
            <a:endParaRPr lang="ar-SA" sz="4600" dirty="0">
              <a:latin typeface="Calibri" panose="020F0502020204030204" pitchFamily="34" charset="0"/>
              <a:ea typeface="Open Sans"/>
              <a:cs typeface="Calibri" panose="020F0502020204030204" pitchFamily="34" charset="0"/>
            </a:endParaRPr>
          </a:p>
        </p:txBody>
      </p:sp>
      <p:sp>
        <p:nvSpPr>
          <p:cNvPr id="18" name="Rectangle 10">
            <a:extLst>
              <a:ext uri="{FF2B5EF4-FFF2-40B4-BE49-F238E27FC236}">
                <a16:creationId xmlns:a16="http://schemas.microsoft.com/office/drawing/2014/main" id="{FAF29CC1-7307-251F-27FC-FE23843E1A2E}"/>
              </a:ext>
            </a:extLst>
          </p:cNvPr>
          <p:cNvSpPr>
            <a:spLocks noChangeArrowheads="1"/>
          </p:cNvSpPr>
          <p:nvPr/>
        </p:nvSpPr>
        <p:spPr bwMode="auto">
          <a:xfrm>
            <a:off x="1106108" y="1672041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a:t>
            </a:r>
          </a:p>
        </p:txBody>
      </p:sp>
      <p:sp>
        <p:nvSpPr>
          <p:cNvPr id="19" name="Rectangle 10">
            <a:extLst>
              <a:ext uri="{FF2B5EF4-FFF2-40B4-BE49-F238E27FC236}">
                <a16:creationId xmlns:a16="http://schemas.microsoft.com/office/drawing/2014/main" id="{F29B3794-2B72-7667-B599-B49C8E85D047}"/>
              </a:ext>
            </a:extLst>
          </p:cNvPr>
          <p:cNvSpPr>
            <a:spLocks noChangeArrowheads="1"/>
          </p:cNvSpPr>
          <p:nvPr/>
        </p:nvSpPr>
        <p:spPr bwMode="auto">
          <a:xfrm>
            <a:off x="11494710" y="1672041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Final Target Specifications</a:t>
            </a:r>
          </a:p>
        </p:txBody>
      </p:sp>
      <p:sp>
        <p:nvSpPr>
          <p:cNvPr id="21" name="TextBox 19">
            <a:extLst>
              <a:ext uri="{FF2B5EF4-FFF2-40B4-BE49-F238E27FC236}">
                <a16:creationId xmlns:a16="http://schemas.microsoft.com/office/drawing/2014/main" id="{4C4C3B06-9482-68D3-2CBC-7808119B7488}"/>
              </a:ext>
            </a:extLst>
          </p:cNvPr>
          <p:cNvSpPr txBox="1">
            <a:spLocks noChangeArrowheads="1"/>
          </p:cNvSpPr>
          <p:nvPr/>
        </p:nvSpPr>
        <p:spPr bwMode="auto">
          <a:xfrm>
            <a:off x="925335" y="18117027"/>
            <a:ext cx="9875519" cy="857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Tx/>
              <a:buChar char="-"/>
            </a:pPr>
            <a:r>
              <a:rPr lang="en-US" sz="4600" b="1" dirty="0">
                <a:latin typeface="Calibri" panose="020F0502020204030204" pitchFamily="34" charset="0"/>
                <a:ea typeface="Open Sans"/>
                <a:cs typeface="Calibri" panose="020F0502020204030204" pitchFamily="34" charset="0"/>
              </a:rPr>
              <a:t>Fast processing</a:t>
            </a:r>
            <a:r>
              <a:rPr lang="en-US" sz="4600" dirty="0">
                <a:latin typeface="Calibri" panose="020F0502020204030204" pitchFamily="34" charset="0"/>
                <a:ea typeface="Open Sans"/>
                <a:cs typeface="Calibri" panose="020F0502020204030204" pitchFamily="34" charset="0"/>
              </a:rPr>
              <a:t>: Route optimization and live updates must complete within 2 seconds</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System responsiveness</a:t>
            </a:r>
            <a:r>
              <a:rPr lang="en-US" sz="4600" dirty="0">
                <a:latin typeface="Calibri" panose="020F0502020204030204" pitchFamily="34" charset="0"/>
                <a:ea typeface="Open Sans"/>
                <a:cs typeface="Calibri" panose="020F0502020204030204" pitchFamily="34" charset="0"/>
              </a:rPr>
              <a:t>: Web/app must respond in ≤500ms for up to 10,000 users</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Security</a:t>
            </a:r>
            <a:r>
              <a:rPr lang="en-US" sz="4600" dirty="0">
                <a:latin typeface="Calibri" panose="020F0502020204030204" pitchFamily="34" charset="0"/>
                <a:ea typeface="Open Sans"/>
                <a:cs typeface="Calibri" panose="020F0502020204030204" pitchFamily="34" charset="0"/>
              </a:rPr>
              <a:t>: Fingerprint system must have a FAR ≤ 0.01% and use end-to-end encryption</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Sustainability</a:t>
            </a:r>
            <a:r>
              <a:rPr lang="en-US" sz="4600" dirty="0">
                <a:latin typeface="Calibri" panose="020F0502020204030204" pitchFamily="34" charset="0"/>
                <a:ea typeface="Open Sans"/>
                <a:cs typeface="Calibri" panose="020F0502020204030204" pitchFamily="34" charset="0"/>
              </a:rPr>
              <a:t>: System must reduce fuel use by 15% and emissions by 10%.All Specifications</a:t>
            </a:r>
          </a:p>
        </p:txBody>
      </p:sp>
      <p:sp>
        <p:nvSpPr>
          <p:cNvPr id="22" name="TextBox 19">
            <a:extLst>
              <a:ext uri="{FF2B5EF4-FFF2-40B4-BE49-F238E27FC236}">
                <a16:creationId xmlns:a16="http://schemas.microsoft.com/office/drawing/2014/main" id="{5E172776-0624-DFEC-2908-6765B626DD70}"/>
              </a:ext>
            </a:extLst>
          </p:cNvPr>
          <p:cNvSpPr txBox="1">
            <a:spLocks noChangeArrowheads="1"/>
          </p:cNvSpPr>
          <p:nvPr/>
        </p:nvSpPr>
        <p:spPr bwMode="auto">
          <a:xfrm>
            <a:off x="925335" y="7426803"/>
            <a:ext cx="9875520" cy="92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Tx/>
              <a:buChar char="-"/>
            </a:pPr>
            <a:r>
              <a:rPr lang="en-US" sz="4600" dirty="0">
                <a:latin typeface="Calibri" panose="020F0502020204030204" pitchFamily="34" charset="0"/>
                <a:ea typeface="Open Sans"/>
                <a:cs typeface="Calibri" panose="020F0502020204030204" pitchFamily="34" charset="0"/>
              </a:rPr>
              <a:t>As global trade continues to expand, the logistics industry faces mounting pressure to become </a:t>
            </a:r>
            <a:r>
              <a:rPr lang="en-US" sz="4600" b="1" dirty="0">
                <a:latin typeface="Calibri" panose="020F0502020204030204" pitchFamily="34" charset="0"/>
                <a:ea typeface="Open Sans"/>
                <a:cs typeface="Calibri" panose="020F0502020204030204" pitchFamily="34" charset="0"/>
              </a:rPr>
              <a:t>faster</a:t>
            </a:r>
            <a:r>
              <a:rPr lang="en-US" sz="4600" dirty="0">
                <a:latin typeface="Calibri" panose="020F0502020204030204" pitchFamily="34" charset="0"/>
                <a:ea typeface="Open Sans"/>
                <a:cs typeface="Calibri" panose="020F0502020204030204" pitchFamily="34" charset="0"/>
              </a:rPr>
              <a:t>, </a:t>
            </a:r>
            <a:r>
              <a:rPr lang="en-US" sz="4600" b="1" dirty="0">
                <a:latin typeface="Calibri" panose="020F0502020204030204" pitchFamily="34" charset="0"/>
                <a:ea typeface="Open Sans"/>
                <a:cs typeface="Calibri" panose="020F0502020204030204" pitchFamily="34" charset="0"/>
              </a:rPr>
              <a:t>safer</a:t>
            </a:r>
            <a:r>
              <a:rPr lang="en-US" sz="4600" dirty="0">
                <a:latin typeface="Calibri" panose="020F0502020204030204" pitchFamily="34" charset="0"/>
                <a:ea typeface="Open Sans"/>
                <a:cs typeface="Calibri" panose="020F0502020204030204" pitchFamily="34" charset="0"/>
              </a:rPr>
              <a:t>, and more </a:t>
            </a:r>
            <a:r>
              <a:rPr lang="en-US" sz="4600" b="1" dirty="0">
                <a:latin typeface="Calibri" panose="020F0502020204030204" pitchFamily="34" charset="0"/>
                <a:ea typeface="Open Sans"/>
                <a:cs typeface="Calibri" panose="020F0502020204030204" pitchFamily="34" charset="0"/>
              </a:rPr>
              <a:t>reliable</a:t>
            </a:r>
            <a:r>
              <a:rPr lang="en-US" sz="4600" dirty="0">
                <a:latin typeface="Calibri" panose="020F0502020204030204" pitchFamily="34" charset="0"/>
                <a:ea typeface="Open Sans"/>
                <a:cs typeface="Calibri" panose="020F0502020204030204" pitchFamily="34" charset="0"/>
              </a:rPr>
              <a:t>. Companies must balance delivery speed with cost, ensure driver </a:t>
            </a:r>
            <a:r>
              <a:rPr lang="en-US" sz="4600" b="1" dirty="0">
                <a:latin typeface="Calibri" panose="020F0502020204030204" pitchFamily="34" charset="0"/>
                <a:ea typeface="Open Sans"/>
                <a:cs typeface="Calibri" panose="020F0502020204030204" pitchFamily="34" charset="0"/>
              </a:rPr>
              <a:t>safety</a:t>
            </a:r>
            <a:r>
              <a:rPr lang="en-US" sz="4600" dirty="0">
                <a:latin typeface="Calibri" panose="020F0502020204030204" pitchFamily="34" charset="0"/>
                <a:ea typeface="Open Sans"/>
                <a:cs typeface="Calibri" panose="020F0502020204030204" pitchFamily="34" charset="0"/>
              </a:rPr>
              <a:t>, and </a:t>
            </a:r>
            <a:r>
              <a:rPr lang="en-US" sz="4600" b="1" dirty="0">
                <a:latin typeface="Calibri" panose="020F0502020204030204" pitchFamily="34" charset="0"/>
                <a:ea typeface="Open Sans"/>
                <a:cs typeface="Calibri" panose="020F0502020204030204" pitchFamily="34" charset="0"/>
              </a:rPr>
              <a:t>protect</a:t>
            </a:r>
            <a:r>
              <a:rPr lang="en-US" sz="4600" dirty="0">
                <a:latin typeface="Calibri" panose="020F0502020204030204" pitchFamily="34" charset="0"/>
                <a:ea typeface="Open Sans"/>
                <a:cs typeface="Calibri" panose="020F0502020204030204" pitchFamily="34" charset="0"/>
              </a:rPr>
              <a:t> shipments—all while keeping up with growing customer expectations. This project emerges as a response to these challenges, offering a </a:t>
            </a:r>
            <a:r>
              <a:rPr lang="en-US" sz="4600" b="1" dirty="0">
                <a:latin typeface="Calibri" panose="020F0502020204030204" pitchFamily="34" charset="0"/>
                <a:ea typeface="Open Sans"/>
                <a:cs typeface="Calibri" panose="020F0502020204030204" pitchFamily="34" charset="0"/>
              </a:rPr>
              <a:t>smart</a:t>
            </a:r>
            <a:r>
              <a:rPr lang="en-US" sz="4600" dirty="0">
                <a:latin typeface="Calibri" panose="020F0502020204030204" pitchFamily="34" charset="0"/>
                <a:ea typeface="Open Sans"/>
                <a:cs typeface="Calibri" panose="020F0502020204030204" pitchFamily="34" charset="0"/>
              </a:rPr>
              <a:t>, </a:t>
            </a:r>
            <a:r>
              <a:rPr lang="en-US" sz="4600" b="1" dirty="0">
                <a:latin typeface="Calibri" panose="020F0502020204030204" pitchFamily="34" charset="0"/>
                <a:ea typeface="Open Sans"/>
                <a:cs typeface="Calibri" panose="020F0502020204030204" pitchFamily="34" charset="0"/>
              </a:rPr>
              <a:t>unified</a:t>
            </a:r>
            <a:r>
              <a:rPr lang="en-US" sz="4600" dirty="0">
                <a:latin typeface="Calibri" panose="020F0502020204030204" pitchFamily="34" charset="0"/>
                <a:ea typeface="Open Sans"/>
                <a:cs typeface="Calibri" panose="020F0502020204030204" pitchFamily="34" charset="0"/>
              </a:rPr>
              <a:t> system that reimagines how logistics can operate in a more secure, efficient, and sustainable way</a:t>
            </a:r>
          </a:p>
        </p:txBody>
      </p:sp>
      <p:sp>
        <p:nvSpPr>
          <p:cNvPr id="23" name="TextBox 19">
            <a:extLst>
              <a:ext uri="{FF2B5EF4-FFF2-40B4-BE49-F238E27FC236}">
                <a16:creationId xmlns:a16="http://schemas.microsoft.com/office/drawing/2014/main" id="{D21BC151-D00F-3860-6C09-6A6220428BEE}"/>
              </a:ext>
            </a:extLst>
          </p:cNvPr>
          <p:cNvSpPr txBox="1">
            <a:spLocks noChangeArrowheads="1"/>
          </p:cNvSpPr>
          <p:nvPr/>
        </p:nvSpPr>
        <p:spPr bwMode="auto">
          <a:xfrm>
            <a:off x="11494710" y="18117027"/>
            <a:ext cx="9875519" cy="857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Tx/>
              <a:buChar char="-"/>
            </a:pPr>
            <a:r>
              <a:rPr lang="en-US" sz="4600" b="1" dirty="0">
                <a:latin typeface="Calibri" panose="020F0502020204030204" pitchFamily="34" charset="0"/>
                <a:ea typeface="Open Sans"/>
                <a:cs typeface="Calibri" panose="020F0502020204030204" pitchFamily="34" charset="0"/>
              </a:rPr>
              <a:t>AI Route Optimization</a:t>
            </a:r>
            <a:r>
              <a:rPr lang="en-US" sz="4600" dirty="0">
                <a:latin typeface="Calibri" panose="020F0502020204030204" pitchFamily="34" charset="0"/>
                <a:ea typeface="Open Sans"/>
                <a:cs typeface="Calibri" panose="020F0502020204030204" pitchFamily="34" charset="0"/>
              </a:rPr>
              <a:t>: Generates efficient delivery routes using real-time data</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Real-Time Tracking</a:t>
            </a:r>
            <a:r>
              <a:rPr lang="en-US" sz="4600" dirty="0">
                <a:latin typeface="Calibri" panose="020F0502020204030204" pitchFamily="34" charset="0"/>
                <a:ea typeface="Open Sans"/>
                <a:cs typeface="Calibri" panose="020F0502020204030204" pitchFamily="34" charset="0"/>
              </a:rPr>
              <a:t>: Website and mobile app provide shipment and driver status</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Eye-Tracking Safety Glasses</a:t>
            </a:r>
            <a:r>
              <a:rPr lang="en-US" sz="4600" dirty="0">
                <a:latin typeface="Calibri" panose="020F0502020204030204" pitchFamily="34" charset="0"/>
                <a:ea typeface="Open Sans"/>
                <a:cs typeface="Calibri" panose="020F0502020204030204" pitchFamily="34" charset="0"/>
              </a:rPr>
              <a:t>: Detects drowsiness and alerts drivers instantly</a:t>
            </a:r>
          </a:p>
          <a:p>
            <a:pPr marL="685800" indent="-685800" algn="just">
              <a:buFontTx/>
              <a:buChar char="-"/>
            </a:pPr>
            <a:r>
              <a:rPr lang="en-US" sz="4600" b="1" dirty="0">
                <a:latin typeface="Calibri" panose="020F0502020204030204" pitchFamily="34" charset="0"/>
                <a:ea typeface="Open Sans"/>
                <a:cs typeface="Calibri" panose="020F0502020204030204" pitchFamily="34" charset="0"/>
              </a:rPr>
              <a:t>Biometric Fingerprint Authentication</a:t>
            </a:r>
            <a:r>
              <a:rPr lang="en-US" sz="4600" dirty="0">
                <a:latin typeface="Calibri" panose="020F0502020204030204" pitchFamily="34" charset="0"/>
                <a:ea typeface="Open Sans"/>
                <a:cs typeface="Calibri" panose="020F0502020204030204" pitchFamily="34" charset="0"/>
              </a:rPr>
              <a:t>: Restricts shipment access to authorized personnel.</a:t>
            </a:r>
          </a:p>
        </p:txBody>
      </p:sp>
      <p:sp>
        <p:nvSpPr>
          <p:cNvPr id="25" name="Rectangle 24">
            <a:extLst>
              <a:ext uri="{FF2B5EF4-FFF2-40B4-BE49-F238E27FC236}">
                <a16:creationId xmlns:a16="http://schemas.microsoft.com/office/drawing/2014/main" id="{F64DA227-7F8A-E900-FA8A-A3C45DF29255}"/>
              </a:ext>
            </a:extLst>
          </p:cNvPr>
          <p:cNvSpPr>
            <a:spLocks noChangeArrowheads="1"/>
          </p:cNvSpPr>
          <p:nvPr/>
        </p:nvSpPr>
        <p:spPr bwMode="auto">
          <a:xfrm>
            <a:off x="21550134"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pic>
        <p:nvPicPr>
          <p:cNvPr id="17" name="object 3">
            <a:extLst>
              <a:ext uri="{FF2B5EF4-FFF2-40B4-BE49-F238E27FC236}">
                <a16:creationId xmlns:a16="http://schemas.microsoft.com/office/drawing/2014/main" id="{38B75B71-1138-57DA-6E50-62914B25A8AF}"/>
              </a:ext>
            </a:extLst>
          </p:cNvPr>
          <p:cNvPicPr/>
          <p:nvPr/>
        </p:nvPicPr>
        <p:blipFill>
          <a:blip r:embed="rId3" cstate="print"/>
          <a:stretch>
            <a:fillRect/>
          </a:stretch>
        </p:blipFill>
        <p:spPr>
          <a:xfrm>
            <a:off x="28987252" y="13373627"/>
            <a:ext cx="2438400" cy="1190625"/>
          </a:xfrm>
          <a:prstGeom prst="rect">
            <a:avLst/>
          </a:prstGeom>
        </p:spPr>
      </p:pic>
      <p:pic>
        <p:nvPicPr>
          <p:cNvPr id="20" name="object 4">
            <a:extLst>
              <a:ext uri="{FF2B5EF4-FFF2-40B4-BE49-F238E27FC236}">
                <a16:creationId xmlns:a16="http://schemas.microsoft.com/office/drawing/2014/main" id="{51F587B5-D943-68DE-4A18-A1A90E1D3866}"/>
              </a:ext>
            </a:extLst>
          </p:cNvPr>
          <p:cNvPicPr/>
          <p:nvPr/>
        </p:nvPicPr>
        <p:blipFill>
          <a:blip r:embed="rId4" cstate="print"/>
          <a:stretch>
            <a:fillRect/>
          </a:stretch>
        </p:blipFill>
        <p:spPr>
          <a:xfrm>
            <a:off x="21550133" y="11866957"/>
            <a:ext cx="7824961" cy="3439178"/>
          </a:xfrm>
          <a:prstGeom prst="rect">
            <a:avLst/>
          </a:prstGeom>
        </p:spPr>
      </p:pic>
      <p:grpSp>
        <p:nvGrpSpPr>
          <p:cNvPr id="28" name="Group 27">
            <a:extLst>
              <a:ext uri="{FF2B5EF4-FFF2-40B4-BE49-F238E27FC236}">
                <a16:creationId xmlns:a16="http://schemas.microsoft.com/office/drawing/2014/main" id="{88C591DE-3530-8837-227A-E0E7A090EA28}"/>
              </a:ext>
            </a:extLst>
          </p:cNvPr>
          <p:cNvGrpSpPr/>
          <p:nvPr/>
        </p:nvGrpSpPr>
        <p:grpSpPr>
          <a:xfrm>
            <a:off x="27216930" y="21568241"/>
            <a:ext cx="6286500" cy="4848341"/>
            <a:chOff x="23097236" y="23120988"/>
            <a:chExt cx="5495925" cy="4238625"/>
          </a:xfrm>
        </p:grpSpPr>
        <p:pic>
          <p:nvPicPr>
            <p:cNvPr id="26" name="object 4">
              <a:extLst>
                <a:ext uri="{FF2B5EF4-FFF2-40B4-BE49-F238E27FC236}">
                  <a16:creationId xmlns:a16="http://schemas.microsoft.com/office/drawing/2014/main" id="{EBC080AB-E1E7-4FC2-9421-374FD3571E4F}"/>
                </a:ext>
              </a:extLst>
            </p:cNvPr>
            <p:cNvPicPr/>
            <p:nvPr/>
          </p:nvPicPr>
          <p:blipFill>
            <a:blip r:embed="rId5" cstate="print"/>
            <a:stretch>
              <a:fillRect/>
            </a:stretch>
          </p:blipFill>
          <p:spPr>
            <a:xfrm>
              <a:off x="23097236" y="23120988"/>
              <a:ext cx="4114800" cy="1933575"/>
            </a:xfrm>
            <a:prstGeom prst="rect">
              <a:avLst/>
            </a:prstGeom>
          </p:spPr>
        </p:pic>
        <p:pic>
          <p:nvPicPr>
            <p:cNvPr id="27" name="object 5">
              <a:extLst>
                <a:ext uri="{FF2B5EF4-FFF2-40B4-BE49-F238E27FC236}">
                  <a16:creationId xmlns:a16="http://schemas.microsoft.com/office/drawing/2014/main" id="{588F841A-7F54-2E67-2F8A-3EF0977258FC}"/>
                </a:ext>
              </a:extLst>
            </p:cNvPr>
            <p:cNvPicPr/>
            <p:nvPr/>
          </p:nvPicPr>
          <p:blipFill>
            <a:blip r:embed="rId6" cstate="print"/>
            <a:stretch>
              <a:fillRect/>
            </a:stretch>
          </p:blipFill>
          <p:spPr>
            <a:xfrm>
              <a:off x="23097236" y="25092663"/>
              <a:ext cx="5495925" cy="2266950"/>
            </a:xfrm>
            <a:prstGeom prst="rect">
              <a:avLst/>
            </a:prstGeom>
          </p:spPr>
        </p:pic>
      </p:grpSp>
      <p:sp>
        <p:nvSpPr>
          <p:cNvPr id="3" name="TextBox 19">
            <a:extLst>
              <a:ext uri="{FF2B5EF4-FFF2-40B4-BE49-F238E27FC236}">
                <a16:creationId xmlns:a16="http://schemas.microsoft.com/office/drawing/2014/main" id="{FEC81B5B-EEF7-3D2E-04AA-144F32AF6720}"/>
              </a:ext>
            </a:extLst>
          </p:cNvPr>
          <p:cNvSpPr txBox="1">
            <a:spLocks noChangeArrowheads="1"/>
          </p:cNvSpPr>
          <p:nvPr/>
        </p:nvSpPr>
        <p:spPr bwMode="auto">
          <a:xfrm>
            <a:off x="21550133" y="7491183"/>
            <a:ext cx="9875519" cy="43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1- The Fingerprint Authentication Device. The system is built on a breadboard, with the core components visible: the </a:t>
            </a:r>
            <a:r>
              <a:rPr lang="en-US" sz="4600" dirty="0" err="1">
                <a:latin typeface="Calibri" panose="020F0502020204030204" pitchFamily="34" charset="0"/>
                <a:ea typeface="Open Sans"/>
                <a:cs typeface="Calibri" panose="020F0502020204030204" pitchFamily="34" charset="0"/>
              </a:rPr>
              <a:t>NodeMCU</a:t>
            </a:r>
            <a:r>
              <a:rPr lang="en-US" sz="4600" dirty="0">
                <a:latin typeface="Calibri" panose="020F0502020204030204" pitchFamily="34" charset="0"/>
                <a:ea typeface="Open Sans"/>
                <a:cs typeface="Calibri" panose="020F0502020204030204" pitchFamily="34" charset="0"/>
              </a:rPr>
              <a:t> ESP8266 microcontroller, OLED display module, and the optical fingerprint sensor. </a:t>
            </a:r>
          </a:p>
        </p:txBody>
      </p:sp>
      <p:sp>
        <p:nvSpPr>
          <p:cNvPr id="8" name="TextBox 19">
            <a:extLst>
              <a:ext uri="{FF2B5EF4-FFF2-40B4-BE49-F238E27FC236}">
                <a16:creationId xmlns:a16="http://schemas.microsoft.com/office/drawing/2014/main" id="{AAA8E92B-AE9E-C323-CB45-EC9C1FBB5C27}"/>
              </a:ext>
            </a:extLst>
          </p:cNvPr>
          <p:cNvSpPr txBox="1">
            <a:spLocks noChangeArrowheads="1"/>
          </p:cNvSpPr>
          <p:nvPr/>
        </p:nvSpPr>
        <p:spPr bwMode="auto">
          <a:xfrm>
            <a:off x="21550132" y="15340345"/>
            <a:ext cx="4690073" cy="5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2- This schematic diagram represents the final circuit design for the Truck Weight Measuring Station. </a:t>
            </a:r>
          </a:p>
        </p:txBody>
      </p:sp>
      <p:sp>
        <p:nvSpPr>
          <p:cNvPr id="29" name="TextBox 19">
            <a:extLst>
              <a:ext uri="{FF2B5EF4-FFF2-40B4-BE49-F238E27FC236}">
                <a16:creationId xmlns:a16="http://schemas.microsoft.com/office/drawing/2014/main" id="{EAE8818D-E926-C10D-4FC2-E382258C3028}"/>
              </a:ext>
            </a:extLst>
          </p:cNvPr>
          <p:cNvSpPr txBox="1">
            <a:spLocks noChangeArrowheads="1"/>
          </p:cNvSpPr>
          <p:nvPr/>
        </p:nvSpPr>
        <p:spPr bwMode="auto">
          <a:xfrm>
            <a:off x="21550133" y="20800628"/>
            <a:ext cx="5196068" cy="645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3- This close-up image highlights the circuit board used in the Smart Security Glasses, showcasing the integration of key components like the battery, sensor, and relay module. </a:t>
            </a:r>
          </a:p>
        </p:txBody>
      </p:sp>
      <p:pic>
        <p:nvPicPr>
          <p:cNvPr id="16" name="Picture 15">
            <a:extLst>
              <a:ext uri="{FF2B5EF4-FFF2-40B4-BE49-F238E27FC236}">
                <a16:creationId xmlns:a16="http://schemas.microsoft.com/office/drawing/2014/main" id="{3FE85EBF-E058-4A3A-E5A6-3293091EA4B2}"/>
              </a:ext>
            </a:extLst>
          </p:cNvPr>
          <p:cNvPicPr>
            <a:picLocks noChangeAspect="1"/>
          </p:cNvPicPr>
          <p:nvPr/>
        </p:nvPicPr>
        <p:blipFill>
          <a:blip r:embed="rId7"/>
          <a:stretch>
            <a:fillRect/>
          </a:stretch>
        </p:blipFill>
        <p:spPr>
          <a:xfrm>
            <a:off x="26436266" y="15673801"/>
            <a:ext cx="5640992" cy="5040080"/>
          </a:xfrm>
          <a:prstGeom prst="rect">
            <a:avLst/>
          </a:prstGeom>
        </p:spPr>
      </p:pic>
      <p:pic>
        <p:nvPicPr>
          <p:cNvPr id="24" name="Picture 23">
            <a:extLst>
              <a:ext uri="{FF2B5EF4-FFF2-40B4-BE49-F238E27FC236}">
                <a16:creationId xmlns:a16="http://schemas.microsoft.com/office/drawing/2014/main" id="{7B41FFEB-EF4E-413B-AE36-BD7D941B42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31949" y="622823"/>
            <a:ext cx="5148399" cy="4294951"/>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452</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Darim Ferry</dc:creator>
  <cp:lastModifiedBy>RASHEED MOHAMMED ALQAHS</cp:lastModifiedBy>
  <cp:revision>18</cp:revision>
  <dcterms:created xsi:type="dcterms:W3CDTF">2025-04-20T10:29:18Z</dcterms:created>
  <dcterms:modified xsi:type="dcterms:W3CDTF">2025-05-01T19:51:50Z</dcterms:modified>
</cp:coreProperties>
</file>