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9"/>
            <a:ext cx="20104099" cy="1422103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93965"/>
            <a:ext cx="2563910" cy="27654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68960"/>
            <a:ext cx="18093690" cy="2275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jpg"/><Relationship Id="rId13" Type="http://schemas.openxmlformats.org/officeDocument/2006/relationships/image" Target="../media/image14.jpg"/><Relationship Id="rId14" Type="http://schemas.openxmlformats.org/officeDocument/2006/relationships/image" Target="../media/image15.jpg"/><Relationship Id="rId15" Type="http://schemas.openxmlformats.org/officeDocument/2006/relationships/image" Target="../media/image16.png"/><Relationship Id="rId16" Type="http://schemas.openxmlformats.org/officeDocument/2006/relationships/image" Target="../media/image1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25199" y="8949"/>
            <a:ext cx="14149069" cy="2940050"/>
          </a:xfrm>
          <a:prstGeom prst="rect">
            <a:avLst/>
          </a:prstGeom>
          <a:solidFill>
            <a:srgbClr val="1382A4"/>
          </a:solidFill>
        </p:spPr>
        <p:txBody>
          <a:bodyPr wrap="square" lIns="0" tIns="342900" rIns="0" bIns="0" rtlCol="0" vert="horz">
            <a:spAutoFit/>
          </a:bodyPr>
          <a:lstStyle/>
          <a:p>
            <a:pPr algn="ctr" marL="1264285" marR="645795">
              <a:lnSpc>
                <a:spcPts val="4970"/>
              </a:lnSpc>
              <a:spcBef>
                <a:spcPts val="2700"/>
              </a:spcBef>
            </a:pPr>
            <a:r>
              <a:rPr dirty="0" sz="4150" b="1">
                <a:solidFill>
                  <a:srgbClr val="FFFFFF"/>
                </a:solidFill>
                <a:latin typeface="Calibri"/>
                <a:cs typeface="Calibri"/>
              </a:rPr>
              <a:t>Sustainable</a:t>
            </a:r>
            <a:r>
              <a:rPr dirty="0" sz="4150" spc="-1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150" spc="-10" b="1">
                <a:solidFill>
                  <a:srgbClr val="FFFFFF"/>
                </a:solidFill>
                <a:latin typeface="Calibri"/>
                <a:cs typeface="Calibri"/>
              </a:rPr>
              <a:t>Water</a:t>
            </a:r>
            <a:r>
              <a:rPr dirty="0" sz="4150" spc="-1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150" b="1">
                <a:solidFill>
                  <a:srgbClr val="FFFFFF"/>
                </a:solidFill>
                <a:latin typeface="Calibri"/>
                <a:cs typeface="Calibri"/>
              </a:rPr>
              <a:t>Management:</a:t>
            </a:r>
            <a:r>
              <a:rPr dirty="0" sz="4150" spc="-1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150" b="1">
                <a:solidFill>
                  <a:srgbClr val="FFFFFF"/>
                </a:solidFill>
                <a:latin typeface="Calibri"/>
                <a:cs typeface="Calibri"/>
              </a:rPr>
              <a:t>Filtration</a:t>
            </a:r>
            <a:r>
              <a:rPr dirty="0" sz="4150" spc="-1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150" b="1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4150" spc="-1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150" b="1">
                <a:solidFill>
                  <a:srgbClr val="FFFFFF"/>
                </a:solidFill>
                <a:latin typeface="Calibri"/>
                <a:cs typeface="Calibri"/>
              </a:rPr>
              <a:t>Reuse</a:t>
            </a:r>
            <a:r>
              <a:rPr dirty="0" sz="4150" spc="-1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150" spc="-25" b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4150" spc="-30" b="1">
                <a:solidFill>
                  <a:srgbClr val="FFFFFF"/>
                </a:solidFill>
                <a:latin typeface="Calibri"/>
                <a:cs typeface="Calibri"/>
              </a:rPr>
              <a:t>Wastewater</a:t>
            </a:r>
            <a:r>
              <a:rPr dirty="0" sz="4150" spc="-1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150" b="1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dirty="0" sz="4150" spc="-1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150" spc="-10" b="1">
                <a:solidFill>
                  <a:srgbClr val="FFFFFF"/>
                </a:solidFill>
                <a:latin typeface="Calibri"/>
                <a:cs typeface="Calibri"/>
              </a:rPr>
              <a:t>Car-</a:t>
            </a:r>
            <a:r>
              <a:rPr dirty="0" sz="4150" b="1">
                <a:solidFill>
                  <a:srgbClr val="FFFFFF"/>
                </a:solidFill>
                <a:latin typeface="Calibri"/>
                <a:cs typeface="Calibri"/>
              </a:rPr>
              <a:t>Washing</a:t>
            </a:r>
            <a:r>
              <a:rPr dirty="0" sz="4150" spc="-1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150" spc="-10" b="1">
                <a:solidFill>
                  <a:srgbClr val="FFFFFF"/>
                </a:solidFill>
                <a:latin typeface="Calibri"/>
                <a:cs typeface="Calibri"/>
              </a:rPr>
              <a:t>Stations</a:t>
            </a:r>
            <a:endParaRPr sz="4150">
              <a:latin typeface="Calibri"/>
              <a:cs typeface="Calibri"/>
            </a:endParaRPr>
          </a:p>
          <a:p>
            <a:pPr algn="ctr" marL="608965">
              <a:lnSpc>
                <a:spcPct val="100000"/>
              </a:lnSpc>
              <a:spcBef>
                <a:spcPts val="455"/>
              </a:spcBef>
            </a:pPr>
            <a:r>
              <a:rPr dirty="0" sz="1900">
                <a:solidFill>
                  <a:srgbClr val="FFFFFF"/>
                </a:solidFill>
                <a:latin typeface="Calibri"/>
                <a:cs typeface="Calibri"/>
              </a:rPr>
              <a:t>Advisor:</a:t>
            </a:r>
            <a:r>
              <a:rPr dirty="0" sz="1900" spc="-6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45">
                <a:solidFill>
                  <a:srgbClr val="FFFFFF"/>
                </a:solidFill>
                <a:latin typeface="Calibri"/>
                <a:cs typeface="Calibri"/>
              </a:rPr>
              <a:t>Dr.</a:t>
            </a:r>
            <a:r>
              <a:rPr dirty="0" sz="19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FFFF"/>
                </a:solidFill>
                <a:latin typeface="Calibri"/>
                <a:cs typeface="Calibri"/>
              </a:rPr>
              <a:t>Ismail</a:t>
            </a:r>
            <a:r>
              <a:rPr dirty="0" sz="1900" spc="-7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FFFF"/>
                </a:solidFill>
                <a:latin typeface="Calibri"/>
                <a:cs typeface="Calibri"/>
              </a:rPr>
              <a:t>Ibrahim</a:t>
            </a:r>
            <a:r>
              <a:rPr dirty="0" sz="1900" spc="-5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FFFF"/>
                </a:solidFill>
                <a:latin typeface="Calibri"/>
                <a:cs typeface="Calibri"/>
              </a:rPr>
              <a:t>Al</a:t>
            </a:r>
            <a:r>
              <a:rPr dirty="0" sz="19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20">
                <a:solidFill>
                  <a:srgbClr val="FFFFFF"/>
                </a:solidFill>
                <a:latin typeface="Calibri"/>
                <a:cs typeface="Calibri"/>
              </a:rPr>
              <a:t>Maraj</a:t>
            </a:r>
            <a:endParaRPr sz="1900">
              <a:latin typeface="Calibri"/>
              <a:cs typeface="Calibri"/>
            </a:endParaRPr>
          </a:p>
          <a:p>
            <a:pPr algn="ctr" marL="613410">
              <a:lnSpc>
                <a:spcPct val="100000"/>
              </a:lnSpc>
              <a:spcBef>
                <a:spcPts val="465"/>
              </a:spcBef>
            </a:pPr>
            <a:r>
              <a:rPr dirty="0" sz="1900" spc="-10">
                <a:solidFill>
                  <a:srgbClr val="FFFFFF"/>
                </a:solidFill>
                <a:latin typeface="Calibri"/>
                <a:cs typeface="Calibri"/>
              </a:rPr>
              <a:t>Yasser</a:t>
            </a:r>
            <a:r>
              <a:rPr dirty="0" sz="19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Calibri"/>
                <a:cs typeface="Calibri"/>
              </a:rPr>
              <a:t>Alzahrani(ISE),</a:t>
            </a:r>
            <a:r>
              <a:rPr dirty="0" sz="19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FFFF"/>
                </a:solidFill>
                <a:latin typeface="Calibri"/>
                <a:cs typeface="Calibri"/>
              </a:rPr>
              <a:t>Hamad</a:t>
            </a:r>
            <a:r>
              <a:rPr dirty="0" sz="19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Calibri"/>
                <a:cs typeface="Calibri"/>
              </a:rPr>
              <a:t>Alduayj(CHE),</a:t>
            </a:r>
            <a:r>
              <a:rPr dirty="0" sz="19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FFFF"/>
                </a:solidFill>
                <a:latin typeface="Calibri"/>
                <a:cs typeface="Calibri"/>
              </a:rPr>
              <a:t>Mohammed</a:t>
            </a:r>
            <a:r>
              <a:rPr dirty="0" sz="19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Calibri"/>
                <a:cs typeface="Calibri"/>
              </a:rPr>
              <a:t>Alfarhan(ISE),</a:t>
            </a:r>
            <a:r>
              <a:rPr dirty="0" sz="1900" spc="-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FFFF"/>
                </a:solidFill>
                <a:latin typeface="Calibri"/>
                <a:cs typeface="Calibri"/>
              </a:rPr>
              <a:t>Abdullah</a:t>
            </a:r>
            <a:r>
              <a:rPr dirty="0" sz="19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FFFF"/>
                </a:solidFill>
                <a:latin typeface="Calibri"/>
                <a:cs typeface="Calibri"/>
              </a:rPr>
              <a:t>Alridy(CHE),</a:t>
            </a:r>
            <a:r>
              <a:rPr dirty="0" sz="190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FFFFFF"/>
                </a:solidFill>
                <a:latin typeface="Calibri"/>
                <a:cs typeface="Calibri"/>
              </a:rPr>
              <a:t>Osamh</a:t>
            </a:r>
            <a:r>
              <a:rPr dirty="0" sz="19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Calibri"/>
                <a:cs typeface="Calibri"/>
              </a:rPr>
              <a:t>Fnais(ME)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41671" y="3594414"/>
            <a:ext cx="4794250" cy="5359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600"/>
              </a:lnSpc>
              <a:spcBef>
                <a:spcPts val="95"/>
              </a:spcBef>
              <a:tabLst>
                <a:tab pos="642620" algn="l"/>
                <a:tab pos="1153160" algn="l"/>
                <a:tab pos="2125345" algn="l"/>
                <a:tab pos="2586355" algn="l"/>
                <a:tab pos="4016375" algn="l"/>
              </a:tabLst>
            </a:pPr>
            <a:r>
              <a:rPr dirty="0" sz="1500">
                <a:latin typeface="Verdana"/>
                <a:cs typeface="Verdana"/>
              </a:rPr>
              <a:t>Car</a:t>
            </a:r>
            <a:r>
              <a:rPr dirty="0" sz="1500" spc="1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washes</a:t>
            </a:r>
            <a:r>
              <a:rPr dirty="0" sz="1500" spc="2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waste</a:t>
            </a:r>
            <a:r>
              <a:rPr dirty="0" sz="1500" spc="1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vast</a:t>
            </a:r>
            <a:r>
              <a:rPr dirty="0" sz="1500" spc="3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amounts</a:t>
            </a:r>
            <a:r>
              <a:rPr dirty="0" sz="1500" spc="3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of</a:t>
            </a:r>
            <a:r>
              <a:rPr dirty="0" sz="1500" spc="1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water,</a:t>
            </a:r>
            <a:r>
              <a:rPr dirty="0" sz="1500" spc="2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raising costs</a:t>
            </a:r>
            <a:r>
              <a:rPr dirty="0" sz="1500">
                <a:latin typeface="Verdana"/>
                <a:cs typeface="Verdana"/>
              </a:rPr>
              <a:t>	</a:t>
            </a:r>
            <a:r>
              <a:rPr dirty="0" sz="1500" spc="-25">
                <a:latin typeface="Verdana"/>
                <a:cs typeface="Verdana"/>
              </a:rPr>
              <a:t>and</a:t>
            </a:r>
            <a:r>
              <a:rPr dirty="0" sz="1500">
                <a:latin typeface="Verdana"/>
                <a:cs typeface="Verdana"/>
              </a:rPr>
              <a:t>	</a:t>
            </a:r>
            <a:r>
              <a:rPr dirty="0" sz="1500" spc="-10">
                <a:latin typeface="Verdana"/>
                <a:cs typeface="Verdana"/>
              </a:rPr>
              <a:t>harming</a:t>
            </a:r>
            <a:r>
              <a:rPr dirty="0" sz="1500">
                <a:latin typeface="Verdana"/>
                <a:cs typeface="Verdana"/>
              </a:rPr>
              <a:t>	</a:t>
            </a:r>
            <a:r>
              <a:rPr dirty="0" sz="1500" spc="-25">
                <a:latin typeface="Verdana"/>
                <a:cs typeface="Verdana"/>
              </a:rPr>
              <a:t>the</a:t>
            </a:r>
            <a:r>
              <a:rPr dirty="0" sz="1500">
                <a:latin typeface="Verdana"/>
                <a:cs typeface="Verdana"/>
              </a:rPr>
              <a:t>	</a:t>
            </a:r>
            <a:r>
              <a:rPr dirty="0" sz="1500" spc="-10">
                <a:latin typeface="Verdana"/>
                <a:cs typeface="Verdana"/>
              </a:rPr>
              <a:t>environment.</a:t>
            </a:r>
            <a:r>
              <a:rPr dirty="0" sz="1500">
                <a:latin typeface="Verdana"/>
                <a:cs typeface="Verdana"/>
              </a:rPr>
              <a:t>	</a:t>
            </a:r>
            <a:r>
              <a:rPr dirty="0" sz="1500" spc="-10">
                <a:latin typeface="Verdana"/>
                <a:cs typeface="Verdana"/>
              </a:rPr>
              <a:t>Existing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41671" y="4104574"/>
            <a:ext cx="4794885" cy="1033144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>
              <a:lnSpc>
                <a:spcPct val="110300"/>
              </a:lnSpc>
              <a:spcBef>
                <a:spcPts val="85"/>
              </a:spcBef>
            </a:pPr>
            <a:r>
              <a:rPr dirty="0" sz="1500">
                <a:latin typeface="Verdana"/>
                <a:cs typeface="Verdana"/>
              </a:rPr>
              <a:t>systems</a:t>
            </a:r>
            <a:r>
              <a:rPr dirty="0" sz="1500" spc="295">
                <a:latin typeface="Verdana"/>
                <a:cs typeface="Verdana"/>
              </a:rPr>
              <a:t>   </a:t>
            </a:r>
            <a:r>
              <a:rPr dirty="0" sz="1500">
                <a:latin typeface="Verdana"/>
                <a:cs typeface="Verdana"/>
              </a:rPr>
              <a:t>are</a:t>
            </a:r>
            <a:r>
              <a:rPr dirty="0" sz="1500" spc="295">
                <a:latin typeface="Verdana"/>
                <a:cs typeface="Verdana"/>
              </a:rPr>
              <a:t>   </a:t>
            </a:r>
            <a:r>
              <a:rPr dirty="0" sz="1500">
                <a:latin typeface="Verdana"/>
                <a:cs typeface="Verdana"/>
              </a:rPr>
              <a:t>expensive,</a:t>
            </a:r>
            <a:r>
              <a:rPr dirty="0" sz="1500" spc="290">
                <a:latin typeface="Verdana"/>
                <a:cs typeface="Verdana"/>
              </a:rPr>
              <a:t>   </a:t>
            </a:r>
            <a:r>
              <a:rPr dirty="0" sz="1500">
                <a:latin typeface="Verdana"/>
                <a:cs typeface="Verdana"/>
              </a:rPr>
              <a:t>inefficient,</a:t>
            </a:r>
            <a:r>
              <a:rPr dirty="0" sz="1500" spc="300">
                <a:latin typeface="Verdana"/>
                <a:cs typeface="Verdana"/>
              </a:rPr>
              <a:t>   </a:t>
            </a:r>
            <a:r>
              <a:rPr dirty="0" sz="1500" spc="-25">
                <a:latin typeface="Verdana"/>
                <a:cs typeface="Verdana"/>
              </a:rPr>
              <a:t>and </a:t>
            </a:r>
            <a:r>
              <a:rPr dirty="0" sz="1500">
                <a:latin typeface="Verdana"/>
                <a:cs typeface="Verdana"/>
              </a:rPr>
              <a:t>unsustainable,</a:t>
            </a:r>
            <a:r>
              <a:rPr dirty="0" sz="1500" spc="225">
                <a:latin typeface="Verdana"/>
                <a:cs typeface="Verdana"/>
              </a:rPr>
              <a:t>   </a:t>
            </a:r>
            <a:r>
              <a:rPr dirty="0" sz="1500">
                <a:latin typeface="Verdana"/>
                <a:cs typeface="Verdana"/>
              </a:rPr>
              <a:t>making</a:t>
            </a:r>
            <a:r>
              <a:rPr dirty="0" sz="1500" spc="215">
                <a:latin typeface="Verdana"/>
                <a:cs typeface="Verdana"/>
              </a:rPr>
              <a:t>   </a:t>
            </a:r>
            <a:r>
              <a:rPr dirty="0" sz="1500">
                <a:latin typeface="Verdana"/>
                <a:cs typeface="Verdana"/>
              </a:rPr>
              <a:t>water</a:t>
            </a:r>
            <a:r>
              <a:rPr dirty="0" sz="1500" spc="220">
                <a:latin typeface="Verdana"/>
                <a:cs typeface="Verdana"/>
              </a:rPr>
              <a:t>   </a:t>
            </a:r>
            <a:r>
              <a:rPr dirty="0" sz="1500">
                <a:latin typeface="Verdana"/>
                <a:cs typeface="Verdana"/>
              </a:rPr>
              <a:t>recycling</a:t>
            </a:r>
            <a:r>
              <a:rPr dirty="0" sz="1500" spc="220">
                <a:latin typeface="Verdana"/>
                <a:cs typeface="Verdana"/>
              </a:rPr>
              <a:t>   </a:t>
            </a:r>
            <a:r>
              <a:rPr dirty="0" sz="1500" spc="-50">
                <a:latin typeface="Verdana"/>
                <a:cs typeface="Verdana"/>
              </a:rPr>
              <a:t>a </a:t>
            </a:r>
            <a:r>
              <a:rPr dirty="0" sz="1500">
                <a:latin typeface="Verdana"/>
                <a:cs typeface="Verdana"/>
              </a:rPr>
              <a:t>challenge</a:t>
            </a:r>
            <a:r>
              <a:rPr dirty="0" sz="1500" spc="14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for</a:t>
            </a:r>
            <a:r>
              <a:rPr dirty="0" sz="1500" spc="15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businesses</a:t>
            </a:r>
            <a:r>
              <a:rPr dirty="0" sz="1500" spc="14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aiming</a:t>
            </a:r>
            <a:r>
              <a:rPr dirty="0" sz="1500" spc="15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to</a:t>
            </a:r>
            <a:r>
              <a:rPr dirty="0" sz="1500" spc="15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cut</a:t>
            </a:r>
            <a:r>
              <a:rPr dirty="0" sz="1500" spc="13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expenses </a:t>
            </a:r>
            <a:r>
              <a:rPr dirty="0" sz="1500">
                <a:latin typeface="Verdana"/>
                <a:cs typeface="Verdana"/>
              </a:rPr>
              <a:t>and</a:t>
            </a:r>
            <a:r>
              <a:rPr dirty="0" sz="1500" spc="5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reduce</a:t>
            </a:r>
            <a:r>
              <a:rPr dirty="0" sz="1500" spc="3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environmental</a:t>
            </a:r>
            <a:r>
              <a:rPr dirty="0" sz="1500" spc="5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impact.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41671" y="5950815"/>
            <a:ext cx="4521835" cy="71310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27329" marR="5080" indent="-215265">
              <a:lnSpc>
                <a:spcPct val="100000"/>
              </a:lnSpc>
              <a:spcBef>
                <a:spcPts val="114"/>
              </a:spcBef>
              <a:buSzPct val="120000"/>
              <a:buFont typeface="Arial MT"/>
              <a:buChar char="•"/>
              <a:tabLst>
                <a:tab pos="227329" algn="l"/>
              </a:tabLst>
            </a:pP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User</a:t>
            </a:r>
            <a:r>
              <a:rPr dirty="0" sz="1500" spc="-9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40">
                <a:solidFill>
                  <a:srgbClr val="272424"/>
                </a:solidFill>
                <a:latin typeface="Verdana"/>
                <a:cs typeface="Verdana"/>
              </a:rPr>
              <a:t>Training:</a:t>
            </a:r>
            <a:r>
              <a:rPr dirty="0" sz="1500" spc="-8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The</a:t>
            </a:r>
            <a:r>
              <a:rPr dirty="0" sz="1500" spc="-7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system</a:t>
            </a:r>
            <a:r>
              <a:rPr dirty="0" sz="1500" spc="-6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should</a:t>
            </a:r>
            <a:r>
              <a:rPr dirty="0" sz="1500" spc="-4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not</a:t>
            </a:r>
            <a:r>
              <a:rPr dirty="0" sz="1500" spc="-6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require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training</a:t>
            </a:r>
            <a:r>
              <a:rPr dirty="0" sz="1500" spc="1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for</a:t>
            </a:r>
            <a:r>
              <a:rPr dirty="0" sz="1500" spc="2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employees</a:t>
            </a:r>
            <a:r>
              <a:rPr dirty="0" sz="1500" spc="-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in</a:t>
            </a:r>
            <a:r>
              <a:rPr dirty="0" sz="1500" spc="-1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maintenance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5">
                <a:solidFill>
                  <a:srgbClr val="272424"/>
                </a:solidFill>
                <a:latin typeface="Verdana"/>
                <a:cs typeface="Verdana"/>
              </a:rPr>
              <a:t>and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operation..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6271" y="6926831"/>
            <a:ext cx="4827270" cy="215011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52729" marR="162560" indent="-215265">
              <a:lnSpc>
                <a:spcPct val="100000"/>
              </a:lnSpc>
              <a:spcBef>
                <a:spcPts val="114"/>
              </a:spcBef>
              <a:buSzPct val="120000"/>
              <a:buFont typeface="Arial MT"/>
              <a:buChar char="•"/>
              <a:tabLst>
                <a:tab pos="252729" algn="l"/>
              </a:tabLst>
            </a:pP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Energy</a:t>
            </a:r>
            <a:r>
              <a:rPr dirty="0" sz="1500" spc="-11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30">
                <a:solidFill>
                  <a:srgbClr val="272424"/>
                </a:solidFill>
                <a:latin typeface="Verdana"/>
                <a:cs typeface="Verdana"/>
              </a:rPr>
              <a:t>Efficiency:</a:t>
            </a:r>
            <a:r>
              <a:rPr dirty="0" sz="1500" spc="-6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The</a:t>
            </a:r>
            <a:r>
              <a:rPr dirty="0" sz="1500" spc="-10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filtration</a:t>
            </a:r>
            <a:r>
              <a:rPr dirty="0" sz="1500" spc="-10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system</a:t>
            </a:r>
            <a:r>
              <a:rPr dirty="0" sz="1500" spc="-114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0">
                <a:solidFill>
                  <a:srgbClr val="272424"/>
                </a:solidFill>
                <a:latin typeface="Verdana"/>
                <a:cs typeface="Verdana"/>
              </a:rPr>
              <a:t>must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incorporate</a:t>
            </a:r>
            <a:r>
              <a:rPr dirty="0" sz="1500" spc="-8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5">
                <a:solidFill>
                  <a:srgbClr val="272424"/>
                </a:solidFill>
                <a:latin typeface="Verdana"/>
                <a:cs typeface="Verdana"/>
              </a:rPr>
              <a:t>solar</a:t>
            </a:r>
            <a:r>
              <a:rPr dirty="0" sz="1500" spc="-5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panels</a:t>
            </a:r>
            <a:r>
              <a:rPr dirty="0" sz="1500" spc="-8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to</a:t>
            </a:r>
            <a:r>
              <a:rPr dirty="0" sz="1500" spc="-8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supply</a:t>
            </a:r>
            <a:r>
              <a:rPr dirty="0" sz="1500" spc="-5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at</a:t>
            </a:r>
            <a:r>
              <a:rPr dirty="0" sz="1500" spc="-10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least</a:t>
            </a:r>
            <a:r>
              <a:rPr dirty="0" sz="1500" spc="-8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35">
                <a:solidFill>
                  <a:srgbClr val="272424"/>
                </a:solidFill>
                <a:latin typeface="Verdana"/>
                <a:cs typeface="Verdana"/>
              </a:rPr>
              <a:t>35%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of</a:t>
            </a:r>
            <a:r>
              <a:rPr dirty="0" sz="1500" spc="-10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30">
                <a:solidFill>
                  <a:srgbClr val="272424"/>
                </a:solidFill>
                <a:latin typeface="Verdana"/>
                <a:cs typeface="Verdana"/>
              </a:rPr>
              <a:t>its</a:t>
            </a:r>
            <a:r>
              <a:rPr dirty="0" sz="1500" spc="-114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energy</a:t>
            </a:r>
            <a:r>
              <a:rPr dirty="0" sz="1500" spc="-9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needs.</a:t>
            </a:r>
            <a:endParaRPr sz="1500">
              <a:latin typeface="Verdana"/>
              <a:cs typeface="Verdana"/>
            </a:endParaRPr>
          </a:p>
          <a:p>
            <a:pPr marL="252729" marR="266065" indent="-215265">
              <a:lnSpc>
                <a:spcPct val="100000"/>
              </a:lnSpc>
              <a:spcBef>
                <a:spcPts val="25"/>
              </a:spcBef>
              <a:buSzPct val="120000"/>
              <a:buFont typeface="Arial MT"/>
              <a:buChar char="•"/>
              <a:tabLst>
                <a:tab pos="252729" algn="l"/>
              </a:tabLst>
            </a:pPr>
            <a:r>
              <a:rPr dirty="0" sz="1500" spc="-75">
                <a:solidFill>
                  <a:srgbClr val="272424"/>
                </a:solidFill>
                <a:latin typeface="Verdana"/>
                <a:cs typeface="Verdana"/>
              </a:rPr>
              <a:t>Area:</a:t>
            </a:r>
            <a:r>
              <a:rPr dirty="0" sz="1500" spc="-10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The</a:t>
            </a:r>
            <a:r>
              <a:rPr dirty="0" sz="1500" spc="-9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target</a:t>
            </a:r>
            <a:r>
              <a:rPr dirty="0" sz="1500" spc="-7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range</a:t>
            </a:r>
            <a:r>
              <a:rPr dirty="0" sz="1500" spc="-9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for</a:t>
            </a:r>
            <a:r>
              <a:rPr dirty="0" sz="1500" spc="-10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system</a:t>
            </a:r>
            <a:r>
              <a:rPr dirty="0" sz="1500" spc="-12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0">
                <a:solidFill>
                  <a:srgbClr val="272424"/>
                </a:solidFill>
                <a:latin typeface="Verdana"/>
                <a:cs typeface="Verdana"/>
              </a:rPr>
              <a:t>size</a:t>
            </a:r>
            <a:r>
              <a:rPr dirty="0" sz="1500" spc="-9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should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not</a:t>
            </a:r>
            <a:r>
              <a:rPr dirty="0" sz="1500" spc="-7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exceed</a:t>
            </a:r>
            <a:r>
              <a:rPr dirty="0" sz="1500" spc="-6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54">
                <a:solidFill>
                  <a:srgbClr val="272424"/>
                </a:solidFill>
                <a:latin typeface="Verdana"/>
                <a:cs typeface="Verdana"/>
              </a:rPr>
              <a:t>2*1.5</a:t>
            </a:r>
            <a:r>
              <a:rPr dirty="0" sz="1500" spc="-3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5">
                <a:solidFill>
                  <a:srgbClr val="272424"/>
                </a:solidFill>
                <a:latin typeface="Verdana"/>
                <a:cs typeface="Verdana"/>
              </a:rPr>
              <a:t>m</a:t>
            </a:r>
            <a:r>
              <a:rPr dirty="0" baseline="26315" sz="1425" spc="-37">
                <a:solidFill>
                  <a:srgbClr val="272424"/>
                </a:solidFill>
                <a:latin typeface="Verdana"/>
                <a:cs typeface="Verdana"/>
              </a:rPr>
              <a:t>2</a:t>
            </a:r>
            <a:r>
              <a:rPr dirty="0" sz="1500" spc="-25">
                <a:solidFill>
                  <a:srgbClr val="272424"/>
                </a:solidFill>
                <a:latin typeface="Verdana"/>
                <a:cs typeface="Verdana"/>
              </a:rPr>
              <a:t>.</a:t>
            </a:r>
            <a:endParaRPr sz="1500">
              <a:latin typeface="Verdana"/>
              <a:cs typeface="Verdana"/>
            </a:endParaRPr>
          </a:p>
          <a:p>
            <a:pPr marL="252729" marR="30480" indent="-215265">
              <a:lnSpc>
                <a:spcPts val="1800"/>
              </a:lnSpc>
              <a:spcBef>
                <a:spcPts val="55"/>
              </a:spcBef>
              <a:buSzPct val="120000"/>
              <a:buFont typeface="Arial MT"/>
              <a:buChar char="•"/>
              <a:tabLst>
                <a:tab pos="252729" algn="l"/>
              </a:tabLst>
            </a:pPr>
            <a:r>
              <a:rPr dirty="0" sz="1500" spc="-80">
                <a:solidFill>
                  <a:srgbClr val="272424"/>
                </a:solidFill>
                <a:latin typeface="Verdana"/>
                <a:cs typeface="Verdana"/>
              </a:rPr>
              <a:t>Oils:</a:t>
            </a:r>
            <a:r>
              <a:rPr dirty="0" sz="1500" spc="-6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must</a:t>
            </a:r>
            <a:r>
              <a:rPr dirty="0" sz="1500" spc="-7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remove</a:t>
            </a:r>
            <a:r>
              <a:rPr dirty="0" sz="1500" spc="-6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the</a:t>
            </a:r>
            <a:r>
              <a:rPr dirty="0" sz="1500" spc="-6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oil</a:t>
            </a:r>
            <a:r>
              <a:rPr dirty="0" sz="1500" spc="-4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from</a:t>
            </a:r>
            <a:r>
              <a:rPr dirty="0" sz="1500" spc="-4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the</a:t>
            </a:r>
            <a:r>
              <a:rPr dirty="0" sz="1500" spc="-6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water</a:t>
            </a:r>
            <a:r>
              <a:rPr dirty="0" sz="1500" spc="-7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before </a:t>
            </a:r>
            <a:r>
              <a:rPr dirty="0" sz="1500" spc="10">
                <a:solidFill>
                  <a:srgbClr val="272424"/>
                </a:solidFill>
                <a:latin typeface="Verdana"/>
                <a:cs typeface="Verdana"/>
              </a:rPr>
              <a:t>introducing</a:t>
            </a:r>
            <a:r>
              <a:rPr dirty="0" sz="1500" spc="-6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10">
                <a:solidFill>
                  <a:srgbClr val="272424"/>
                </a:solidFill>
                <a:latin typeface="Verdana"/>
                <a:cs typeface="Verdana"/>
              </a:rPr>
              <a:t>water</a:t>
            </a:r>
            <a:r>
              <a:rPr dirty="0" sz="1500" spc="-5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10">
                <a:solidFill>
                  <a:srgbClr val="272424"/>
                </a:solidFill>
                <a:latin typeface="Verdana"/>
                <a:cs typeface="Verdana"/>
              </a:rPr>
              <a:t>to</a:t>
            </a:r>
            <a:r>
              <a:rPr dirty="0" sz="1500" spc="-4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10">
                <a:solidFill>
                  <a:srgbClr val="272424"/>
                </a:solidFill>
                <a:latin typeface="Verdana"/>
                <a:cs typeface="Verdana"/>
              </a:rPr>
              <a:t>the</a:t>
            </a:r>
            <a:r>
              <a:rPr dirty="0" sz="1500" spc="-4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filtering</a:t>
            </a:r>
            <a:r>
              <a:rPr dirty="0" sz="1500" spc="-2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material.</a:t>
            </a:r>
            <a:endParaRPr sz="1500">
              <a:latin typeface="Verdana"/>
              <a:cs typeface="Verdana"/>
            </a:endParaRPr>
          </a:p>
          <a:p>
            <a:pPr marL="252729" indent="-214629">
              <a:lnSpc>
                <a:spcPts val="1800"/>
              </a:lnSpc>
              <a:spcBef>
                <a:spcPts val="430"/>
              </a:spcBef>
              <a:buSzPct val="120000"/>
              <a:buFont typeface="Arial MT"/>
              <a:buChar char="•"/>
              <a:tabLst>
                <a:tab pos="252729" algn="l"/>
              </a:tabLst>
            </a:pP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Water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5">
                <a:solidFill>
                  <a:srgbClr val="272424"/>
                </a:solidFill>
                <a:latin typeface="Verdana"/>
                <a:cs typeface="Verdana"/>
              </a:rPr>
              <a:t>Temperature: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 should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50">
                <a:solidFill>
                  <a:srgbClr val="272424"/>
                </a:solidFill>
                <a:latin typeface="Verdana"/>
                <a:cs typeface="Verdana"/>
              </a:rPr>
              <a:t>be</a:t>
            </a:r>
            <a:r>
              <a:rPr dirty="0" sz="1500" spc="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between</a:t>
            </a:r>
            <a:r>
              <a:rPr dirty="0" sz="1500" spc="3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60">
                <a:solidFill>
                  <a:srgbClr val="272424"/>
                </a:solidFill>
                <a:latin typeface="Verdana"/>
                <a:cs typeface="Verdana"/>
              </a:rPr>
              <a:t>20-</a:t>
            </a:r>
            <a:r>
              <a:rPr dirty="0" sz="1500" spc="-25">
                <a:solidFill>
                  <a:srgbClr val="272424"/>
                </a:solidFill>
                <a:latin typeface="Verdana"/>
                <a:cs typeface="Verdana"/>
              </a:rPr>
              <a:t>45</a:t>
            </a:r>
            <a:endParaRPr sz="1500">
              <a:latin typeface="Verdana"/>
              <a:cs typeface="Verdana"/>
            </a:endParaRPr>
          </a:p>
          <a:p>
            <a:pPr marL="252729">
              <a:lnSpc>
                <a:spcPct val="100000"/>
              </a:lnSpc>
            </a:pPr>
            <a:r>
              <a:rPr dirty="0" baseline="26315" sz="1425">
                <a:solidFill>
                  <a:srgbClr val="272424"/>
                </a:solidFill>
                <a:latin typeface="Verdana"/>
                <a:cs typeface="Verdana"/>
              </a:rPr>
              <a:t>o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C</a:t>
            </a:r>
            <a:r>
              <a:rPr dirty="0" sz="1500" spc="-7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to</a:t>
            </a:r>
            <a:r>
              <a:rPr dirty="0" sz="1500" spc="-6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prevent</a:t>
            </a:r>
            <a:r>
              <a:rPr dirty="0" sz="1500" spc="-4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paint</a:t>
            </a:r>
            <a:r>
              <a:rPr dirty="0" sz="1500" spc="-5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damage.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41671" y="9854103"/>
            <a:ext cx="4658995" cy="117475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227329" marR="642620" indent="-215265">
              <a:lnSpc>
                <a:spcPct val="101800"/>
              </a:lnSpc>
              <a:spcBef>
                <a:spcPts val="80"/>
              </a:spcBef>
              <a:buSzPct val="120000"/>
              <a:buFont typeface="Arial MT"/>
              <a:buChar char="•"/>
              <a:tabLst>
                <a:tab pos="227329" algn="l"/>
              </a:tabLst>
            </a:pPr>
            <a:r>
              <a:rPr dirty="0" sz="1500" spc="-65">
                <a:solidFill>
                  <a:srgbClr val="272424"/>
                </a:solidFill>
                <a:latin typeface="Verdana"/>
                <a:cs typeface="Verdana"/>
              </a:rPr>
              <a:t>pH:</a:t>
            </a:r>
            <a:r>
              <a:rPr dirty="0" sz="1500" spc="-7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must</a:t>
            </a:r>
            <a:r>
              <a:rPr dirty="0" sz="1500" spc="-9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50">
                <a:solidFill>
                  <a:srgbClr val="272424"/>
                </a:solidFill>
                <a:latin typeface="Verdana"/>
                <a:cs typeface="Verdana"/>
              </a:rPr>
              <a:t>be</a:t>
            </a:r>
            <a:r>
              <a:rPr dirty="0" sz="1500" spc="-6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between</a:t>
            </a:r>
            <a:r>
              <a:rPr dirty="0" sz="1500" spc="-9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30">
                <a:solidFill>
                  <a:srgbClr val="272424"/>
                </a:solidFill>
                <a:latin typeface="Verdana"/>
                <a:cs typeface="Verdana"/>
              </a:rPr>
              <a:t>6.5</a:t>
            </a:r>
            <a:r>
              <a:rPr dirty="0" sz="1500" spc="-7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10">
                <a:solidFill>
                  <a:srgbClr val="272424"/>
                </a:solidFill>
                <a:latin typeface="Verdana"/>
                <a:cs typeface="Verdana"/>
              </a:rPr>
              <a:t>-</a:t>
            </a:r>
            <a:r>
              <a:rPr dirty="0" sz="1500" spc="-6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40">
                <a:solidFill>
                  <a:srgbClr val="272424"/>
                </a:solidFill>
                <a:latin typeface="Verdana"/>
                <a:cs typeface="Verdana"/>
              </a:rPr>
              <a:t>7.5</a:t>
            </a:r>
            <a:r>
              <a:rPr dirty="0" sz="1500" spc="-7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to</a:t>
            </a:r>
            <a:r>
              <a:rPr dirty="0" sz="1500" spc="-6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ensure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neutralized</a:t>
            </a:r>
            <a:r>
              <a:rPr dirty="0" sz="1500" spc="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water.</a:t>
            </a:r>
            <a:endParaRPr sz="1500">
              <a:latin typeface="Verdana"/>
              <a:cs typeface="Verdana"/>
            </a:endParaRPr>
          </a:p>
          <a:p>
            <a:pPr marL="227329" marR="5080" indent="-215265">
              <a:lnSpc>
                <a:spcPct val="100000"/>
              </a:lnSpc>
              <a:spcBef>
                <a:spcPts val="1795"/>
              </a:spcBef>
              <a:buSzPct val="120000"/>
              <a:buFont typeface="Arial MT"/>
              <a:buChar char="•"/>
              <a:tabLst>
                <a:tab pos="227329" algn="l"/>
              </a:tabLst>
            </a:pP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Total</a:t>
            </a:r>
            <a:r>
              <a:rPr dirty="0" sz="1500" spc="-9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Dissolved</a:t>
            </a:r>
            <a:r>
              <a:rPr dirty="0" sz="1500" spc="-10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0">
                <a:solidFill>
                  <a:srgbClr val="272424"/>
                </a:solidFill>
                <a:latin typeface="Verdana"/>
                <a:cs typeface="Verdana"/>
              </a:rPr>
              <a:t>Solids</a:t>
            </a:r>
            <a:r>
              <a:rPr dirty="0" sz="1500" spc="-10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45">
                <a:solidFill>
                  <a:srgbClr val="272424"/>
                </a:solidFill>
                <a:latin typeface="Verdana"/>
                <a:cs typeface="Verdana"/>
              </a:rPr>
              <a:t>(TDS):</a:t>
            </a:r>
            <a:r>
              <a:rPr dirty="0" sz="1500" spc="-10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5">
                <a:solidFill>
                  <a:srgbClr val="272424"/>
                </a:solidFill>
                <a:latin typeface="Verdana"/>
                <a:cs typeface="Verdana"/>
              </a:rPr>
              <a:t>less</a:t>
            </a:r>
            <a:r>
              <a:rPr dirty="0" sz="1500" spc="-10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than</a:t>
            </a:r>
            <a:r>
              <a:rPr dirty="0" sz="1500" spc="-9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60">
                <a:solidFill>
                  <a:srgbClr val="272424"/>
                </a:solidFill>
                <a:latin typeface="Verdana"/>
                <a:cs typeface="Verdana"/>
              </a:rPr>
              <a:t>150</a:t>
            </a:r>
            <a:r>
              <a:rPr dirty="0" sz="1500" spc="-12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65">
                <a:solidFill>
                  <a:srgbClr val="272424"/>
                </a:solidFill>
                <a:latin typeface="Verdana"/>
                <a:cs typeface="Verdana"/>
              </a:rPr>
              <a:t>ppm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to</a:t>
            </a:r>
            <a:r>
              <a:rPr dirty="0" sz="1500" spc="-6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avoid</a:t>
            </a:r>
            <a:r>
              <a:rPr dirty="0" sz="1500" spc="-7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scaling</a:t>
            </a:r>
            <a:r>
              <a:rPr dirty="0" sz="1500" spc="-5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and</a:t>
            </a:r>
            <a:r>
              <a:rPr dirty="0" sz="1500" spc="-7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deposits.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1671" y="11233007"/>
            <a:ext cx="4780915" cy="4851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27329" marR="5080" indent="-215265">
              <a:lnSpc>
                <a:spcPct val="100000"/>
              </a:lnSpc>
              <a:spcBef>
                <a:spcPts val="114"/>
              </a:spcBef>
              <a:buSzPct val="120000"/>
              <a:buFont typeface="Arial MT"/>
              <a:buChar char="•"/>
              <a:tabLst>
                <a:tab pos="227329" algn="l"/>
              </a:tabLst>
            </a:pP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Hardness</a:t>
            </a:r>
            <a:r>
              <a:rPr dirty="0" sz="1500" spc="-5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80">
                <a:solidFill>
                  <a:srgbClr val="272424"/>
                </a:solidFill>
                <a:latin typeface="Verdana"/>
                <a:cs typeface="Verdana"/>
              </a:rPr>
              <a:t>level:</a:t>
            </a:r>
            <a:r>
              <a:rPr dirty="0" sz="1500" spc="-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should</a:t>
            </a:r>
            <a:r>
              <a:rPr dirty="0" sz="1500" spc="-4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50">
                <a:solidFill>
                  <a:srgbClr val="272424"/>
                </a:solidFill>
                <a:latin typeface="Verdana"/>
                <a:cs typeface="Verdana"/>
              </a:rPr>
              <a:t>be</a:t>
            </a:r>
            <a:r>
              <a:rPr dirty="0" sz="1500" spc="-3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between</a:t>
            </a:r>
            <a:r>
              <a:rPr dirty="0" sz="1500" spc="-3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0">
                <a:solidFill>
                  <a:srgbClr val="272424"/>
                </a:solidFill>
                <a:latin typeface="Verdana"/>
                <a:cs typeface="Verdana"/>
              </a:rPr>
              <a:t>75-</a:t>
            </a:r>
            <a:r>
              <a:rPr dirty="0" sz="1500" spc="-160">
                <a:solidFill>
                  <a:srgbClr val="272424"/>
                </a:solidFill>
                <a:latin typeface="Verdana"/>
                <a:cs typeface="Verdana"/>
              </a:rPr>
              <a:t>150</a:t>
            </a:r>
            <a:r>
              <a:rPr dirty="0" sz="1500" spc="-7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0">
                <a:solidFill>
                  <a:srgbClr val="272424"/>
                </a:solidFill>
                <a:latin typeface="Verdana"/>
                <a:cs typeface="Verdana"/>
              </a:rPr>
              <a:t>mg/L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to</a:t>
            </a:r>
            <a:r>
              <a:rPr dirty="0" sz="1500" spc="-2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prevent</a:t>
            </a:r>
            <a:r>
              <a:rPr dirty="0" sz="1500" spc="-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both</a:t>
            </a:r>
            <a:r>
              <a:rPr dirty="0" sz="1500" spc="-3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scaling</a:t>
            </a:r>
            <a:r>
              <a:rPr dirty="0" sz="1500" spc="-5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and</a:t>
            </a:r>
            <a:r>
              <a:rPr dirty="0" sz="1500" spc="-3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corrosion.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1671" y="11917910"/>
            <a:ext cx="4575810" cy="4851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27329" marR="5080" indent="-215265">
              <a:lnSpc>
                <a:spcPct val="100000"/>
              </a:lnSpc>
              <a:spcBef>
                <a:spcPts val="114"/>
              </a:spcBef>
              <a:buSzPct val="120000"/>
              <a:buFont typeface="Arial MT"/>
              <a:buChar char="•"/>
              <a:tabLst>
                <a:tab pos="227329" algn="l"/>
              </a:tabLst>
            </a:pP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Flow</a:t>
            </a:r>
            <a:r>
              <a:rPr dirty="0" sz="1500" spc="-7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80">
                <a:solidFill>
                  <a:srgbClr val="272424"/>
                </a:solidFill>
                <a:latin typeface="Verdana"/>
                <a:cs typeface="Verdana"/>
              </a:rPr>
              <a:t>rates:</a:t>
            </a:r>
            <a:r>
              <a:rPr dirty="0" sz="1500" spc="-5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the</a:t>
            </a:r>
            <a:r>
              <a:rPr dirty="0" sz="1500" spc="-8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flow</a:t>
            </a:r>
            <a:r>
              <a:rPr dirty="0" sz="1500" spc="-6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rate</a:t>
            </a:r>
            <a:r>
              <a:rPr dirty="0" sz="1500" spc="-7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30">
                <a:solidFill>
                  <a:srgbClr val="272424"/>
                </a:solidFill>
                <a:latin typeface="Verdana"/>
                <a:cs typeface="Verdana"/>
              </a:rPr>
              <a:t>is</a:t>
            </a:r>
            <a:r>
              <a:rPr dirty="0" sz="1500" spc="-7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5">
                <a:solidFill>
                  <a:srgbClr val="272424"/>
                </a:solidFill>
                <a:latin typeface="Verdana"/>
                <a:cs typeface="Verdana"/>
              </a:rPr>
              <a:t>6.67</a:t>
            </a:r>
            <a:r>
              <a:rPr dirty="0" sz="1500" spc="-8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L/m</a:t>
            </a:r>
            <a:r>
              <a:rPr dirty="0" sz="1500" spc="-10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where</a:t>
            </a:r>
            <a:r>
              <a:rPr dirty="0" sz="1500" spc="-75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35">
                <a:solidFill>
                  <a:srgbClr val="272424"/>
                </a:solidFill>
                <a:latin typeface="Verdana"/>
                <a:cs typeface="Verdana"/>
              </a:rPr>
              <a:t>we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have</a:t>
            </a:r>
            <a:r>
              <a:rPr dirty="0" sz="1500" spc="-10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14">
                <a:solidFill>
                  <a:srgbClr val="272424"/>
                </a:solidFill>
                <a:latin typeface="Verdana"/>
                <a:cs typeface="Verdana"/>
              </a:rPr>
              <a:t>100</a:t>
            </a:r>
            <a:r>
              <a:rPr dirty="0" sz="1500" spc="-13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50">
                <a:solidFill>
                  <a:srgbClr val="272424"/>
                </a:solidFill>
                <a:latin typeface="Verdana"/>
                <a:cs typeface="Verdana"/>
              </a:rPr>
              <a:t>L</a:t>
            </a:r>
            <a:r>
              <a:rPr dirty="0" sz="1500" spc="-12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>
                <a:solidFill>
                  <a:srgbClr val="272424"/>
                </a:solidFill>
                <a:latin typeface="Verdana"/>
                <a:cs typeface="Verdana"/>
              </a:rPr>
              <a:t>and</a:t>
            </a:r>
            <a:r>
              <a:rPr dirty="0" sz="1500" spc="-9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265">
                <a:solidFill>
                  <a:srgbClr val="272424"/>
                </a:solidFill>
                <a:latin typeface="Verdana"/>
                <a:cs typeface="Verdana"/>
              </a:rPr>
              <a:t>15</a:t>
            </a:r>
            <a:r>
              <a:rPr dirty="0" sz="1500" spc="-90">
                <a:solidFill>
                  <a:srgbClr val="272424"/>
                </a:solidFill>
                <a:latin typeface="Verdana"/>
                <a:cs typeface="Verdana"/>
              </a:rPr>
              <a:t> </a:t>
            </a:r>
            <a:r>
              <a:rPr dirty="0" sz="1500" spc="-10">
                <a:solidFill>
                  <a:srgbClr val="272424"/>
                </a:solidFill>
                <a:latin typeface="Verdana"/>
                <a:cs typeface="Verdana"/>
              </a:rPr>
              <a:t>minutes.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1671" y="12606959"/>
            <a:ext cx="4695825" cy="4851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27329" marR="5080" indent="-215265">
              <a:lnSpc>
                <a:spcPct val="100000"/>
              </a:lnSpc>
              <a:spcBef>
                <a:spcPts val="114"/>
              </a:spcBef>
              <a:buSzPct val="120000"/>
              <a:buFont typeface="Arial MT"/>
              <a:buChar char="•"/>
              <a:tabLst>
                <a:tab pos="227329" algn="l"/>
              </a:tabLst>
            </a:pPr>
            <a:r>
              <a:rPr dirty="0" sz="1500" spc="105">
                <a:latin typeface="Verdana"/>
                <a:cs typeface="Verdana"/>
              </a:rPr>
              <a:t>ORP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between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200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to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300</a:t>
            </a:r>
            <a:r>
              <a:rPr dirty="0" sz="1500" spc="-75">
                <a:latin typeface="Verdana"/>
                <a:cs typeface="Verdana"/>
              </a:rPr>
              <a:t> </a:t>
            </a:r>
            <a:r>
              <a:rPr dirty="0" sz="1500" spc="65">
                <a:latin typeface="Verdana"/>
                <a:cs typeface="Verdana"/>
              </a:rPr>
              <a:t>mV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to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provide </a:t>
            </a:r>
            <a:r>
              <a:rPr dirty="0" sz="1500" spc="50">
                <a:latin typeface="Verdana"/>
                <a:cs typeface="Verdana"/>
              </a:rPr>
              <a:t>enough</a:t>
            </a:r>
            <a:r>
              <a:rPr dirty="0" sz="1500" spc="-6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oxidizing</a:t>
            </a:r>
            <a:r>
              <a:rPr dirty="0" sz="1500" spc="-3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potential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to</a:t>
            </a:r>
            <a:r>
              <a:rPr dirty="0" sz="1500" spc="-4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clean</a:t>
            </a:r>
            <a:r>
              <a:rPr dirty="0" sz="1500" spc="-55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effectively.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92405" y="3083171"/>
            <a:ext cx="4846320" cy="375920"/>
          </a:xfrm>
          <a:prstGeom prst="rect">
            <a:avLst/>
          </a:prstGeom>
          <a:solidFill>
            <a:srgbClr val="9FBDC7"/>
          </a:solidFill>
        </p:spPr>
        <p:txBody>
          <a:bodyPr wrap="square" lIns="0" tIns="482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dirty="0" sz="1550" b="1">
                <a:solidFill>
                  <a:srgbClr val="FFFFFF"/>
                </a:solidFill>
                <a:latin typeface="Arial"/>
                <a:cs typeface="Arial"/>
              </a:rPr>
              <a:t>Problem</a:t>
            </a:r>
            <a:r>
              <a:rPr dirty="0" sz="155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550" spc="-10" b="1">
                <a:solidFill>
                  <a:srgbClr val="FFFFFF"/>
                </a:solidFill>
                <a:latin typeface="Arial"/>
                <a:cs typeface="Arial"/>
              </a:rPr>
              <a:t>Statement</a:t>
            </a:r>
            <a:endParaRPr sz="15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132887" y="3042900"/>
            <a:ext cx="4394200" cy="380365"/>
          </a:xfrm>
          <a:prstGeom prst="rect">
            <a:avLst/>
          </a:prstGeom>
          <a:solidFill>
            <a:srgbClr val="9FBDC7"/>
          </a:solidFill>
        </p:spPr>
        <p:txBody>
          <a:bodyPr wrap="square" lIns="0" tIns="50800" rIns="0" bIns="0" rtlCol="0" vert="horz">
            <a:spAutoFit/>
          </a:bodyPr>
          <a:lstStyle/>
          <a:p>
            <a:pPr algn="ctr" marR="41275">
              <a:lnSpc>
                <a:spcPct val="100000"/>
              </a:lnSpc>
              <a:spcBef>
                <a:spcPts val="400"/>
              </a:spcBef>
            </a:pPr>
            <a:r>
              <a:rPr dirty="0" sz="1550" spc="-10" b="1">
                <a:solidFill>
                  <a:srgbClr val="FFFFFF"/>
                </a:solidFill>
                <a:latin typeface="Arial"/>
                <a:cs typeface="Arial"/>
              </a:rPr>
              <a:t>Testing/Validation</a:t>
            </a:r>
            <a:endParaRPr sz="15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49987" y="3065273"/>
            <a:ext cx="9195435" cy="385445"/>
          </a:xfrm>
          <a:prstGeom prst="rect">
            <a:avLst/>
          </a:prstGeom>
          <a:solidFill>
            <a:srgbClr val="9FBDC7"/>
          </a:solidFill>
        </p:spPr>
        <p:txBody>
          <a:bodyPr wrap="square" lIns="0" tIns="5397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425"/>
              </a:spcBef>
            </a:pPr>
            <a:r>
              <a:rPr dirty="0" sz="1550" b="1">
                <a:solidFill>
                  <a:srgbClr val="FFFFFF"/>
                </a:solidFill>
                <a:latin typeface="Arial"/>
                <a:cs typeface="Arial"/>
              </a:rPr>
              <a:t>Prototype</a:t>
            </a:r>
            <a:r>
              <a:rPr dirty="0" sz="155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550" spc="-10" b="1">
                <a:solidFill>
                  <a:srgbClr val="FFFFFF"/>
                </a:solidFill>
                <a:latin typeface="Arial"/>
                <a:cs typeface="Arial"/>
              </a:rPr>
              <a:t>Design</a:t>
            </a:r>
            <a:endParaRPr sz="15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162069" y="12012221"/>
            <a:ext cx="4114800" cy="156972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>
              <a:lnSpc>
                <a:spcPct val="111500"/>
              </a:lnSpc>
              <a:spcBef>
                <a:spcPts val="85"/>
              </a:spcBef>
            </a:pPr>
            <a:r>
              <a:rPr dirty="0" sz="1300" spc="95">
                <a:latin typeface="Verdana"/>
                <a:cs typeface="Verdana"/>
              </a:rPr>
              <a:t>We</a:t>
            </a:r>
            <a:r>
              <a:rPr dirty="0" sz="1300" spc="34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sincerely</a:t>
            </a:r>
            <a:r>
              <a:rPr dirty="0" sz="1300" spc="35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thank</a:t>
            </a:r>
            <a:r>
              <a:rPr dirty="0" sz="1300" spc="36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Dr.</a:t>
            </a:r>
            <a:r>
              <a:rPr dirty="0" sz="1300" spc="35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Zyad</a:t>
            </a:r>
            <a:r>
              <a:rPr dirty="0" sz="1300" spc="35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Lesman</a:t>
            </a:r>
            <a:r>
              <a:rPr dirty="0" sz="1300" spc="36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and</a:t>
            </a:r>
            <a:r>
              <a:rPr dirty="0" sz="1300" spc="375">
                <a:latin typeface="Verdana"/>
                <a:cs typeface="Verdana"/>
              </a:rPr>
              <a:t> </a:t>
            </a:r>
            <a:r>
              <a:rPr dirty="0" sz="1300" spc="-30">
                <a:latin typeface="Verdana"/>
                <a:cs typeface="Verdana"/>
              </a:rPr>
              <a:t>Dr. </a:t>
            </a:r>
            <a:r>
              <a:rPr dirty="0" sz="1300">
                <a:latin typeface="Verdana"/>
                <a:cs typeface="Verdana"/>
              </a:rPr>
              <a:t>Ismail</a:t>
            </a:r>
            <a:r>
              <a:rPr dirty="0" sz="1300" spc="75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Ibrahim</a:t>
            </a:r>
            <a:r>
              <a:rPr dirty="0" sz="1300" spc="8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Al</a:t>
            </a:r>
            <a:r>
              <a:rPr dirty="0" sz="1300" spc="65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Maraj</a:t>
            </a:r>
            <a:r>
              <a:rPr dirty="0" sz="1300" spc="7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for</a:t>
            </a:r>
            <a:r>
              <a:rPr dirty="0" sz="1300" spc="7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their</a:t>
            </a:r>
            <a:r>
              <a:rPr dirty="0" sz="1300" spc="75">
                <a:latin typeface="Verdana"/>
                <a:cs typeface="Verdana"/>
              </a:rPr>
              <a:t>  </a:t>
            </a:r>
            <a:r>
              <a:rPr dirty="0" sz="1300" spc="-10">
                <a:latin typeface="Verdana"/>
                <a:cs typeface="Verdana"/>
              </a:rPr>
              <a:t>invaluable </a:t>
            </a:r>
            <a:r>
              <a:rPr dirty="0" sz="1300">
                <a:latin typeface="Verdana"/>
                <a:cs typeface="Verdana"/>
              </a:rPr>
              <a:t>guidance</a:t>
            </a:r>
            <a:r>
              <a:rPr dirty="0" sz="1300" spc="22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and</a:t>
            </a:r>
            <a:r>
              <a:rPr dirty="0" sz="1300" spc="26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support.</a:t>
            </a:r>
            <a:r>
              <a:rPr dirty="0" sz="1300" spc="23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Our</a:t>
            </a:r>
            <a:r>
              <a:rPr dirty="0" sz="1300" spc="22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gratitude</a:t>
            </a:r>
            <a:r>
              <a:rPr dirty="0" sz="1300" spc="229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also</a:t>
            </a:r>
            <a:r>
              <a:rPr dirty="0" sz="1300" spc="260">
                <a:latin typeface="Verdana"/>
                <a:cs typeface="Verdana"/>
              </a:rPr>
              <a:t> </a:t>
            </a:r>
            <a:r>
              <a:rPr dirty="0" sz="1300" spc="-20">
                <a:latin typeface="Verdana"/>
                <a:cs typeface="Verdana"/>
              </a:rPr>
              <a:t>goes </a:t>
            </a:r>
            <a:r>
              <a:rPr dirty="0" sz="1300">
                <a:latin typeface="Verdana"/>
                <a:cs typeface="Verdana"/>
              </a:rPr>
              <a:t>to</a:t>
            </a:r>
            <a:r>
              <a:rPr dirty="0" sz="1300" spc="365">
                <a:latin typeface="Verdana"/>
                <a:cs typeface="Verdana"/>
              </a:rPr>
              <a:t> </a:t>
            </a:r>
            <a:r>
              <a:rPr dirty="0" sz="1300" spc="95">
                <a:latin typeface="Verdana"/>
                <a:cs typeface="Verdana"/>
              </a:rPr>
              <a:t>KFUPM</a:t>
            </a:r>
            <a:r>
              <a:rPr dirty="0" sz="1300" spc="35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for</a:t>
            </a:r>
            <a:r>
              <a:rPr dirty="0" sz="1300" spc="36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providing</a:t>
            </a:r>
            <a:r>
              <a:rPr dirty="0" sz="1300" spc="35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financial</a:t>
            </a:r>
            <a:r>
              <a:rPr dirty="0" sz="1300" spc="37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support</a:t>
            </a:r>
            <a:r>
              <a:rPr dirty="0" sz="1300" spc="340">
                <a:latin typeface="Verdana"/>
                <a:cs typeface="Verdana"/>
              </a:rPr>
              <a:t> </a:t>
            </a:r>
            <a:r>
              <a:rPr dirty="0" sz="1300" spc="-25">
                <a:latin typeface="Verdana"/>
                <a:cs typeface="Verdana"/>
              </a:rPr>
              <a:t>and </a:t>
            </a:r>
            <a:r>
              <a:rPr dirty="0" sz="1300">
                <a:latin typeface="Verdana"/>
                <a:cs typeface="Verdana"/>
              </a:rPr>
              <a:t>resources</a:t>
            </a:r>
            <a:r>
              <a:rPr dirty="0" sz="1300" spc="4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for</a:t>
            </a:r>
            <a:r>
              <a:rPr dirty="0" sz="1300" spc="4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the</a:t>
            </a:r>
            <a:r>
              <a:rPr dirty="0" sz="1300" spc="1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prototype</a:t>
            </a:r>
            <a:r>
              <a:rPr dirty="0" sz="1300" spc="2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development.</a:t>
            </a:r>
            <a:r>
              <a:rPr dirty="0" sz="1300" spc="30">
                <a:latin typeface="Verdana"/>
                <a:cs typeface="Verdana"/>
              </a:rPr>
              <a:t> </a:t>
            </a:r>
            <a:r>
              <a:rPr dirty="0" sz="1300" spc="-20">
                <a:latin typeface="Verdana"/>
                <a:cs typeface="Verdana"/>
              </a:rPr>
              <a:t>Lastly, </a:t>
            </a:r>
            <a:r>
              <a:rPr dirty="0" sz="1300" spc="50">
                <a:latin typeface="Verdana"/>
                <a:cs typeface="Verdana"/>
              </a:rPr>
              <a:t>we</a:t>
            </a:r>
            <a:r>
              <a:rPr dirty="0" sz="1300" spc="22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thank</a:t>
            </a:r>
            <a:r>
              <a:rPr dirty="0" sz="1300" spc="23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our</a:t>
            </a:r>
            <a:r>
              <a:rPr dirty="0" sz="1300" spc="21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design</a:t>
            </a:r>
            <a:r>
              <a:rPr dirty="0" sz="1300" spc="23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team</a:t>
            </a:r>
            <a:r>
              <a:rPr dirty="0" sz="1300" spc="23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for</a:t>
            </a:r>
            <a:r>
              <a:rPr dirty="0" sz="1300" spc="23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their</a:t>
            </a:r>
            <a:r>
              <a:rPr dirty="0" sz="1300" spc="23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hard</a:t>
            </a:r>
            <a:r>
              <a:rPr dirty="0" sz="1300" spc="260">
                <a:latin typeface="Verdana"/>
                <a:cs typeface="Verdana"/>
              </a:rPr>
              <a:t> </a:t>
            </a:r>
            <a:r>
              <a:rPr dirty="0" sz="1300" spc="-20">
                <a:latin typeface="Verdana"/>
                <a:cs typeface="Verdana"/>
              </a:rPr>
              <a:t>work </a:t>
            </a:r>
            <a:r>
              <a:rPr dirty="0" sz="1300">
                <a:latin typeface="Verdana"/>
                <a:cs typeface="Verdana"/>
              </a:rPr>
              <a:t>and</a:t>
            </a:r>
            <a:r>
              <a:rPr dirty="0" sz="1300" spc="20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dedication.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132887" y="11679356"/>
            <a:ext cx="4394200" cy="318135"/>
          </a:xfrm>
          <a:prstGeom prst="rect">
            <a:avLst/>
          </a:prstGeom>
          <a:solidFill>
            <a:srgbClr val="9FBDC7"/>
          </a:solidFill>
        </p:spPr>
        <p:txBody>
          <a:bodyPr wrap="square" lIns="0" tIns="22860" rIns="0" bIns="0" rtlCol="0" vert="horz">
            <a:spAutoFit/>
          </a:bodyPr>
          <a:lstStyle/>
          <a:p>
            <a:pPr algn="ctr" marL="3810">
              <a:lnSpc>
                <a:spcPct val="100000"/>
              </a:lnSpc>
              <a:spcBef>
                <a:spcPts val="180"/>
              </a:spcBef>
            </a:pPr>
            <a:r>
              <a:rPr dirty="0" sz="1550" spc="-10" b="1">
                <a:solidFill>
                  <a:srgbClr val="FFFFFF"/>
                </a:solidFill>
                <a:latin typeface="Arial"/>
                <a:cs typeface="Arial"/>
              </a:rPr>
              <a:t>Acknowledgements</a:t>
            </a:r>
            <a:endParaRPr sz="15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5162069" y="9681106"/>
            <a:ext cx="4096385" cy="178879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>
              <a:lnSpc>
                <a:spcPct val="111400"/>
              </a:lnSpc>
              <a:spcBef>
                <a:spcPts val="85"/>
              </a:spcBef>
            </a:pPr>
            <a:r>
              <a:rPr dirty="0" sz="1300">
                <a:latin typeface="Verdana"/>
                <a:cs typeface="Verdana"/>
              </a:rPr>
              <a:t>This</a:t>
            </a:r>
            <a:r>
              <a:rPr dirty="0" sz="1300" spc="155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project</a:t>
            </a:r>
            <a:r>
              <a:rPr dirty="0" sz="1300" spc="165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developed</a:t>
            </a:r>
            <a:r>
              <a:rPr dirty="0" sz="1300" spc="16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an</a:t>
            </a:r>
            <a:r>
              <a:rPr dirty="0" sz="1300" spc="16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optimized</a:t>
            </a:r>
            <a:r>
              <a:rPr dirty="0" sz="1300" spc="165">
                <a:latin typeface="Verdana"/>
                <a:cs typeface="Verdana"/>
              </a:rPr>
              <a:t>  </a:t>
            </a:r>
            <a:r>
              <a:rPr dirty="0" sz="1300" spc="-10">
                <a:latin typeface="Verdana"/>
                <a:cs typeface="Verdana"/>
              </a:rPr>
              <a:t>water </a:t>
            </a:r>
            <a:r>
              <a:rPr dirty="0" sz="1300">
                <a:latin typeface="Verdana"/>
                <a:cs typeface="Verdana"/>
              </a:rPr>
              <a:t>filtration</a:t>
            </a:r>
            <a:r>
              <a:rPr dirty="0" sz="1300" spc="215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system</a:t>
            </a:r>
            <a:r>
              <a:rPr dirty="0" sz="1300" spc="204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for</a:t>
            </a:r>
            <a:r>
              <a:rPr dirty="0" sz="1300" spc="204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car</a:t>
            </a:r>
            <a:r>
              <a:rPr dirty="0" sz="1300" spc="204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wash</a:t>
            </a:r>
            <a:r>
              <a:rPr dirty="0" sz="1300" spc="210">
                <a:latin typeface="Verdana"/>
                <a:cs typeface="Verdana"/>
              </a:rPr>
              <a:t>  </a:t>
            </a:r>
            <a:r>
              <a:rPr dirty="0" sz="1300" spc="-10">
                <a:latin typeface="Verdana"/>
                <a:cs typeface="Verdana"/>
              </a:rPr>
              <a:t>wastewater, </a:t>
            </a:r>
            <a:r>
              <a:rPr dirty="0" sz="1300">
                <a:latin typeface="Verdana"/>
                <a:cs typeface="Verdana"/>
              </a:rPr>
              <a:t>featuring</a:t>
            </a:r>
            <a:r>
              <a:rPr dirty="0" sz="1300" spc="85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a</a:t>
            </a:r>
            <a:r>
              <a:rPr dirty="0" sz="1300" spc="8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multi-stage</a:t>
            </a:r>
            <a:r>
              <a:rPr dirty="0" sz="1300" spc="9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process</a:t>
            </a:r>
            <a:r>
              <a:rPr dirty="0" sz="1300" spc="75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including</a:t>
            </a:r>
            <a:r>
              <a:rPr dirty="0" sz="1300" spc="90">
                <a:latin typeface="Verdana"/>
                <a:cs typeface="Verdana"/>
              </a:rPr>
              <a:t>  </a:t>
            </a:r>
            <a:r>
              <a:rPr dirty="0" sz="1300" spc="-25">
                <a:latin typeface="Verdana"/>
                <a:cs typeface="Verdana"/>
              </a:rPr>
              <a:t>oil </a:t>
            </a:r>
            <a:r>
              <a:rPr dirty="0" sz="1300">
                <a:latin typeface="Verdana"/>
                <a:cs typeface="Verdana"/>
              </a:rPr>
              <a:t>catch,</a:t>
            </a:r>
            <a:r>
              <a:rPr dirty="0" sz="1300" spc="14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screen</a:t>
            </a:r>
            <a:r>
              <a:rPr dirty="0" sz="1300" spc="17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filter,</a:t>
            </a:r>
            <a:r>
              <a:rPr dirty="0" sz="1300" spc="17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sand</a:t>
            </a:r>
            <a:r>
              <a:rPr dirty="0" sz="1300" spc="15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filter,</a:t>
            </a:r>
            <a:r>
              <a:rPr dirty="0" sz="1300" spc="17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resin</a:t>
            </a:r>
            <a:r>
              <a:rPr dirty="0" sz="1300" spc="15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filter,</a:t>
            </a:r>
            <a:r>
              <a:rPr dirty="0" sz="1300" spc="165">
                <a:latin typeface="Verdana"/>
                <a:cs typeface="Verdana"/>
              </a:rPr>
              <a:t> </a:t>
            </a:r>
            <a:r>
              <a:rPr dirty="0" sz="1300" spc="-25">
                <a:latin typeface="Verdana"/>
                <a:cs typeface="Verdana"/>
              </a:rPr>
              <a:t>and </a:t>
            </a:r>
            <a:r>
              <a:rPr dirty="0" sz="1300">
                <a:latin typeface="Verdana"/>
                <a:cs typeface="Verdana"/>
              </a:rPr>
              <a:t>activated</a:t>
            </a:r>
            <a:r>
              <a:rPr dirty="0" sz="1300" spc="5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carbon.</a:t>
            </a:r>
            <a:r>
              <a:rPr dirty="0" sz="1300" spc="45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The</a:t>
            </a:r>
            <a:r>
              <a:rPr dirty="0" sz="1300" spc="4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system</a:t>
            </a:r>
            <a:r>
              <a:rPr dirty="0" sz="1300" spc="45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ensures</a:t>
            </a:r>
            <a:r>
              <a:rPr dirty="0" sz="1300" spc="45">
                <a:latin typeface="Verdana"/>
                <a:cs typeface="Verdana"/>
              </a:rPr>
              <a:t>  </a:t>
            </a:r>
            <a:r>
              <a:rPr dirty="0" sz="1300" spc="-10">
                <a:latin typeface="Verdana"/>
                <a:cs typeface="Verdana"/>
              </a:rPr>
              <a:t>water </a:t>
            </a:r>
            <a:r>
              <a:rPr dirty="0" sz="1300">
                <a:latin typeface="Verdana"/>
                <a:cs typeface="Verdana"/>
              </a:rPr>
              <a:t>quality</a:t>
            </a:r>
            <a:r>
              <a:rPr dirty="0" sz="1300" spc="9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suitable</a:t>
            </a:r>
            <a:r>
              <a:rPr dirty="0" sz="1300" spc="10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for</a:t>
            </a:r>
            <a:r>
              <a:rPr dirty="0" sz="1300" spc="10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reuse,</a:t>
            </a:r>
            <a:r>
              <a:rPr dirty="0" sz="1300" spc="9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with</a:t>
            </a:r>
            <a:r>
              <a:rPr dirty="0" sz="1300" spc="10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a</a:t>
            </a:r>
            <a:r>
              <a:rPr dirty="0" sz="1300" spc="100">
                <a:latin typeface="Verdana"/>
                <a:cs typeface="Verdana"/>
              </a:rPr>
              <a:t>  </a:t>
            </a:r>
            <a:r>
              <a:rPr dirty="0" sz="1300">
                <a:latin typeface="Verdana"/>
                <a:cs typeface="Verdana"/>
              </a:rPr>
              <a:t>focus</a:t>
            </a:r>
            <a:r>
              <a:rPr dirty="0" sz="1300" spc="100">
                <a:latin typeface="Verdana"/>
                <a:cs typeface="Verdana"/>
              </a:rPr>
              <a:t>  </a:t>
            </a:r>
            <a:r>
              <a:rPr dirty="0" sz="1300" spc="-25">
                <a:latin typeface="Verdana"/>
                <a:cs typeface="Verdana"/>
              </a:rPr>
              <a:t>on </a:t>
            </a:r>
            <a:r>
              <a:rPr dirty="0" sz="1300">
                <a:latin typeface="Verdana"/>
                <a:cs typeface="Verdana"/>
              </a:rPr>
              <a:t>efficiency,</a:t>
            </a:r>
            <a:r>
              <a:rPr dirty="0" sz="1300" spc="260">
                <a:latin typeface="Verdana"/>
                <a:cs typeface="Verdana"/>
              </a:rPr>
              <a:t>    </a:t>
            </a:r>
            <a:r>
              <a:rPr dirty="0" sz="1300">
                <a:latin typeface="Verdana"/>
                <a:cs typeface="Verdana"/>
              </a:rPr>
              <a:t>minimal</a:t>
            </a:r>
            <a:r>
              <a:rPr dirty="0" sz="1300" spc="265">
                <a:latin typeface="Verdana"/>
                <a:cs typeface="Verdana"/>
              </a:rPr>
              <a:t>    </a:t>
            </a:r>
            <a:r>
              <a:rPr dirty="0" sz="1300">
                <a:latin typeface="Verdana"/>
                <a:cs typeface="Verdana"/>
              </a:rPr>
              <a:t>maintenance,</a:t>
            </a:r>
            <a:r>
              <a:rPr dirty="0" sz="1300" spc="265">
                <a:latin typeface="Verdana"/>
                <a:cs typeface="Verdana"/>
              </a:rPr>
              <a:t>    </a:t>
            </a:r>
            <a:r>
              <a:rPr dirty="0" sz="1300" spc="-25">
                <a:latin typeface="Verdana"/>
                <a:cs typeface="Verdana"/>
              </a:rPr>
              <a:t>and </a:t>
            </a:r>
            <a:r>
              <a:rPr dirty="0" sz="1300">
                <a:latin typeface="Verdana"/>
                <a:cs typeface="Verdana"/>
              </a:rPr>
              <a:t>sustainability</a:t>
            </a:r>
            <a:r>
              <a:rPr dirty="0" sz="1300" spc="-70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for</a:t>
            </a:r>
            <a:r>
              <a:rPr dirty="0" sz="1300" spc="-6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car</a:t>
            </a:r>
            <a:r>
              <a:rPr dirty="0" sz="1300" spc="-7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wash</a:t>
            </a:r>
            <a:r>
              <a:rPr dirty="0" sz="1300" spc="-55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operations.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146311" y="9289774"/>
            <a:ext cx="4380865" cy="318135"/>
          </a:xfrm>
          <a:prstGeom prst="rect">
            <a:avLst/>
          </a:prstGeom>
          <a:solidFill>
            <a:srgbClr val="9FBDC7"/>
          </a:solidFill>
        </p:spPr>
        <p:txBody>
          <a:bodyPr wrap="square" lIns="0" tIns="22225" rIns="0" bIns="0" rtlCol="0" vert="horz">
            <a:spAutoFit/>
          </a:bodyPr>
          <a:lstStyle/>
          <a:p>
            <a:pPr algn="ctr" marR="38735">
              <a:lnSpc>
                <a:spcPct val="100000"/>
              </a:lnSpc>
              <a:spcBef>
                <a:spcPts val="175"/>
              </a:spcBef>
            </a:pPr>
            <a:r>
              <a:rPr dirty="0" sz="1550" spc="-10" b="1">
                <a:solidFill>
                  <a:srgbClr val="FFFFFF"/>
                </a:solidFill>
                <a:latin typeface="Arial"/>
                <a:cs typeface="Arial"/>
              </a:rPr>
              <a:t>Conclusion</a:t>
            </a:r>
            <a:endParaRPr sz="1550">
              <a:latin typeface="Arial"/>
              <a:cs typeface="Arial"/>
            </a:endParaRPr>
          </a:p>
        </p:txBody>
      </p:sp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855585" y="903916"/>
            <a:ext cx="3038211" cy="1346955"/>
          </a:xfrm>
          <a:prstGeom prst="rect">
            <a:avLst/>
          </a:prstGeom>
        </p:spPr>
      </p:pic>
      <p:sp>
        <p:nvSpPr>
          <p:cNvPr id="19" name="object 19" descr=""/>
          <p:cNvSpPr txBox="1"/>
          <p:nvPr/>
        </p:nvSpPr>
        <p:spPr>
          <a:xfrm>
            <a:off x="5275480" y="6873344"/>
            <a:ext cx="4685030" cy="331470"/>
          </a:xfrm>
          <a:prstGeom prst="rect">
            <a:avLst/>
          </a:prstGeom>
          <a:solidFill>
            <a:srgbClr val="9FBDC7"/>
          </a:solidFill>
        </p:spPr>
        <p:txBody>
          <a:bodyPr wrap="square" lIns="0" tIns="28575" rIns="0" bIns="0" rtlCol="0" vert="horz">
            <a:spAutoFit/>
          </a:bodyPr>
          <a:lstStyle/>
          <a:p>
            <a:pPr algn="ctr" marL="2540">
              <a:lnSpc>
                <a:spcPct val="100000"/>
              </a:lnSpc>
              <a:spcBef>
                <a:spcPts val="225"/>
              </a:spcBef>
            </a:pPr>
            <a:r>
              <a:rPr dirty="0" sz="1550" spc="-10" b="1">
                <a:solidFill>
                  <a:srgbClr val="FFFFFF"/>
                </a:solidFill>
                <a:latin typeface="Arial"/>
                <a:cs typeface="Arial"/>
              </a:rPr>
              <a:t>Equations</a:t>
            </a:r>
            <a:endParaRPr sz="15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6337" y="5387678"/>
            <a:ext cx="4846320" cy="318135"/>
          </a:xfrm>
          <a:prstGeom prst="rect">
            <a:avLst/>
          </a:prstGeom>
          <a:solidFill>
            <a:srgbClr val="9FBDC7"/>
          </a:solidFill>
        </p:spPr>
        <p:txBody>
          <a:bodyPr wrap="square" lIns="0" tIns="2032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60"/>
              </a:spcBef>
            </a:pPr>
            <a:r>
              <a:rPr dirty="0" sz="1550" spc="-10" b="1">
                <a:solidFill>
                  <a:srgbClr val="FFFFFF"/>
                </a:solidFill>
                <a:latin typeface="Arial"/>
                <a:cs typeface="Arial"/>
              </a:rPr>
              <a:t>Constraints</a:t>
            </a:r>
            <a:endParaRPr sz="15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2134" y="9289774"/>
            <a:ext cx="4846320" cy="318135"/>
          </a:xfrm>
          <a:prstGeom prst="rect">
            <a:avLst/>
          </a:prstGeom>
          <a:solidFill>
            <a:srgbClr val="9FBDC7"/>
          </a:solidFill>
        </p:spPr>
        <p:txBody>
          <a:bodyPr wrap="square" lIns="0" tIns="22225" rIns="0" bIns="0" rtlCol="0" vert="horz">
            <a:spAutoFit/>
          </a:bodyPr>
          <a:lstStyle/>
          <a:p>
            <a:pPr algn="ctr" marL="3810">
              <a:lnSpc>
                <a:spcPct val="100000"/>
              </a:lnSpc>
              <a:spcBef>
                <a:spcPts val="175"/>
              </a:spcBef>
            </a:pPr>
            <a:r>
              <a:rPr dirty="0" sz="1550" spc="-10" b="1">
                <a:solidFill>
                  <a:srgbClr val="FFFFFF"/>
                </a:solidFill>
                <a:latin typeface="Arial"/>
                <a:cs typeface="Arial"/>
              </a:rPr>
              <a:t>Specification</a:t>
            </a:r>
            <a:endParaRPr sz="155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334507" y="7380430"/>
            <a:ext cx="4023360" cy="157289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ts val="2025"/>
              </a:lnSpc>
              <a:spcBef>
                <a:spcPts val="90"/>
              </a:spcBef>
            </a:pPr>
            <a:r>
              <a:rPr dirty="0" u="heavy" sz="1700" spc="11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Pump</a:t>
            </a:r>
            <a:r>
              <a:rPr dirty="0" u="heavy" sz="1700" spc="-16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dirty="0" u="heavy" sz="1700" spc="-1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Power:</a:t>
            </a:r>
            <a:endParaRPr sz="1700">
              <a:latin typeface="Verdana"/>
              <a:cs typeface="Verdana"/>
            </a:endParaRPr>
          </a:p>
          <a:p>
            <a:pPr marL="38100">
              <a:lnSpc>
                <a:spcPts val="2025"/>
              </a:lnSpc>
            </a:pPr>
            <a:r>
              <a:rPr dirty="0" sz="1700">
                <a:latin typeface="Cambria Math"/>
                <a:cs typeface="Cambria Math"/>
              </a:rPr>
              <a:t>𝑃</a:t>
            </a:r>
            <a:r>
              <a:rPr dirty="0" sz="1700" spc="125">
                <a:latin typeface="Cambria Math"/>
                <a:cs typeface="Cambria Math"/>
              </a:rPr>
              <a:t> </a:t>
            </a:r>
            <a:r>
              <a:rPr dirty="0" sz="1700">
                <a:latin typeface="Cambria Math"/>
                <a:cs typeface="Cambria Math"/>
              </a:rPr>
              <a:t>=</a:t>
            </a:r>
            <a:r>
              <a:rPr dirty="0" sz="1700" spc="440">
                <a:latin typeface="Cambria Math"/>
                <a:cs typeface="Cambria Math"/>
              </a:rPr>
              <a:t> </a:t>
            </a:r>
            <a:r>
              <a:rPr dirty="0" sz="1700">
                <a:latin typeface="Cambria Math"/>
                <a:cs typeface="Cambria Math"/>
              </a:rPr>
              <a:t>ρ</a:t>
            </a:r>
            <a:r>
              <a:rPr dirty="0" sz="1700" spc="-10">
                <a:latin typeface="Cambria Math"/>
                <a:cs typeface="Cambria Math"/>
              </a:rPr>
              <a:t> </a:t>
            </a:r>
            <a:r>
              <a:rPr dirty="0" sz="1700">
                <a:latin typeface="Cambria Math"/>
                <a:cs typeface="Cambria Math"/>
              </a:rPr>
              <a:t>∗</a:t>
            </a:r>
            <a:r>
              <a:rPr dirty="0" sz="1700" spc="-5">
                <a:latin typeface="Cambria Math"/>
                <a:cs typeface="Cambria Math"/>
              </a:rPr>
              <a:t> </a:t>
            </a:r>
            <a:r>
              <a:rPr dirty="0" sz="1700">
                <a:latin typeface="Cambria Math"/>
                <a:cs typeface="Cambria Math"/>
              </a:rPr>
              <a:t>g</a:t>
            </a:r>
            <a:r>
              <a:rPr dirty="0" sz="1700" spc="-15">
                <a:latin typeface="Cambria Math"/>
                <a:cs typeface="Cambria Math"/>
              </a:rPr>
              <a:t> </a:t>
            </a:r>
            <a:r>
              <a:rPr dirty="0" sz="1700">
                <a:latin typeface="Cambria Math"/>
                <a:cs typeface="Cambria Math"/>
              </a:rPr>
              <a:t>∗</a:t>
            </a:r>
            <a:r>
              <a:rPr dirty="0" sz="1700" spc="-5">
                <a:latin typeface="Cambria Math"/>
                <a:cs typeface="Cambria Math"/>
              </a:rPr>
              <a:t> </a:t>
            </a:r>
            <a:r>
              <a:rPr dirty="0" sz="1700">
                <a:latin typeface="Cambria Math"/>
                <a:cs typeface="Cambria Math"/>
              </a:rPr>
              <a:t>Q</a:t>
            </a:r>
            <a:r>
              <a:rPr dirty="0" sz="1700" spc="-15">
                <a:latin typeface="Cambria Math"/>
                <a:cs typeface="Cambria Math"/>
              </a:rPr>
              <a:t> </a:t>
            </a:r>
            <a:r>
              <a:rPr dirty="0" sz="1700">
                <a:latin typeface="Cambria Math"/>
                <a:cs typeface="Cambria Math"/>
              </a:rPr>
              <a:t>∗</a:t>
            </a:r>
            <a:r>
              <a:rPr dirty="0" sz="1700" spc="-5">
                <a:latin typeface="Cambria Math"/>
                <a:cs typeface="Cambria Math"/>
              </a:rPr>
              <a:t> </a:t>
            </a:r>
            <a:r>
              <a:rPr dirty="0" sz="1700" spc="-50">
                <a:latin typeface="Cambria Math"/>
                <a:cs typeface="Cambria Math"/>
              </a:rPr>
              <a:t>H</a:t>
            </a:r>
            <a:endParaRPr sz="1700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dirty="0" sz="1700">
                <a:latin typeface="Cambria"/>
                <a:cs typeface="Cambria"/>
              </a:rPr>
              <a:t>ρ</a:t>
            </a:r>
            <a:r>
              <a:rPr dirty="0" sz="1700" spc="65">
                <a:latin typeface="Cambria"/>
                <a:cs typeface="Cambria"/>
              </a:rPr>
              <a:t> </a:t>
            </a:r>
            <a:r>
              <a:rPr dirty="0" sz="1700" spc="-420">
                <a:latin typeface="Verdana"/>
                <a:cs typeface="Verdana"/>
              </a:rPr>
              <a:t>=</a:t>
            </a:r>
            <a:r>
              <a:rPr dirty="0" sz="1700" spc="-16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Density</a:t>
            </a:r>
            <a:r>
              <a:rPr dirty="0" sz="1700" spc="-14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of</a:t>
            </a:r>
            <a:r>
              <a:rPr dirty="0" sz="1700" spc="-15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water</a:t>
            </a:r>
            <a:r>
              <a:rPr dirty="0" sz="1700" spc="-180">
                <a:latin typeface="Verdana"/>
                <a:cs typeface="Verdana"/>
              </a:rPr>
              <a:t> </a:t>
            </a:r>
            <a:r>
              <a:rPr dirty="0" sz="1700" spc="-120">
                <a:latin typeface="Verdana"/>
                <a:cs typeface="Verdana"/>
              </a:rPr>
              <a:t>(1000</a:t>
            </a:r>
            <a:r>
              <a:rPr dirty="0" sz="1700" spc="-15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kg/m</a:t>
            </a:r>
            <a:r>
              <a:rPr dirty="0" baseline="25252" sz="1650">
                <a:latin typeface="Verdana"/>
                <a:cs typeface="Verdana"/>
              </a:rPr>
              <a:t>3</a:t>
            </a:r>
            <a:r>
              <a:rPr dirty="0" baseline="25252" sz="1650" spc="82">
                <a:latin typeface="Verdana"/>
                <a:cs typeface="Verdana"/>
              </a:rPr>
              <a:t> </a:t>
            </a:r>
            <a:r>
              <a:rPr dirty="0" sz="1700" spc="-25">
                <a:latin typeface="Verdana"/>
                <a:cs typeface="Verdana"/>
              </a:rPr>
              <a:t>).</a:t>
            </a:r>
            <a:endParaRPr sz="1700">
              <a:latin typeface="Verdana"/>
              <a:cs typeface="Verdana"/>
            </a:endParaRPr>
          </a:p>
          <a:p>
            <a:pPr marL="38100" marR="30480">
              <a:lnSpc>
                <a:spcPts val="2010"/>
              </a:lnSpc>
              <a:spcBef>
                <a:spcPts val="95"/>
              </a:spcBef>
            </a:pPr>
            <a:r>
              <a:rPr dirty="0" sz="1700" spc="95">
                <a:latin typeface="Verdana"/>
                <a:cs typeface="Verdana"/>
              </a:rPr>
              <a:t>g</a:t>
            </a:r>
            <a:r>
              <a:rPr dirty="0" sz="1700" spc="-90">
                <a:latin typeface="Verdana"/>
                <a:cs typeface="Verdana"/>
              </a:rPr>
              <a:t> </a:t>
            </a:r>
            <a:r>
              <a:rPr dirty="0" sz="1700" spc="-420">
                <a:latin typeface="Verdana"/>
                <a:cs typeface="Verdana"/>
              </a:rPr>
              <a:t>=</a:t>
            </a:r>
            <a:r>
              <a:rPr dirty="0" sz="1700" spc="-120">
                <a:latin typeface="Verdana"/>
                <a:cs typeface="Verdana"/>
              </a:rPr>
              <a:t> </a:t>
            </a:r>
            <a:r>
              <a:rPr dirty="0" sz="1700" spc="-25">
                <a:latin typeface="Verdana"/>
                <a:cs typeface="Verdana"/>
              </a:rPr>
              <a:t>Gravitational</a:t>
            </a:r>
            <a:r>
              <a:rPr dirty="0" sz="1700" spc="-9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constant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-204">
                <a:latin typeface="Verdana"/>
                <a:cs typeface="Verdana"/>
              </a:rPr>
              <a:t>(9.81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 spc="-95">
                <a:latin typeface="Verdana"/>
                <a:cs typeface="Verdana"/>
              </a:rPr>
              <a:t>m/s</a:t>
            </a:r>
            <a:r>
              <a:rPr dirty="0" baseline="25252" sz="1650" spc="-142">
                <a:latin typeface="Verdana"/>
                <a:cs typeface="Verdana"/>
              </a:rPr>
              <a:t>2</a:t>
            </a:r>
            <a:r>
              <a:rPr dirty="0" sz="1700" spc="-95">
                <a:latin typeface="Verdana"/>
                <a:cs typeface="Verdana"/>
              </a:rPr>
              <a:t>). </a:t>
            </a:r>
            <a:r>
              <a:rPr dirty="0" sz="1700" spc="80">
                <a:latin typeface="Verdana"/>
                <a:cs typeface="Verdana"/>
              </a:rPr>
              <a:t>Q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 spc="-420">
                <a:latin typeface="Verdana"/>
                <a:cs typeface="Verdana"/>
              </a:rPr>
              <a:t>=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Flow</a:t>
            </a:r>
            <a:r>
              <a:rPr dirty="0" sz="1700" spc="-90">
                <a:latin typeface="Verdana"/>
                <a:cs typeface="Verdana"/>
              </a:rPr>
              <a:t> </a:t>
            </a:r>
            <a:r>
              <a:rPr dirty="0" sz="1700" spc="-30">
                <a:latin typeface="Verdana"/>
                <a:cs typeface="Verdana"/>
              </a:rPr>
              <a:t>rate</a:t>
            </a:r>
            <a:r>
              <a:rPr dirty="0" sz="1700" spc="-114">
                <a:latin typeface="Verdana"/>
                <a:cs typeface="Verdana"/>
              </a:rPr>
              <a:t> </a:t>
            </a:r>
            <a:r>
              <a:rPr dirty="0" sz="1700" spc="-95">
                <a:latin typeface="Verdana"/>
                <a:cs typeface="Verdana"/>
              </a:rPr>
              <a:t>(m</a:t>
            </a:r>
            <a:r>
              <a:rPr dirty="0" baseline="25252" sz="1650" spc="-142">
                <a:latin typeface="Verdana"/>
                <a:cs typeface="Verdana"/>
              </a:rPr>
              <a:t>3</a:t>
            </a:r>
            <a:r>
              <a:rPr dirty="0" sz="1700" spc="-95">
                <a:latin typeface="Verdana"/>
                <a:cs typeface="Verdana"/>
              </a:rPr>
              <a:t>/s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-25">
                <a:latin typeface="Verdana"/>
                <a:cs typeface="Verdana"/>
              </a:rPr>
              <a:t>).</a:t>
            </a:r>
            <a:endParaRPr sz="1700">
              <a:latin typeface="Verdana"/>
              <a:cs typeface="Verdana"/>
            </a:endParaRPr>
          </a:p>
          <a:p>
            <a:pPr marL="38100">
              <a:lnSpc>
                <a:spcPts val="1980"/>
              </a:lnSpc>
            </a:pPr>
            <a:r>
              <a:rPr dirty="0" sz="1700" spc="85">
                <a:latin typeface="Verdana"/>
                <a:cs typeface="Verdana"/>
              </a:rPr>
              <a:t>H</a:t>
            </a:r>
            <a:r>
              <a:rPr dirty="0" sz="1700" spc="-114">
                <a:latin typeface="Verdana"/>
                <a:cs typeface="Verdana"/>
              </a:rPr>
              <a:t> </a:t>
            </a:r>
            <a:r>
              <a:rPr dirty="0" sz="1700" spc="-420">
                <a:latin typeface="Verdana"/>
                <a:cs typeface="Verdana"/>
              </a:rPr>
              <a:t>=</a:t>
            </a:r>
            <a:r>
              <a:rPr dirty="0" sz="1700" spc="-140">
                <a:latin typeface="Verdana"/>
                <a:cs typeface="Verdana"/>
              </a:rPr>
              <a:t> </a:t>
            </a:r>
            <a:r>
              <a:rPr dirty="0" sz="1700" spc="-30">
                <a:latin typeface="Verdana"/>
                <a:cs typeface="Verdana"/>
              </a:rPr>
              <a:t>Total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head</a:t>
            </a:r>
            <a:r>
              <a:rPr dirty="0" sz="1700" spc="-130">
                <a:latin typeface="Verdana"/>
                <a:cs typeface="Verdana"/>
              </a:rPr>
              <a:t> </a:t>
            </a:r>
            <a:r>
              <a:rPr dirty="0" sz="1700" spc="-30">
                <a:latin typeface="Verdana"/>
                <a:cs typeface="Verdana"/>
              </a:rPr>
              <a:t>loss</a:t>
            </a:r>
            <a:r>
              <a:rPr dirty="0" sz="1700" spc="-130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(m).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359907" y="9184116"/>
            <a:ext cx="2007870" cy="2838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u="sng" sz="1700" spc="-5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Solar</a:t>
            </a:r>
            <a:r>
              <a:rPr dirty="0" u="sng" sz="1700" spc="-9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dirty="0" u="sng" sz="170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panel</a:t>
            </a:r>
            <a:r>
              <a:rPr dirty="0" u="sng" sz="1700" spc="-114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dirty="0" u="sng" sz="1700" spc="-3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power:</a:t>
            </a:r>
            <a:endParaRPr sz="1700">
              <a:latin typeface="Verdana"/>
              <a:cs typeface="Verdana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5377380" y="9495268"/>
            <a:ext cx="3293110" cy="538480"/>
            <a:chOff x="5377380" y="9495268"/>
            <a:chExt cx="3293110" cy="538480"/>
          </a:xfrm>
        </p:grpSpPr>
        <p:pic>
          <p:nvPicPr>
            <p:cNvPr id="25" name="object 2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77380" y="9672817"/>
              <a:ext cx="506756" cy="188407"/>
            </a:xfrm>
            <a:prstGeom prst="rect">
              <a:avLst/>
            </a:prstGeom>
          </p:spPr>
        </p:pic>
        <p:sp>
          <p:nvSpPr>
            <p:cNvPr id="26" name="object 26" descr=""/>
            <p:cNvSpPr/>
            <p:nvPr/>
          </p:nvSpPr>
          <p:spPr>
            <a:xfrm>
              <a:off x="5975235" y="9725920"/>
              <a:ext cx="129539" cy="57785"/>
            </a:xfrm>
            <a:custGeom>
              <a:avLst/>
              <a:gdLst/>
              <a:ahLst/>
              <a:cxnLst/>
              <a:rect l="l" t="t" r="r" b="b"/>
              <a:pathLst>
                <a:path w="129539" h="57784">
                  <a:moveTo>
                    <a:pt x="129159" y="43497"/>
                  </a:moveTo>
                  <a:lnTo>
                    <a:pt x="0" y="43497"/>
                  </a:lnTo>
                  <a:lnTo>
                    <a:pt x="0" y="57454"/>
                  </a:lnTo>
                  <a:lnTo>
                    <a:pt x="129159" y="57454"/>
                  </a:lnTo>
                  <a:lnTo>
                    <a:pt x="129159" y="43497"/>
                  </a:lnTo>
                  <a:close/>
                </a:path>
                <a:path w="129539" h="57784">
                  <a:moveTo>
                    <a:pt x="129159" y="0"/>
                  </a:moveTo>
                  <a:lnTo>
                    <a:pt x="0" y="0"/>
                  </a:lnTo>
                  <a:lnTo>
                    <a:pt x="0" y="13957"/>
                  </a:lnTo>
                  <a:lnTo>
                    <a:pt x="129159" y="13957"/>
                  </a:lnTo>
                  <a:lnTo>
                    <a:pt x="1291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98249" y="9671147"/>
              <a:ext cx="83524" cy="144855"/>
            </a:xfrm>
            <a:prstGeom prst="rect">
              <a:avLst/>
            </a:prstGeom>
          </p:spPr>
        </p:pic>
        <p:sp>
          <p:nvSpPr>
            <p:cNvPr id="28" name="object 28" descr=""/>
            <p:cNvSpPr/>
            <p:nvPr/>
          </p:nvSpPr>
          <p:spPr>
            <a:xfrm>
              <a:off x="6309635" y="9791671"/>
              <a:ext cx="21590" cy="24765"/>
            </a:xfrm>
            <a:custGeom>
              <a:avLst/>
              <a:gdLst/>
              <a:ahLst/>
              <a:cxnLst/>
              <a:rect l="l" t="t" r="r" b="b"/>
              <a:pathLst>
                <a:path w="21589" h="24765">
                  <a:moveTo>
                    <a:pt x="21184" y="0"/>
                  </a:moveTo>
                  <a:lnTo>
                    <a:pt x="0" y="0"/>
                  </a:lnTo>
                  <a:lnTo>
                    <a:pt x="0" y="24331"/>
                  </a:lnTo>
                  <a:lnTo>
                    <a:pt x="21184" y="24331"/>
                  </a:lnTo>
                  <a:lnTo>
                    <a:pt x="2118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55693" y="9665897"/>
              <a:ext cx="210183" cy="151776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598213" y="9664465"/>
              <a:ext cx="66282" cy="198908"/>
            </a:xfrm>
            <a:prstGeom prst="rect">
              <a:avLst/>
            </a:prstGeom>
          </p:spPr>
        </p:pic>
        <p:sp>
          <p:nvSpPr>
            <p:cNvPr id="31" name="object 31" descr=""/>
            <p:cNvSpPr/>
            <p:nvPr/>
          </p:nvSpPr>
          <p:spPr>
            <a:xfrm>
              <a:off x="6668970" y="9748825"/>
              <a:ext cx="1933575" cy="13970"/>
            </a:xfrm>
            <a:custGeom>
              <a:avLst/>
              <a:gdLst/>
              <a:ahLst/>
              <a:cxnLst/>
              <a:rect l="l" t="t" r="r" b="b"/>
              <a:pathLst>
                <a:path w="1933575" h="13970">
                  <a:moveTo>
                    <a:pt x="1933000" y="0"/>
                  </a:moveTo>
                  <a:lnTo>
                    <a:pt x="0" y="0"/>
                  </a:lnTo>
                  <a:lnTo>
                    <a:pt x="0" y="13423"/>
                  </a:lnTo>
                  <a:lnTo>
                    <a:pt x="1933000" y="13423"/>
                  </a:lnTo>
                  <a:lnTo>
                    <a:pt x="1933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682391" y="9501950"/>
              <a:ext cx="91821" cy="146526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798851" y="9495268"/>
              <a:ext cx="888296" cy="225039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773048" y="9527962"/>
              <a:ext cx="115681" cy="115681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962887" y="9495268"/>
              <a:ext cx="707394" cy="368105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236103" y="9816540"/>
              <a:ext cx="786445" cy="216686"/>
            </a:xfrm>
            <a:prstGeom prst="rect">
              <a:avLst/>
            </a:prstGeom>
          </p:spPr>
        </p:pic>
      </p:grpSp>
      <p:sp>
        <p:nvSpPr>
          <p:cNvPr id="37" name="object 37" descr=""/>
          <p:cNvSpPr txBox="1"/>
          <p:nvPr/>
        </p:nvSpPr>
        <p:spPr>
          <a:xfrm>
            <a:off x="5514249" y="10133285"/>
            <a:ext cx="364490" cy="197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spc="-10">
                <a:latin typeface="Verdana"/>
                <a:cs typeface="Verdana"/>
              </a:rPr>
              <a:t>solar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5359907" y="10012204"/>
            <a:ext cx="4391025" cy="2838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62610" algn="l"/>
              </a:tabLst>
            </a:pPr>
            <a:r>
              <a:rPr dirty="0" sz="1700" spc="130">
                <a:latin typeface="Verdana"/>
                <a:cs typeface="Verdana"/>
              </a:rPr>
              <a:t>P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420">
                <a:latin typeface="Verdana"/>
                <a:cs typeface="Verdana"/>
              </a:rPr>
              <a:t>=</a:t>
            </a:r>
            <a:r>
              <a:rPr dirty="0" sz="1700" spc="-135">
                <a:latin typeface="Verdana"/>
                <a:cs typeface="Verdana"/>
              </a:rPr>
              <a:t> </a:t>
            </a:r>
            <a:r>
              <a:rPr dirty="0" sz="1700" spc="50">
                <a:latin typeface="Verdana"/>
                <a:cs typeface="Verdana"/>
              </a:rPr>
              <a:t>Power</a:t>
            </a:r>
            <a:r>
              <a:rPr dirty="0" sz="1700" spc="-12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required</a:t>
            </a:r>
            <a:r>
              <a:rPr dirty="0" sz="1700" spc="-130">
                <a:latin typeface="Verdana"/>
                <a:cs typeface="Verdana"/>
              </a:rPr>
              <a:t> </a:t>
            </a:r>
            <a:r>
              <a:rPr dirty="0" sz="1700" spc="-25">
                <a:latin typeface="Verdana"/>
                <a:cs typeface="Verdana"/>
              </a:rPr>
              <a:t>by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the</a:t>
            </a:r>
            <a:r>
              <a:rPr dirty="0" sz="1700" spc="-145">
                <a:latin typeface="Verdana"/>
                <a:cs typeface="Verdana"/>
              </a:rPr>
              <a:t> </a:t>
            </a:r>
            <a:r>
              <a:rPr dirty="0" sz="1700" spc="-35">
                <a:latin typeface="Verdana"/>
                <a:cs typeface="Verdana"/>
              </a:rPr>
              <a:t>solar</a:t>
            </a:r>
            <a:r>
              <a:rPr dirty="0" sz="1700" spc="-114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panel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5359907" y="10289745"/>
            <a:ext cx="450850" cy="2838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00" spc="-114">
                <a:latin typeface="Verdana"/>
                <a:cs typeface="Verdana"/>
              </a:rPr>
              <a:t>(W).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5334507" y="10543045"/>
            <a:ext cx="4417695" cy="2474595"/>
          </a:xfrm>
          <a:prstGeom prst="rect">
            <a:avLst/>
          </a:prstGeom>
        </p:spPr>
        <p:txBody>
          <a:bodyPr wrap="square" lIns="0" tIns="806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35"/>
              </a:spcBef>
            </a:pPr>
            <a:r>
              <a:rPr dirty="0" sz="1700" spc="-280">
                <a:latin typeface="Verdana"/>
                <a:cs typeface="Verdana"/>
              </a:rPr>
              <a:t>1.25=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 spc="-50">
                <a:latin typeface="Verdana"/>
                <a:cs typeface="Verdana"/>
              </a:rPr>
              <a:t>Safety</a:t>
            </a:r>
            <a:r>
              <a:rPr dirty="0" sz="1700" spc="-9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margin</a:t>
            </a:r>
            <a:r>
              <a:rPr dirty="0" sz="1700" spc="-65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(dimensionless).</a:t>
            </a:r>
            <a:endParaRPr sz="1700">
              <a:latin typeface="Verdana"/>
              <a:cs typeface="Verdana"/>
            </a:endParaRPr>
          </a:p>
          <a:p>
            <a:pPr marL="38100" marR="41275">
              <a:lnSpc>
                <a:spcPct val="105400"/>
              </a:lnSpc>
              <a:spcBef>
                <a:spcPts val="420"/>
              </a:spcBef>
            </a:pPr>
            <a:r>
              <a:rPr dirty="0" sz="1700" spc="-185">
                <a:latin typeface="Verdana"/>
                <a:cs typeface="Verdana"/>
              </a:rPr>
              <a:t>0.35=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Fraction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of</a:t>
            </a:r>
            <a:r>
              <a:rPr dirty="0" sz="1700" spc="-9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the</a:t>
            </a:r>
            <a:r>
              <a:rPr dirty="0" sz="1700" spc="-12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energy</a:t>
            </a:r>
            <a:r>
              <a:rPr dirty="0" sz="1700" spc="-12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provided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 spc="-25">
                <a:latin typeface="Verdana"/>
                <a:cs typeface="Verdana"/>
              </a:rPr>
              <a:t>by </a:t>
            </a:r>
            <a:r>
              <a:rPr dirty="0" sz="1700">
                <a:latin typeface="Verdana"/>
                <a:cs typeface="Verdana"/>
              </a:rPr>
              <a:t>the</a:t>
            </a:r>
            <a:r>
              <a:rPr dirty="0" sz="1700" spc="-90">
                <a:latin typeface="Verdana"/>
                <a:cs typeface="Verdana"/>
              </a:rPr>
              <a:t> </a:t>
            </a:r>
            <a:r>
              <a:rPr dirty="0" sz="1700" spc="-40">
                <a:latin typeface="Verdana"/>
                <a:cs typeface="Verdana"/>
              </a:rPr>
              <a:t>solar</a:t>
            </a:r>
            <a:r>
              <a:rPr dirty="0" sz="1700" spc="-9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panel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(dimensionless).</a:t>
            </a:r>
            <a:endParaRPr sz="1700">
              <a:latin typeface="Verdana"/>
              <a:cs typeface="Verdana"/>
            </a:endParaRPr>
          </a:p>
          <a:p>
            <a:pPr marL="38100" marR="234950">
              <a:lnSpc>
                <a:spcPct val="107100"/>
              </a:lnSpc>
              <a:spcBef>
                <a:spcPts val="355"/>
              </a:spcBef>
            </a:pPr>
            <a:r>
              <a:rPr dirty="0" sz="1700">
                <a:latin typeface="Verdana"/>
                <a:cs typeface="Verdana"/>
              </a:rPr>
              <a:t>P</a:t>
            </a:r>
            <a:r>
              <a:rPr dirty="0" baseline="-20202" sz="1650">
                <a:latin typeface="Verdana"/>
                <a:cs typeface="Verdana"/>
              </a:rPr>
              <a:t>pump</a:t>
            </a:r>
            <a:r>
              <a:rPr dirty="0" sz="1700">
                <a:latin typeface="Verdana"/>
                <a:cs typeface="Verdana"/>
              </a:rPr>
              <a:t>=</a:t>
            </a:r>
            <a:r>
              <a:rPr dirty="0" sz="1700" spc="-70">
                <a:latin typeface="Verdana"/>
                <a:cs typeface="Verdana"/>
              </a:rPr>
              <a:t> </a:t>
            </a:r>
            <a:r>
              <a:rPr dirty="0" sz="1700" spc="50">
                <a:latin typeface="Verdana"/>
                <a:cs typeface="Verdana"/>
              </a:rPr>
              <a:t>Power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consumed</a:t>
            </a:r>
            <a:r>
              <a:rPr dirty="0" sz="1700" spc="-6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by</a:t>
            </a:r>
            <a:r>
              <a:rPr dirty="0" sz="1700" spc="-8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the</a:t>
            </a:r>
            <a:r>
              <a:rPr dirty="0" sz="1700" spc="-45">
                <a:latin typeface="Verdana"/>
                <a:cs typeface="Verdana"/>
              </a:rPr>
              <a:t> </a:t>
            </a:r>
            <a:r>
              <a:rPr dirty="0" sz="1700" spc="65">
                <a:latin typeface="Verdana"/>
                <a:cs typeface="Verdana"/>
              </a:rPr>
              <a:t>pump </a:t>
            </a:r>
            <a:r>
              <a:rPr dirty="0" sz="1700" spc="-20">
                <a:latin typeface="Verdana"/>
                <a:cs typeface="Verdana"/>
              </a:rPr>
              <a:t>(W).</a:t>
            </a:r>
            <a:endParaRPr sz="1700">
              <a:latin typeface="Verdana"/>
              <a:cs typeface="Verdana"/>
            </a:endParaRPr>
          </a:p>
          <a:p>
            <a:pPr marL="38100" marR="30480">
              <a:lnSpc>
                <a:spcPct val="107100"/>
              </a:lnSpc>
              <a:spcBef>
                <a:spcPts val="355"/>
              </a:spcBef>
            </a:pPr>
            <a:r>
              <a:rPr dirty="0" sz="1700" spc="-40">
                <a:latin typeface="Verdana"/>
                <a:cs typeface="Verdana"/>
              </a:rPr>
              <a:t>T</a:t>
            </a:r>
            <a:r>
              <a:rPr dirty="0" baseline="-20202" sz="1650" spc="-60">
                <a:latin typeface="Verdana"/>
                <a:cs typeface="Verdana"/>
              </a:rPr>
              <a:t>pump</a:t>
            </a:r>
            <a:r>
              <a:rPr dirty="0" sz="1700" spc="-40">
                <a:latin typeface="Verdana"/>
                <a:cs typeface="Verdana"/>
              </a:rPr>
              <a:t>=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Operating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hours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of</a:t>
            </a:r>
            <a:r>
              <a:rPr dirty="0" sz="1700" spc="-9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the</a:t>
            </a:r>
            <a:r>
              <a:rPr dirty="0" sz="1700" spc="-85">
                <a:latin typeface="Verdana"/>
                <a:cs typeface="Verdana"/>
              </a:rPr>
              <a:t> </a:t>
            </a:r>
            <a:r>
              <a:rPr dirty="0" sz="1700" spc="75">
                <a:latin typeface="Verdana"/>
                <a:cs typeface="Verdana"/>
              </a:rPr>
              <a:t>pump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 spc="-25">
                <a:latin typeface="Verdana"/>
                <a:cs typeface="Verdana"/>
              </a:rPr>
              <a:t>per day</a:t>
            </a:r>
            <a:r>
              <a:rPr dirty="0" sz="1700" spc="-150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(h).</a:t>
            </a:r>
            <a:endParaRPr sz="170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495"/>
              </a:spcBef>
            </a:pPr>
            <a:r>
              <a:rPr dirty="0" sz="1700">
                <a:latin typeface="Verdana"/>
                <a:cs typeface="Verdana"/>
              </a:rPr>
              <a:t>T</a:t>
            </a:r>
            <a:r>
              <a:rPr dirty="0" baseline="-20202" sz="1650">
                <a:latin typeface="Verdana"/>
                <a:cs typeface="Verdana"/>
              </a:rPr>
              <a:t>sun</a:t>
            </a:r>
            <a:r>
              <a:rPr dirty="0" baseline="-20202" sz="1650" spc="-75">
                <a:latin typeface="Verdana"/>
                <a:cs typeface="Verdana"/>
              </a:rPr>
              <a:t> </a:t>
            </a:r>
            <a:r>
              <a:rPr dirty="0" baseline="-20202" sz="1650">
                <a:latin typeface="Verdana"/>
                <a:cs typeface="Verdana"/>
              </a:rPr>
              <a:t>peak</a:t>
            </a:r>
            <a:r>
              <a:rPr dirty="0" baseline="-20202" sz="1650" spc="150">
                <a:latin typeface="Verdana"/>
                <a:cs typeface="Verdana"/>
              </a:rPr>
              <a:t> </a:t>
            </a:r>
            <a:r>
              <a:rPr dirty="0" sz="1700" spc="-420">
                <a:latin typeface="Verdana"/>
                <a:cs typeface="Verdana"/>
              </a:rPr>
              <a:t>=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Peak</a:t>
            </a:r>
            <a:r>
              <a:rPr dirty="0" sz="1700" spc="-114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sun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hours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per</a:t>
            </a:r>
            <a:r>
              <a:rPr dirty="0" sz="1700" spc="-90">
                <a:latin typeface="Verdana"/>
                <a:cs typeface="Verdana"/>
              </a:rPr>
              <a:t> </a:t>
            </a:r>
            <a:r>
              <a:rPr dirty="0" sz="1700" spc="-35">
                <a:latin typeface="Verdana"/>
                <a:cs typeface="Verdana"/>
              </a:rPr>
              <a:t>day</a:t>
            </a:r>
            <a:r>
              <a:rPr dirty="0" sz="1700" spc="-90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(h).</a:t>
            </a:r>
            <a:endParaRPr sz="1700">
              <a:latin typeface="Verdana"/>
              <a:cs typeface="Verdana"/>
            </a:endParaRPr>
          </a:p>
        </p:txBody>
      </p:sp>
      <p:grpSp>
        <p:nvGrpSpPr>
          <p:cNvPr id="41" name="object 41" descr=""/>
          <p:cNvGrpSpPr/>
          <p:nvPr/>
        </p:nvGrpSpPr>
        <p:grpSpPr>
          <a:xfrm>
            <a:off x="5449987" y="3485903"/>
            <a:ext cx="13848715" cy="9876155"/>
            <a:chOff x="5449987" y="3485903"/>
            <a:chExt cx="13848715" cy="9876155"/>
          </a:xfrm>
        </p:grpSpPr>
        <p:pic>
          <p:nvPicPr>
            <p:cNvPr id="42" name="object 42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449987" y="3485903"/>
              <a:ext cx="9195175" cy="3289024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5396885" y="6918113"/>
              <a:ext cx="3901796" cy="1995763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5347666" y="4072128"/>
              <a:ext cx="3933118" cy="2098677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054287" y="7374575"/>
              <a:ext cx="4899619" cy="291757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0054287" y="10336898"/>
              <a:ext cx="4899619" cy="3024966"/>
            </a:xfrm>
            <a:prstGeom prst="rect">
              <a:avLst/>
            </a:prstGeom>
          </p:spPr>
        </p:pic>
      </p:grpSp>
      <p:sp>
        <p:nvSpPr>
          <p:cNvPr id="47" name="object 47" descr=""/>
          <p:cNvSpPr txBox="1"/>
          <p:nvPr/>
        </p:nvSpPr>
        <p:spPr>
          <a:xfrm>
            <a:off x="10054287" y="6891242"/>
            <a:ext cx="4846320" cy="327025"/>
          </a:xfrm>
          <a:prstGeom prst="rect">
            <a:avLst/>
          </a:prstGeom>
          <a:solidFill>
            <a:srgbClr val="9FBDC7"/>
          </a:solidFill>
        </p:spPr>
        <p:txBody>
          <a:bodyPr wrap="square" lIns="0" tIns="26669" rIns="0" bIns="0" rtlCol="0" vert="horz">
            <a:spAutoFit/>
          </a:bodyPr>
          <a:lstStyle/>
          <a:p>
            <a:pPr algn="ctr" marL="7620">
              <a:lnSpc>
                <a:spcPct val="100000"/>
              </a:lnSpc>
              <a:spcBef>
                <a:spcPts val="209"/>
              </a:spcBef>
            </a:pPr>
            <a:r>
              <a:rPr dirty="0" sz="1550" b="1">
                <a:solidFill>
                  <a:srgbClr val="FFFFFF"/>
                </a:solidFill>
                <a:latin typeface="Arial"/>
                <a:cs typeface="Arial"/>
              </a:rPr>
              <a:t>Quality</a:t>
            </a:r>
            <a:r>
              <a:rPr dirty="0" sz="15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550" spc="-10" b="1">
                <a:solidFill>
                  <a:srgbClr val="FFFFFF"/>
                </a:solidFill>
                <a:latin typeface="Arial"/>
                <a:cs typeface="Arial"/>
              </a:rPr>
              <a:t>Control</a:t>
            </a:r>
            <a:r>
              <a:rPr dirty="0" sz="1550" spc="-20" b="1">
                <a:solidFill>
                  <a:srgbClr val="FFFFFF"/>
                </a:solidFill>
                <a:latin typeface="Arial"/>
                <a:cs typeface="Arial"/>
              </a:rPr>
              <a:t> Chart</a:t>
            </a:r>
            <a:endParaRPr sz="1550">
              <a:latin typeface="Arial"/>
              <a:cs typeface="Arial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15921130" y="3604516"/>
            <a:ext cx="2825115" cy="2565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00" spc="-70" b="1">
                <a:latin typeface="Verdana"/>
                <a:cs typeface="Verdana"/>
              </a:rPr>
              <a:t>Parameters</a:t>
            </a:r>
            <a:r>
              <a:rPr dirty="0" sz="1500" spc="-80" b="1">
                <a:latin typeface="Verdana"/>
                <a:cs typeface="Verdana"/>
              </a:rPr>
              <a:t> </a:t>
            </a:r>
            <a:r>
              <a:rPr dirty="0" sz="1500" spc="-60" b="1">
                <a:latin typeface="Verdana"/>
                <a:cs typeface="Verdana"/>
              </a:rPr>
              <a:t>before</a:t>
            </a:r>
            <a:r>
              <a:rPr dirty="0" sz="1500" spc="-55" b="1">
                <a:latin typeface="Verdana"/>
                <a:cs typeface="Verdana"/>
              </a:rPr>
              <a:t> </a:t>
            </a:r>
            <a:r>
              <a:rPr dirty="0" sz="1500" spc="-45" b="1">
                <a:latin typeface="Verdana"/>
                <a:cs typeface="Verdana"/>
              </a:rPr>
              <a:t>filtration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15921130" y="6452828"/>
            <a:ext cx="2647950" cy="2565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00" spc="-70" b="1">
                <a:latin typeface="Verdana"/>
                <a:cs typeface="Verdana"/>
              </a:rPr>
              <a:t>Parameters</a:t>
            </a:r>
            <a:r>
              <a:rPr dirty="0" sz="1500" spc="-80" b="1">
                <a:latin typeface="Verdana"/>
                <a:cs typeface="Verdana"/>
              </a:rPr>
              <a:t> </a:t>
            </a:r>
            <a:r>
              <a:rPr dirty="0" sz="1500" spc="-70" b="1">
                <a:latin typeface="Verdana"/>
                <a:cs typeface="Verdana"/>
              </a:rPr>
              <a:t>after</a:t>
            </a:r>
            <a:r>
              <a:rPr dirty="0" sz="1500" spc="-55" b="1">
                <a:latin typeface="Verdana"/>
                <a:cs typeface="Verdana"/>
              </a:rPr>
              <a:t> </a:t>
            </a:r>
            <a:r>
              <a:rPr dirty="0" sz="1500" spc="-45" b="1">
                <a:latin typeface="Verdana"/>
                <a:cs typeface="Verdana"/>
              </a:rPr>
              <a:t>filtration</a:t>
            </a:r>
            <a:endParaRPr sz="15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2024-12-12T18:24:28Z</dcterms:created>
  <dcterms:modified xsi:type="dcterms:W3CDTF">2024-12-12T18:24:28Z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2024-12-05T00:00:00Z</vt:filetime>
  </property>
  <property fmtid="{D5CDD505-2E9C-101B-9397-08002B2CF9AE}" pid="3" name="LastSaved">
    <vt:filetime>2024-12-12T00:00:00Z</vt:filetime>
  </property>
</Properties>
</file>