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 autoAdjust="0"/>
    <p:restoredTop sz="94687"/>
  </p:normalViewPr>
  <p:slideViewPr>
    <p:cSldViewPr snapToGrid="0">
      <p:cViewPr>
        <p:scale>
          <a:sx n="30" d="100"/>
          <a:sy n="30" d="100"/>
        </p:scale>
        <p:origin x="7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ANALYSIS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2A-4AA9-A440-02A53A82B0A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2A-4AA9-A440-02A53A82B0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2A-4AA9-A440-02A53A82B0A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2A-4AA9-A440-02A53A82B0A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2A-4AA9-A440-02A53A82B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Sheet1!$A$1:$E$1</c:f>
              <c:strCache>
                <c:ptCount val="5"/>
                <c:pt idx="0">
                  <c:v>POWER SUPPLY</c:v>
                </c:pt>
                <c:pt idx="1">
                  <c:v>MICROCONTROLLER AND STORAGE</c:v>
                </c:pt>
                <c:pt idx="2">
                  <c:v>BODY</c:v>
                </c:pt>
                <c:pt idx="3">
                  <c:v>MOTORS AND PUMBS</c:v>
                </c:pt>
                <c:pt idx="4">
                  <c:v>SENSORS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190.9</c:v>
                </c:pt>
                <c:pt idx="1">
                  <c:v>724.85</c:v>
                </c:pt>
                <c:pt idx="2">
                  <c:v>391.17</c:v>
                </c:pt>
                <c:pt idx="3">
                  <c:v>213</c:v>
                </c:pt>
                <c:pt idx="4">
                  <c:v>86.25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2A-4AA9-A440-02A53A82B0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FE1E-79CC-477A-87EC-9CC63298C1E1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8A80-CAC0-463E-81EB-BBA1284EC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68A80-CAC0-463E-81EB-BBA1284EC6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3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1/5/25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941260" y="1184836"/>
            <a:ext cx="30217153" cy="38945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Corrosion Monitoring Device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2431167"/>
            <a:ext cx="26037108" cy="2364788"/>
          </a:xfrm>
          <a:prstGeom prst="rect">
            <a:avLst/>
          </a:prstGeom>
          <a:ln>
            <a:solidFill>
              <a:srgbClr val="02616D"/>
            </a:solidFill>
          </a:ln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Hussain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Alshabrami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Abdulaziz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Altamimi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Alzahrani, Abdullah Alqahtani, Abdulrahman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Almuhanna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Nawaf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Alzamil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Ismail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Almaraj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00</a:t>
            </a:r>
            <a:r>
              <a:rPr lang="en-US" sz="16600" b="1" dirty="0">
                <a:solidFill>
                  <a:srgbClr val="02616D"/>
                </a:solidFill>
              </a:rPr>
              <a:t>3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7" y="12505932"/>
            <a:ext cx="10653790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Problem statement:</a:t>
            </a:r>
          </a:p>
          <a:p>
            <a:pPr lvl="1" algn="just"/>
            <a:r>
              <a:rPr lang="en-US" sz="4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Inspecting underwater structures is challenging, risky, and costly using traditional methods. These manual approaches lack real-time feedback, require high manpower, and often miss early signs of corrosion. A safer, faster, and smarter solution is needed to improve inspection accuracy and reduce operational costs.</a:t>
            </a:r>
            <a:endParaRPr lang="en-US" sz="4600" dirty="0"/>
          </a:p>
          <a:p>
            <a:r>
              <a:rPr lang="en-GB" sz="46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Constraints:</a:t>
            </a:r>
            <a:endParaRPr lang="en-US" sz="4600" dirty="0"/>
          </a:p>
          <a:p>
            <a:pPr algn="just"/>
            <a:endParaRPr lang="en-US" sz="4600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17" y="573225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 &amp; background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4263" y="1923272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593" y="562302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- validation 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2794" y="1397530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 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2794" y="15232868"/>
            <a:ext cx="10601026" cy="135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Corrosion Monitoring Submarine Device (CMD) is an innovative solution </a:t>
            </a:r>
          </a:p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underwater tank inspections,</a:t>
            </a:r>
          </a:p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advanced sensors, AI-based corrosion detection, and a robust </a:t>
            </a:r>
          </a:p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propulsion system. Designed for deep-</a:t>
            </a:r>
          </a:p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operation, it ensures precise navigation and real-time environmental monitoring while withstanding high pressures. By reducing manpower and inspection costs, the CMD enhances safety and efficiency for</a:t>
            </a:r>
          </a:p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industries like oil and gas. Future enhancements will focus on deeper water capabilities, improved AI accuracy, and enhanced autonomy, making it a versatile tool for underwater exploration and maintenance.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3" name="Picture 2" descr="A black round object with wires and a black circle&#10;&#10;AI-generated content may be incorrect.">
            <a:extLst>
              <a:ext uri="{FF2B5EF4-FFF2-40B4-BE49-F238E27FC236}">
                <a16:creationId xmlns:a16="http://schemas.microsoft.com/office/drawing/2014/main" id="{B9ED9FF3-CE47-8B51-C84E-508D57268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90491" l="9896" r="91276">
                        <a14:foregroundMark x1="33594" y1="33974" x2="33594" y2="33974"/>
                        <a14:foregroundMark x1="41406" y1="24573" x2="41406" y2="24573"/>
                        <a14:foregroundMark x1="38542" y1="24145" x2="38542" y2="24145"/>
                        <a14:foregroundMark x1="82552" y1="16346" x2="82552" y2="16346"/>
                        <a14:foregroundMark x1="82682" y1="17628" x2="82682" y2="17628"/>
                        <a14:foregroundMark x1="83203" y1="19872" x2="83203" y2="19872"/>
                        <a14:foregroundMark x1="83203" y1="19872" x2="83203" y2="19872"/>
                        <a14:foregroundMark x1="82292" y1="16774" x2="82292" y2="16774"/>
                        <a14:foregroundMark x1="84375" y1="21047" x2="80078" y2="10897"/>
                        <a14:foregroundMark x1="80078" y1="10897" x2="80859" y2="13889"/>
                        <a14:foregroundMark x1="83724" y1="55021" x2="87891" y2="73611"/>
                        <a14:foregroundMark x1="87891" y1="73611" x2="63932" y2="84295"/>
                        <a14:foregroundMark x1="63932" y1="84295" x2="40104" y2="84509"/>
                        <a14:foregroundMark x1="40104" y1="84509" x2="29036" y2="79380"/>
                        <a14:foregroundMark x1="29036" y1="79380" x2="19141" y2="61966"/>
                        <a14:foregroundMark x1="19141" y1="61966" x2="18880" y2="61752"/>
                        <a14:foregroundMark x1="84375" y1="19444" x2="84375" y2="19444"/>
                        <a14:foregroundMark x1="85156" y1="21047" x2="84896" y2="19658"/>
                        <a14:foregroundMark x1="12760" y1="36004" x2="14714" y2="11218"/>
                        <a14:foregroundMark x1="11328" y1="28846" x2="13672" y2="13462"/>
                        <a14:foregroundMark x1="14844" y1="16560" x2="23438" y2="31517"/>
                        <a14:foregroundMark x1="12500" y1="13889" x2="13021" y2="11645"/>
                        <a14:foregroundMark x1="83203" y1="16346" x2="84375" y2="16987"/>
                        <a14:foregroundMark x1="79167" y1="11432" x2="73307" y2="19765"/>
                        <a14:foregroundMark x1="73307" y1="19765" x2="78125" y2="11004"/>
                        <a14:foregroundMark x1="78125" y1="11004" x2="77995" y2="10043"/>
                        <a14:foregroundMark x1="71615" y1="18376" x2="74089" y2="28098"/>
                        <a14:foregroundMark x1="74089" y1="28098" x2="73698" y2="30021"/>
                        <a14:foregroundMark x1="52734" y1="90598" x2="52734" y2="90598"/>
                        <a14:foregroundMark x1="54818" y1="90385" x2="54818" y2="90385"/>
                        <a14:foregroundMark x1="38802" y1="28846" x2="63151" y2="30983"/>
                        <a14:foregroundMark x1="63151" y1="30983" x2="55078" y2="23291"/>
                        <a14:foregroundMark x1="55078" y1="23291" x2="44401" y2="22543"/>
                        <a14:foregroundMark x1="44401" y1="22543" x2="55078" y2="20940"/>
                        <a14:foregroundMark x1="55078" y1="20940" x2="59766" y2="32158"/>
                        <a14:foregroundMark x1="59766" y1="32158" x2="70052" y2="38034"/>
                        <a14:foregroundMark x1="70052" y1="38034" x2="61068" y2="28953"/>
                        <a14:foregroundMark x1="61068" y1="28953" x2="46484" y2="33333"/>
                        <a14:foregroundMark x1="46484" y1="33333" x2="50651" y2="27244"/>
                        <a14:foregroundMark x1="87891" y1="52991" x2="90495" y2="43376"/>
                        <a14:foregroundMark x1="90495" y1="43376" x2="91276" y2="48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5126" y="20361366"/>
            <a:ext cx="9344656" cy="69068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C06E04F-113A-6459-0290-F461B304C5C3}"/>
              </a:ext>
            </a:extLst>
          </p:cNvPr>
          <p:cNvSpPr txBox="1"/>
          <p:nvPr/>
        </p:nvSpPr>
        <p:spPr>
          <a:xfrm>
            <a:off x="11388533" y="6199185"/>
            <a:ext cx="10314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eaLnBrk="1" fontAlgn="ctr" latinLnBrk="0" hangingPunct="1"/>
            <a:r>
              <a:rPr lang="en-GB" sz="46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r>
              <a:rPr lang="en-GB" sz="4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6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6340E3C6-CE25-879D-099B-FA1032B21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2538" y="562120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Cost Analysis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A84F3F-2408-62A9-A83C-FD2CB5E41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333832"/>
              </p:ext>
            </p:extLst>
          </p:nvPr>
        </p:nvGraphicFramePr>
        <p:xfrm>
          <a:off x="32031113" y="7404643"/>
          <a:ext cx="9723118" cy="644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785A2A-3493-BA2E-13C0-5AB4FB80E814}"/>
              </a:ext>
            </a:extLst>
          </p:cNvPr>
          <p:cNvSpPr/>
          <p:nvPr/>
        </p:nvSpPr>
        <p:spPr>
          <a:xfrm>
            <a:off x="-6314" y="20361366"/>
            <a:ext cx="11003795" cy="7539808"/>
          </a:xfrm>
          <a:prstGeom prst="roundRect">
            <a:avLst/>
          </a:prstGeom>
          <a:solidFill>
            <a:srgbClr val="02616D"/>
          </a:solidFill>
          <a:ln>
            <a:solidFill>
              <a:srgbClr val="026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rtl="0" eaLnBrk="1" fontAlgn="ctr" latinLnBrk="0" hangingPunct="1">
              <a:buFont typeface="Arial" panose="020B0604020202020204" pitchFamily="34" charset="0"/>
              <a:buChar char="•"/>
            </a:pPr>
            <a:r>
              <a:rPr lang="en-GB" sz="4600" b="0" i="0" u="none" strike="noStrike" kern="120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Data logging: The system must log data for analysis while maintaining secure storage to prevent data loss.</a:t>
            </a:r>
            <a:endParaRPr lang="en-GB" sz="4600" b="0" i="0" u="none" strike="noStrike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571500" indent="-571500" rtl="0" eaLnBrk="1" fontAlgn="ctr" latinLnBrk="0" hangingPunct="1">
              <a:buFont typeface="Arial" panose="020B0604020202020204" pitchFamily="34" charset="0"/>
              <a:buChar char="•"/>
            </a:pPr>
            <a:r>
              <a:rPr lang="en-GB" sz="4600" b="0" i="0" u="none" strike="noStrike" kern="120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Weight: The weight of the submarine will be around 4.5 kg.</a:t>
            </a:r>
            <a:endParaRPr lang="en-GB" sz="4600" b="0" i="0" u="none" strike="noStrike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571500" indent="-571500" rtl="0" eaLnBrk="1" fontAlgn="ctr" latinLnBrk="0" hangingPunct="1">
              <a:buFont typeface="Arial" panose="020B0604020202020204" pitchFamily="34" charset="0"/>
              <a:buChar char="•"/>
            </a:pPr>
            <a:r>
              <a:rPr lang="en-GB" sz="4600" b="0" i="0" u="none" strike="noStrike" kern="120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Samples: Number of samples do not exceed 2 samples in each area.</a:t>
            </a:r>
            <a:endParaRPr lang="en-GB" sz="4600" b="0" i="0" u="none" strike="noStrike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571500" indent="-571500" rtl="0" eaLnBrk="1" fontAlgn="ctr" latinLnBrk="0" hangingPunct="1">
              <a:buFont typeface="Arial" panose="020B0604020202020204" pitchFamily="34" charset="0"/>
              <a:buChar char="•"/>
            </a:pPr>
            <a:r>
              <a:rPr lang="en-GB" sz="4600" b="0" i="0" u="none" strike="noStrike" kern="120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"Frame Design : Frame that is resistant to wear and corrosion and waterproofed </a:t>
            </a:r>
            <a:endParaRPr lang="en-GB" sz="4600" b="0" i="0" u="none" strike="noStrike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F027A4-D15E-745A-1519-CED4DB549565}"/>
              </a:ext>
            </a:extLst>
          </p:cNvPr>
          <p:cNvSpPr/>
          <p:nvPr/>
        </p:nvSpPr>
        <p:spPr>
          <a:xfrm>
            <a:off x="10928126" y="7345204"/>
            <a:ext cx="10338372" cy="10266862"/>
          </a:xfrm>
          <a:prstGeom prst="roundRect">
            <a:avLst/>
          </a:prstGeom>
          <a:solidFill>
            <a:srgbClr val="02616D"/>
          </a:solidFill>
          <a:ln>
            <a:solidFill>
              <a:srgbClr val="026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pressure: maintain at least 250 Kpa underwater pressure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Dashboard: real-time dashboard should update environmental signals every 4 seconds 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Dimensions: The device should not exceed 0.7m in length and 0.4m in diameter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Inspection: device cannot have more than 2 samples with a  1m diameter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Propulsion system: optimized fans for minimal drag force and high thrust and max speed of 3 m/s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D944CB-CA1D-16DC-4951-7BD415F09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10" y="562688"/>
            <a:ext cx="5508621" cy="4926724"/>
          </a:xfrm>
          <a:prstGeom prst="rect">
            <a:avLst/>
          </a:prstGeom>
        </p:spPr>
      </p:pic>
      <p:sp>
        <p:nvSpPr>
          <p:cNvPr id="19" name="Alternate Process 18">
            <a:extLst>
              <a:ext uri="{FF2B5EF4-FFF2-40B4-BE49-F238E27FC236}">
                <a16:creationId xmlns:a16="http://schemas.microsoft.com/office/drawing/2014/main" id="{115AFBD8-DACF-B22B-CF78-93F76A20D8DF}"/>
              </a:ext>
            </a:extLst>
          </p:cNvPr>
          <p:cNvSpPr/>
          <p:nvPr/>
        </p:nvSpPr>
        <p:spPr>
          <a:xfrm>
            <a:off x="21269615" y="7404643"/>
            <a:ext cx="11022830" cy="1713261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S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16108D-E66C-126F-1B21-912F28EB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988" y="8387312"/>
            <a:ext cx="10622457" cy="168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Prototype Validation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  Withstood </a:t>
            </a:r>
            <a:r>
              <a:rPr lang="en-US" sz="4400" dirty="0">
                <a:solidFill>
                  <a:srgbClr val="000000"/>
                </a:solidFill>
              </a:rPr>
              <a:t>high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 kPa at 10 m depth.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Propulsion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Delivered </a:t>
            </a:r>
            <a:r>
              <a:rPr lang="en-US" sz="4400" dirty="0">
                <a:solidFill>
                  <a:srgbClr val="000000"/>
                </a:solidFill>
              </a:rPr>
              <a:t>50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N thrust, 1 m/s speed.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AI Detection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91% accuracy, 130 ms/image on 50 images.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Sensors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1800+ packets in 1 </a:t>
            </a:r>
            <a:r>
              <a:rPr lang="en-US" sz="4400" b="0" i="0" u="none" strike="noStrike" dirty="0" err="1">
                <a:solidFill>
                  <a:srgbClr val="000000"/>
                </a:solidFill>
                <a:effectLst/>
              </a:rPr>
              <a:t>hr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,</a:t>
            </a:r>
          </a:p>
          <a:p>
            <a:pPr algn="just"/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 0% loss.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Buoyancy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Pumps adjusted depth in 10 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System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150 ms API latency, 4 s dashboard refresh.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Safety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Passed leak, pressure, retrieval tests.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Specs Met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: ~90% achieved, minor cost overrun.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7C8AE-0E77-DEEA-2E24-928151ADC8DE}"/>
              </a:ext>
            </a:extLst>
          </p:cNvPr>
          <p:cNvSpPr txBox="1"/>
          <p:nvPr/>
        </p:nvSpPr>
        <p:spPr>
          <a:xfrm>
            <a:off x="168687" y="6751758"/>
            <a:ext cx="1065379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Introduction:</a:t>
            </a:r>
          </a:p>
          <a:p>
            <a:pPr algn="just"/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project introduces a remotely operated underwater device designed to inspect water tanks and detect corrosion and wear. It uses sensors and a camera with AI analysis to provide real-time monitoring, reducing cost and improving safety.</a:t>
            </a:r>
            <a:endParaRPr lang="en-US" sz="4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193034</TotalTime>
  <Words>465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-webkit-standard</vt:lpstr>
      <vt:lpstr>Aptos</vt:lpstr>
      <vt:lpstr>Aptos Display</vt:lpstr>
      <vt:lpstr>Arial</vt:lpstr>
      <vt:lpstr>Calibri</vt:lpstr>
      <vt:lpstr>Nunito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mamz.mz10@gmail.com</cp:lastModifiedBy>
  <cp:revision>13</cp:revision>
  <dcterms:created xsi:type="dcterms:W3CDTF">2025-04-20T10:29:18Z</dcterms:created>
  <dcterms:modified xsi:type="dcterms:W3CDTF">2025-05-01T19:43:59Z</dcterms:modified>
</cp:coreProperties>
</file>