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147472371" r:id="rId5"/>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DCAA0-BC4E-DAB2-CD6B-930422F7FE04}" v="230" dt="2025-05-01T18:43:35.120"/>
    <p1510:client id="{6833E4D3-170E-4E06-A042-FE5FF2BAA90C}" v="1" dt="2025-05-01T20:54:22.771"/>
    <p1510:client id="{8E358E44-B7D1-D940-A9A3-33622A758248}" v="28" dt="2025-05-01T20:41:30.317"/>
    <p1510:client id="{B3140DD0-5F8F-214A-8C23-7506CA799B48}" v="69" dt="2025-05-01T20:50:47.292"/>
    <p1510:client id="{D7365383-544E-322D-20D3-D705DBE4867D}" v="82" dt="2025-05-01T20:46:01.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D5E8-5DA8-DF45-8461-B2AAE2CECF78}" type="datetimeFigureOut">
              <a:rPr lang="en-SA" smtClean="0"/>
              <a:t>05/01/2025</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E5B58-4A78-1F40-80E4-9425456276F6}" type="slidenum">
              <a:rPr lang="en-SA" smtClean="0"/>
              <a:t>‹#›</a:t>
            </a:fld>
            <a:endParaRPr lang="en-SA"/>
          </a:p>
        </p:txBody>
      </p:sp>
    </p:spTree>
    <p:extLst>
      <p:ext uri="{BB962C8B-B14F-4D97-AF65-F5344CB8AC3E}">
        <p14:creationId xmlns:p14="http://schemas.microsoft.com/office/powerpoint/2010/main" val="368701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a:extLst>
            <a:ext uri="{FF2B5EF4-FFF2-40B4-BE49-F238E27FC236}">
              <a16:creationId xmlns:a16="http://schemas.microsoft.com/office/drawing/2014/main" id="{7E393B93-3BFD-0A73-8C44-51B925610266}"/>
            </a:ext>
          </a:extLst>
        </p:cNvPr>
        <p:cNvGrpSpPr/>
        <p:nvPr/>
      </p:nvGrpSpPr>
      <p:grpSpPr>
        <a:xfrm>
          <a:off x="0" y="0"/>
          <a:ext cx="0" cy="0"/>
          <a:chOff x="0" y="0"/>
          <a:chExt cx="0" cy="0"/>
        </a:xfrm>
      </p:grpSpPr>
      <p:sp>
        <p:nvSpPr>
          <p:cNvPr id="2504" name="Google Shape;2504;p39:notes">
            <a:extLst>
              <a:ext uri="{FF2B5EF4-FFF2-40B4-BE49-F238E27FC236}">
                <a16:creationId xmlns:a16="http://schemas.microsoft.com/office/drawing/2014/main" id="{983CCE9F-1DCB-F45B-4381-ACC04DE5C3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5" name="Google Shape;2505;p39:notes">
            <a:extLst>
              <a:ext uri="{FF2B5EF4-FFF2-40B4-BE49-F238E27FC236}">
                <a16:creationId xmlns:a16="http://schemas.microsoft.com/office/drawing/2014/main" id="{93651323-4C06-840E-2427-C718D93971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566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AA3A-C1F9-8FDD-DDA5-8D05E7311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7DC435C3-A5C8-4C4A-B693-3A6BCCDCF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AFB40801-1BF7-26FE-A71C-2B67F68CB78F}"/>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252262A1-FD01-8222-946F-684550A44920}"/>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6D02EBEE-D571-44CD-AE66-E4CF1B336BF8}"/>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53691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01CB-25FC-361A-EFE2-4524345F6BE2}"/>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6BC4EE99-3C49-D620-3940-74FB0E568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EFE33948-7696-2A86-DBB4-3798133F873A}"/>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B5D6CC46-5126-584B-6149-974DD2DFE03A}"/>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B7E7638F-09B9-8ABC-6832-F56AD946D7E0}"/>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81372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157DD-75AA-D64A-830B-075BA8BB8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F84432F2-EA5A-5DA7-3B92-D7362EBA1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DDD927F-3E0C-CC1B-296A-8739FEA92FCE}"/>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9B00CD43-AFFD-4C53-1F56-C48EE5035A64}"/>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4F423324-5826-9C23-9E1D-E6BD9B02489B}"/>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102873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D2A9-3A0E-A476-112A-A376D98432F6}"/>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F5983565-F9EB-E8C3-20DC-EEA326F213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E2C76997-92AC-D6AF-9FEC-6D41E332F4C6}"/>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9692A54C-FE19-FF95-829D-A3A529FDBDDE}"/>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47C15BAB-F0E8-0451-2351-1BFD1F347A30}"/>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15481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D42F-7901-FBB2-D979-D6F4AB3CA4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81DD202A-1922-DCB3-3EE4-E934779DF8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FF0DD-B825-A60A-25F0-DCFC952211A8}"/>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C46E9BCF-9079-7A7C-BA63-FA97D45B0FB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576C413A-A92D-F936-2626-30A654E3DB13}"/>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340944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44C8-A8CD-6A40-3E39-206BA28FF69D}"/>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998C9080-C2EA-2FAE-8DE5-69F86C0B4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A765D470-8E20-65A9-B97C-2D7B5E9EB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858FF249-ED01-1646-0642-25175748ACB1}"/>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6" name="Footer Placeholder 5">
            <a:extLst>
              <a:ext uri="{FF2B5EF4-FFF2-40B4-BE49-F238E27FC236}">
                <a16:creationId xmlns:a16="http://schemas.microsoft.com/office/drawing/2014/main" id="{FF47ACE4-FC2A-5230-33BC-91D9224A7869}"/>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7051B15B-EEFE-158A-97E4-1EEEDC6F4E61}"/>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11310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A579-B73E-4B25-4A46-EEF9AEEA8F4C}"/>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64F31262-257E-B669-4883-668AF4139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FAB15-C280-F3D6-B785-AE2C1D6F43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A0968647-607F-6A99-CAE2-5FA91C024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56F95-4391-30CE-0E74-94F28F0F1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17DCBC22-AA9A-8277-3CCC-6D83D3B7075E}"/>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8" name="Footer Placeholder 7">
            <a:extLst>
              <a:ext uri="{FF2B5EF4-FFF2-40B4-BE49-F238E27FC236}">
                <a16:creationId xmlns:a16="http://schemas.microsoft.com/office/drawing/2014/main" id="{B15C0249-C074-21E0-74A8-CBD06F99251F}"/>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69F539AB-0B4C-F101-AF38-700C95B470B9}"/>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398844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4D65-9017-17A0-173E-B3C13C225B91}"/>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6E4C0425-1950-6E4E-7EEF-FCB86504D67A}"/>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4" name="Footer Placeholder 3">
            <a:extLst>
              <a:ext uri="{FF2B5EF4-FFF2-40B4-BE49-F238E27FC236}">
                <a16:creationId xmlns:a16="http://schemas.microsoft.com/office/drawing/2014/main" id="{7894619B-8A2C-1D60-805C-A50C6828BE55}"/>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C9EE820A-ABB0-3914-53D8-75F3FA6A5948}"/>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208443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41E9D-8C7D-AB83-28B0-15B3AE6BC67C}"/>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3" name="Footer Placeholder 2">
            <a:extLst>
              <a:ext uri="{FF2B5EF4-FFF2-40B4-BE49-F238E27FC236}">
                <a16:creationId xmlns:a16="http://schemas.microsoft.com/office/drawing/2014/main" id="{45DAFAEB-28E2-6018-160A-65BF978990BC}"/>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47B750A8-0B51-FB93-8AA6-123ABF4591A9}"/>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810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DD33-FCFB-8927-4ABB-833E7BB40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05D6F7D5-A9C8-4A24-14A8-48EC59666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96014435-22C2-10BD-118B-16A7CA078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6C24E-C1F6-71D4-105D-9F82B2CC7853}"/>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6" name="Footer Placeholder 5">
            <a:extLst>
              <a:ext uri="{FF2B5EF4-FFF2-40B4-BE49-F238E27FC236}">
                <a16:creationId xmlns:a16="http://schemas.microsoft.com/office/drawing/2014/main" id="{8DB32F19-89B9-5E0C-C9B6-144472C9CF15}"/>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EE301CD7-AA9E-E3EC-69AD-C53EFCEFC4AD}"/>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388471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7D57-98E9-F527-FAFC-334DBEF06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DE5B2F0F-6D29-CC33-4880-C139342AF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DAF2DF4C-4FE5-D315-446F-8B82DF87A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2D2FD-332E-FF93-5C29-04EDFBAAF334}"/>
              </a:ext>
            </a:extLst>
          </p:cNvPr>
          <p:cNvSpPr>
            <a:spLocks noGrp="1"/>
          </p:cNvSpPr>
          <p:nvPr>
            <p:ph type="dt" sz="half" idx="10"/>
          </p:nvPr>
        </p:nvSpPr>
        <p:spPr/>
        <p:txBody>
          <a:bodyPr/>
          <a:lstStyle/>
          <a:p>
            <a:fld id="{F95A8222-24BF-104C-B1C9-452059B0BCC1}" type="datetimeFigureOut">
              <a:rPr lang="en-SA" smtClean="0"/>
              <a:t>05/01/2025</a:t>
            </a:fld>
            <a:endParaRPr lang="en-SA"/>
          </a:p>
        </p:txBody>
      </p:sp>
      <p:sp>
        <p:nvSpPr>
          <p:cNvPr id="6" name="Footer Placeholder 5">
            <a:extLst>
              <a:ext uri="{FF2B5EF4-FFF2-40B4-BE49-F238E27FC236}">
                <a16:creationId xmlns:a16="http://schemas.microsoft.com/office/drawing/2014/main" id="{928ECA78-E305-56C8-B891-5A1FAB2682B9}"/>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4828268B-7618-C571-241F-C8A398AEB653}"/>
              </a:ext>
            </a:extLst>
          </p:cNvPr>
          <p:cNvSpPr>
            <a:spLocks noGrp="1"/>
          </p:cNvSpPr>
          <p:nvPr>
            <p:ph type="sldNum" sz="quarter" idx="12"/>
          </p:nvPr>
        </p:nvSpPr>
        <p:spPr/>
        <p:txBody>
          <a:bodyPr/>
          <a:lstStyle/>
          <a:p>
            <a:fld id="{026EA7C2-25BD-2243-AD33-E52087A8E240}" type="slidenum">
              <a:rPr lang="en-SA" smtClean="0"/>
              <a:t>‹#›</a:t>
            </a:fld>
            <a:endParaRPr lang="en-SA"/>
          </a:p>
        </p:txBody>
      </p:sp>
    </p:spTree>
    <p:extLst>
      <p:ext uri="{BB962C8B-B14F-4D97-AF65-F5344CB8AC3E}">
        <p14:creationId xmlns:p14="http://schemas.microsoft.com/office/powerpoint/2010/main" val="351722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7DF08-8E0F-2F8E-13A6-3C200B006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F0F57F8B-82D6-2E02-6E5D-B126ED011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0DE9857A-59CB-BBC9-CE29-0F77D2A5B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5A8222-24BF-104C-B1C9-452059B0BCC1}" type="datetimeFigureOut">
              <a:rPr lang="en-SA" smtClean="0"/>
              <a:t>05/01/2025</a:t>
            </a:fld>
            <a:endParaRPr lang="en-SA"/>
          </a:p>
        </p:txBody>
      </p:sp>
      <p:sp>
        <p:nvSpPr>
          <p:cNvPr id="5" name="Footer Placeholder 4">
            <a:extLst>
              <a:ext uri="{FF2B5EF4-FFF2-40B4-BE49-F238E27FC236}">
                <a16:creationId xmlns:a16="http://schemas.microsoft.com/office/drawing/2014/main" id="{0BF9F433-D64A-C91A-8400-6611112C7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A"/>
          </a:p>
        </p:txBody>
      </p:sp>
      <p:sp>
        <p:nvSpPr>
          <p:cNvPr id="6" name="Slide Number Placeholder 5">
            <a:extLst>
              <a:ext uri="{FF2B5EF4-FFF2-40B4-BE49-F238E27FC236}">
                <a16:creationId xmlns:a16="http://schemas.microsoft.com/office/drawing/2014/main" id="{80520E8A-09AB-C3EF-2E4E-A69A15E56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6EA7C2-25BD-2243-AD33-E52087A8E240}" type="slidenum">
              <a:rPr lang="en-SA" smtClean="0"/>
              <a:t>‹#›</a:t>
            </a:fld>
            <a:endParaRPr lang="en-SA"/>
          </a:p>
        </p:txBody>
      </p:sp>
    </p:spTree>
    <p:extLst>
      <p:ext uri="{BB962C8B-B14F-4D97-AF65-F5344CB8AC3E}">
        <p14:creationId xmlns:p14="http://schemas.microsoft.com/office/powerpoint/2010/main" val="100833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6">
          <a:extLst>
            <a:ext uri="{FF2B5EF4-FFF2-40B4-BE49-F238E27FC236}">
              <a16:creationId xmlns:a16="http://schemas.microsoft.com/office/drawing/2014/main" id="{808589A0-259E-1773-495D-778560C4BCE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12EA173-802C-6EB3-10DF-1E1BFC1602BF}"/>
              </a:ext>
            </a:extLst>
          </p:cNvPr>
          <p:cNvSpPr/>
          <p:nvPr/>
        </p:nvSpPr>
        <p:spPr>
          <a:xfrm>
            <a:off x="1336109" y="-24632"/>
            <a:ext cx="9519781" cy="1126319"/>
          </a:xfrm>
          <a:prstGeom prst="rect">
            <a:avLst/>
          </a:prstGeom>
          <a:solidFill>
            <a:srgbClr val="1B2F3D"/>
          </a:solidFill>
          <a:ln w="12700" cap="flat" cmpd="sng" algn="ctr">
            <a:solidFill>
              <a:srgbClr val="1B2F3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6000"/>
              <a:buFont typeface="Calibri"/>
              <a:buNone/>
              <a:tabLst/>
              <a:defRPr/>
            </a:pPr>
            <a:r>
              <a:rPr lang="en-US" sz="2000">
                <a:solidFill>
                  <a:schemeClr val="bg1"/>
                </a:solidFill>
                <a:effectLst/>
                <a:latin typeface="HelveticaNeueLT Arabic 75 Bold" panose="020B0804020202020204" pitchFamily="34" charset="-78"/>
                <a:cs typeface="HelveticaNeueLT Arabic 75 Bold" panose="020B0804020202020204" pitchFamily="34" charset="-78"/>
              </a:rPr>
              <a:t>Smart Airport Self-Check-In with Biometric Verification and Automated Baggage Handling</a:t>
            </a:r>
            <a:endParaRPr kumimoji="0" lang="en-US" sz="2000" b="0" i="0" u="none" strike="noStrike" kern="0" cap="none" spc="0" normalizeH="0" baseline="0" noProof="0">
              <a:ln>
                <a:noFill/>
              </a:ln>
              <a:solidFill>
                <a:schemeClr val="bg1"/>
              </a:solidFill>
              <a:uLnTx/>
              <a:uFillTx/>
              <a:latin typeface="HelveticaNeueLT Arabic 75 Bold" panose="020B0804020202020204" pitchFamily="34" charset="-78"/>
              <a:cs typeface="HelveticaNeueLT Arabic 75 Bold" panose="020B0804020202020204" pitchFamily="34" charset="-78"/>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6000"/>
              <a:buFont typeface="Calibri"/>
              <a:buNone/>
              <a:tabLst/>
              <a:defRPr/>
            </a:pPr>
            <a:r>
              <a:rPr lang="en-US" sz="1200" kern="0">
                <a:solidFill>
                  <a:schemeClr val="bg1"/>
                </a:solidFill>
                <a:effectLst/>
                <a:latin typeface="HelveticaNeueLT Arabic 75 Bold" panose="020B0804020202020204" pitchFamily="34" charset="-78"/>
                <a:cs typeface="HelveticaNeueLT Arabic 75 Bold" panose="020B0804020202020204" pitchFamily="34" charset="-78"/>
                <a:sym typeface="Calibri"/>
              </a:rPr>
              <a:t>Bander Moafa | Youse</a:t>
            </a:r>
            <a:r>
              <a:rPr lang="en-US" sz="1200" kern="0">
                <a:solidFill>
                  <a:schemeClr val="bg1"/>
                </a:solidFill>
                <a:latin typeface="HelveticaNeueLT Arabic 75 Bold" panose="020B0804020202020204" pitchFamily="34" charset="-78"/>
                <a:cs typeface="HelveticaNeueLT Arabic 75 Bold" panose="020B0804020202020204" pitchFamily="34" charset="-78"/>
                <a:sym typeface="Calibri"/>
              </a:rPr>
              <a:t>f Alsayed | Mohammed Alshaye | Jehad Albulayhid | Dhafer Alzaher | Abdullah Aldeheman</a:t>
            </a:r>
          </a:p>
          <a:p>
            <a:pPr marL="0" marR="0" lvl="0" indent="0" algn="ctr" defTabSz="914400" rtl="0" eaLnBrk="1" fontAlgn="auto" latinLnBrk="0" hangingPunct="1">
              <a:lnSpc>
                <a:spcPct val="100000"/>
              </a:lnSpc>
              <a:spcBef>
                <a:spcPts val="0"/>
              </a:spcBef>
              <a:spcAft>
                <a:spcPts val="0"/>
              </a:spcAft>
              <a:buClr>
                <a:srgbClr val="000000"/>
              </a:buClr>
              <a:buSzPts val="6000"/>
              <a:buFont typeface="Calibri"/>
              <a:buNone/>
              <a:tabLst/>
              <a:defRPr/>
            </a:pPr>
            <a:r>
              <a:rPr kumimoji="0" lang="en-US" sz="1200" b="0" i="0" u="none" strike="noStrike" kern="0" cap="none" spc="0" normalizeH="0" baseline="0" noProof="0">
                <a:ln>
                  <a:noFill/>
                </a:ln>
                <a:solidFill>
                  <a:schemeClr val="bg1"/>
                </a:solidFill>
                <a:effectLst/>
                <a:uLnTx/>
                <a:uFillTx/>
                <a:latin typeface="HelveticaNeueLT Arabic 75 Bold" panose="020B0804020202020204" pitchFamily="34" charset="-78"/>
                <a:cs typeface="HelveticaNeueLT Arabic 75 Bold" panose="020B0804020202020204" pitchFamily="34" charset="-78"/>
                <a:sym typeface="Calibri"/>
              </a:rPr>
              <a:t>Coach: Mr. Abdulmajeed Alothman</a:t>
            </a:r>
            <a:endParaRPr kumimoji="0" lang="en-SA" sz="1200" b="0" i="0" u="none" strike="noStrike" kern="0" cap="none" spc="0" normalizeH="0" baseline="0" noProof="0">
              <a:ln>
                <a:noFill/>
              </a:ln>
              <a:solidFill>
                <a:srgbClr val="FFFFFF"/>
              </a:solidFill>
              <a:effectLst/>
              <a:uLnTx/>
              <a:uFillTx/>
              <a:latin typeface="HelveticaNeueLT Arabic 75 Bold" panose="020B0804020202020204" pitchFamily="34" charset="-78"/>
              <a:cs typeface="HelveticaNeueLT Arabic 75 Bold" panose="020B0804020202020204" pitchFamily="34" charset="-78"/>
              <a:sym typeface="Calibri"/>
            </a:endParaRPr>
          </a:p>
        </p:txBody>
      </p:sp>
      <p:sp>
        <p:nvSpPr>
          <p:cNvPr id="242" name="Rectangle 241">
            <a:extLst>
              <a:ext uri="{FF2B5EF4-FFF2-40B4-BE49-F238E27FC236}">
                <a16:creationId xmlns:a16="http://schemas.microsoft.com/office/drawing/2014/main" id="{97378805-3D91-E392-66F3-8ABBB48E86DF}"/>
              </a:ext>
            </a:extLst>
          </p:cNvPr>
          <p:cNvSpPr/>
          <p:nvPr/>
        </p:nvSpPr>
        <p:spPr>
          <a:xfrm>
            <a:off x="59541" y="1558637"/>
            <a:ext cx="2927803" cy="5216236"/>
          </a:xfrm>
          <a:prstGeom prst="rect">
            <a:avLst/>
          </a:prstGeom>
          <a:noFill/>
          <a:ln w="12700" cap="flat" cmpd="sng" algn="ctr">
            <a:solidFill>
              <a:srgbClr val="44546A"/>
            </a:solidFill>
            <a:prstDash val="solid"/>
          </a:ln>
          <a:effectLst/>
        </p:spPr>
        <p:txBody>
          <a:bodyPr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a:ln>
                <a:noFill/>
              </a:ln>
              <a:solidFill>
                <a:srgbClr val="003676">
                  <a:lumMod val="50000"/>
                </a:srgbClr>
              </a:solidFill>
              <a:effectLst/>
              <a:uLnTx/>
              <a:uFillTx/>
              <a:latin typeface="HelveticaNeueLT Arabic 75 Bold" panose="020B0804020202020204" pitchFamily="34" charset="-78"/>
              <a:cs typeface="HelveticaNeueLT Arabic 75 Bold" panose="020B0804020202020204" pitchFamily="34" charset="-78"/>
            </a:endParaRPr>
          </a:p>
        </p:txBody>
      </p:sp>
      <p:sp>
        <p:nvSpPr>
          <p:cNvPr id="243" name="Rectangle 242">
            <a:extLst>
              <a:ext uri="{FF2B5EF4-FFF2-40B4-BE49-F238E27FC236}">
                <a16:creationId xmlns:a16="http://schemas.microsoft.com/office/drawing/2014/main" id="{02408EFD-7A38-8ED2-832A-7A90F74588FC}"/>
              </a:ext>
            </a:extLst>
          </p:cNvPr>
          <p:cNvSpPr/>
          <p:nvPr/>
        </p:nvSpPr>
        <p:spPr>
          <a:xfrm>
            <a:off x="59541" y="1184406"/>
            <a:ext cx="2927803" cy="374231"/>
          </a:xfrm>
          <a:prstGeom prst="rect">
            <a:avLst/>
          </a:prstGeom>
          <a:solidFill>
            <a:srgbClr val="1B2E3D"/>
          </a:solidFill>
          <a:ln w="12700" cap="flat" cmpd="sng" algn="ctr">
            <a:solidFill>
              <a:srgbClr val="44546A"/>
            </a:solid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NeueLT Arabic 75 Bold" panose="020B0804020202020204" pitchFamily="34" charset="-78"/>
                <a:cs typeface="HelveticaNeueLT Arabic 75 Bold" panose="020B0804020202020204" pitchFamily="34" charset="-78"/>
              </a:rPr>
              <a:t>Overview</a:t>
            </a:r>
            <a:endParaRPr kumimoji="0" lang="ar-SA" sz="1200" b="1" i="0" u="none" strike="noStrike" kern="1200" cap="none" spc="0" normalizeH="0" baseline="0" noProof="0">
              <a:ln>
                <a:noFill/>
              </a:ln>
              <a:solidFill>
                <a:srgbClr val="FFFFFF"/>
              </a:solidFill>
              <a:effectLst/>
              <a:uLnTx/>
              <a:uFillTx/>
              <a:latin typeface="HelveticaNeueLT Arabic 75 Bold" panose="020B0804020202020204" pitchFamily="34" charset="-78"/>
              <a:cs typeface="HelveticaNeueLT Arabic 75 Bold" panose="020B0804020202020204" pitchFamily="34" charset="-78"/>
            </a:endParaRPr>
          </a:p>
        </p:txBody>
      </p:sp>
      <p:sp>
        <p:nvSpPr>
          <p:cNvPr id="3" name="Rectangle 2">
            <a:extLst>
              <a:ext uri="{FF2B5EF4-FFF2-40B4-BE49-F238E27FC236}">
                <a16:creationId xmlns:a16="http://schemas.microsoft.com/office/drawing/2014/main" id="{DB4E0C56-B67C-4750-6A23-7D88839A9243}"/>
              </a:ext>
            </a:extLst>
          </p:cNvPr>
          <p:cNvSpPr/>
          <p:nvPr/>
        </p:nvSpPr>
        <p:spPr>
          <a:xfrm>
            <a:off x="171918" y="3425283"/>
            <a:ext cx="2703049" cy="174259"/>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rPr>
              <a:t>Problem Statement</a:t>
            </a: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sp>
        <p:nvSpPr>
          <p:cNvPr id="5" name="Rectangle 4">
            <a:extLst>
              <a:ext uri="{FF2B5EF4-FFF2-40B4-BE49-F238E27FC236}">
                <a16:creationId xmlns:a16="http://schemas.microsoft.com/office/drawing/2014/main" id="{E3E207CF-2CB3-703A-848A-700144C7FB27}"/>
              </a:ext>
            </a:extLst>
          </p:cNvPr>
          <p:cNvSpPr/>
          <p:nvPr/>
        </p:nvSpPr>
        <p:spPr>
          <a:xfrm>
            <a:off x="171918" y="1558637"/>
            <a:ext cx="2703049" cy="1779072"/>
          </a:xfrm>
          <a:prstGeom prst="rect">
            <a:avLst/>
          </a:prstGeom>
          <a:noFill/>
          <a:ln w="12700" cap="flat" cmpd="sng" algn="ctr">
            <a:noFill/>
            <a:prstDash val="solid"/>
          </a:ln>
          <a:effectLst/>
        </p:spPr>
        <p:txBody>
          <a:bodyPr lIns="72000" tIns="61200" rIns="72000" bIns="45720" rtlCol="0" anchor="ctr"/>
          <a:lstStyle/>
          <a:p>
            <a:pPr algn="justLow"/>
            <a:r>
              <a:rPr lang="en-US" sz="800">
                <a:solidFill>
                  <a:srgbClr val="0E0E0E"/>
                </a:solidFill>
                <a:effectLst/>
                <a:latin typeface="HelveticaNeueLT Arabic 75 Bold" panose="020B0804020202020204" pitchFamily="34" charset="-78"/>
                <a:cs typeface="HelveticaNeueLT Arabic 75 Bold" panose="020B0804020202020204" pitchFamily="34" charset="-78"/>
              </a:rPr>
              <a:t>This project presents a smart self-check-in kiosk designed to automate the passenger and baggage check-in process at airports. The system integrates facial recognition, passport scanning, ticket printing, baggage weighing, and tag generation—all within a compact, user-friendly unit. Through embedded control, sensor integration, and backend validation, the kiosk enhances both operational efficiency and passenger experience. A simulation and optimization model was developed to evaluate its impact on queue time and system throughput, ensuring the design is scalable and validated under real-world conditions.</a:t>
            </a:r>
          </a:p>
        </p:txBody>
      </p:sp>
      <p:sp>
        <p:nvSpPr>
          <p:cNvPr id="8" name="Rectangle 7">
            <a:extLst>
              <a:ext uri="{FF2B5EF4-FFF2-40B4-BE49-F238E27FC236}">
                <a16:creationId xmlns:a16="http://schemas.microsoft.com/office/drawing/2014/main" id="{6437A799-92E2-BD86-B988-E58D38F4D88F}"/>
              </a:ext>
            </a:extLst>
          </p:cNvPr>
          <p:cNvSpPr/>
          <p:nvPr/>
        </p:nvSpPr>
        <p:spPr>
          <a:xfrm>
            <a:off x="171918" y="3609607"/>
            <a:ext cx="2703049" cy="1527464"/>
          </a:xfrm>
          <a:prstGeom prst="rect">
            <a:avLst/>
          </a:prstGeom>
          <a:noFill/>
          <a:ln w="12700" cap="flat" cmpd="sng" algn="ctr">
            <a:noFill/>
            <a:prstDash val="solid"/>
          </a:ln>
          <a:effectLst/>
        </p:spPr>
        <p:txBody>
          <a:bodyPr lIns="72000" tIns="61200" rIns="72000" bIns="45720" rtlCol="0" anchor="ctr"/>
          <a:lstStyle/>
          <a:p>
            <a:pPr algn="justLow"/>
            <a:r>
              <a:rPr lang="en-US" sz="800">
                <a:solidFill>
                  <a:srgbClr val="0E0E0E"/>
                </a:solidFill>
                <a:effectLst/>
                <a:latin typeface="HelveticaNeueLT Arabic 75 Bold" panose="020B0804020202020204" pitchFamily="34" charset="-78"/>
                <a:cs typeface="HelveticaNeueLT Arabic 75 Bold" panose="020B0804020202020204" pitchFamily="34" charset="-78"/>
              </a:rPr>
              <a:t>Traditional airport check-in counters are prone to long queues, manual bottlenecks, and operational inefficiencies—particularly during peak hours. Airlines like SAUDIA at King Khalid International Airport experience high passenger volume, where slow processing at check-in points leads to crowding and delays. There is a clear need for a self-service solution that automates passenger identification and baggage handling while reducing wait times and improving service throughput.</a:t>
            </a:r>
          </a:p>
          <a:p>
            <a:pPr algn="justLow"/>
            <a:endParaRPr lang="en-US" sz="800">
              <a:solidFill>
                <a:srgbClr val="0E0E0E"/>
              </a:solidFill>
              <a:effectLst/>
              <a:latin typeface="HelveticaNeueLT Arabic 75 Bold" panose="020B0804020202020204" pitchFamily="34" charset="-78"/>
              <a:cs typeface="HelveticaNeueLT Arabic 75 Bold" panose="020B0804020202020204" pitchFamily="34" charset="-78"/>
            </a:endParaRPr>
          </a:p>
        </p:txBody>
      </p:sp>
      <p:sp>
        <p:nvSpPr>
          <p:cNvPr id="11" name="Rectangle 10">
            <a:extLst>
              <a:ext uri="{FF2B5EF4-FFF2-40B4-BE49-F238E27FC236}">
                <a16:creationId xmlns:a16="http://schemas.microsoft.com/office/drawing/2014/main" id="{309B4F7E-8C35-0D5E-535D-F719BA8F0BB0}"/>
              </a:ext>
            </a:extLst>
          </p:cNvPr>
          <p:cNvSpPr/>
          <p:nvPr/>
        </p:nvSpPr>
        <p:spPr>
          <a:xfrm>
            <a:off x="171918" y="5228539"/>
            <a:ext cx="2703049" cy="1405509"/>
          </a:xfrm>
          <a:prstGeom prst="rect">
            <a:avLst/>
          </a:prstGeom>
          <a:noFill/>
          <a:ln w="12700" cap="flat" cmpd="sng" algn="ctr">
            <a:noFill/>
            <a:prstDash val="solid"/>
          </a:ln>
          <a:effectLst/>
        </p:spPr>
        <p:txBody>
          <a:bodyPr lIns="72000" tIns="61200" rIns="72000" bIns="45720" rtlCol="0" anchor="ctr"/>
          <a:lstStyle/>
          <a:p>
            <a:pPr algn="justLow"/>
            <a:r>
              <a:rPr lang="en-US" sz="800">
                <a:solidFill>
                  <a:srgbClr val="0E0E0E"/>
                </a:solidFill>
                <a:effectLst/>
                <a:latin typeface="HelveticaNeueLT Arabic 75 Bold" panose="020B0804020202020204" pitchFamily="34" charset="-78"/>
                <a:cs typeface="HelveticaNeueLT Arabic 75 Bold" panose="020B0804020202020204" pitchFamily="34" charset="-78"/>
              </a:rPr>
              <a:t>The objective of this project is to design and prototype a self-check-in kiosk that automates the check-in process—covering ID verification, ticket printing, baggage weighing, and tagging. The system is built to reduce check-in time, improve passenger flow during peak hours, and minimize manual intervention. It is supported by embedded control, biometric verification, and simulation-based validation to ensure efficiency and scalability in real-world airport environments.</a:t>
            </a:r>
          </a:p>
        </p:txBody>
      </p:sp>
      <p:sp>
        <p:nvSpPr>
          <p:cNvPr id="41" name="Rectangle 40">
            <a:extLst>
              <a:ext uri="{FF2B5EF4-FFF2-40B4-BE49-F238E27FC236}">
                <a16:creationId xmlns:a16="http://schemas.microsoft.com/office/drawing/2014/main" id="{7FA560D1-977D-A247-6ABB-9B1346766B87}"/>
              </a:ext>
            </a:extLst>
          </p:cNvPr>
          <p:cNvSpPr/>
          <p:nvPr/>
        </p:nvSpPr>
        <p:spPr>
          <a:xfrm>
            <a:off x="3214937" y="2470265"/>
            <a:ext cx="2703049" cy="174259"/>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rPr>
              <a:t>Snapshots of Simulation</a:t>
            </a: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sp>
        <p:nvSpPr>
          <p:cNvPr id="44" name="Rectangle 43">
            <a:extLst>
              <a:ext uri="{FF2B5EF4-FFF2-40B4-BE49-F238E27FC236}">
                <a16:creationId xmlns:a16="http://schemas.microsoft.com/office/drawing/2014/main" id="{333DB1E0-9FFC-2DEB-FA4C-2A24468CE179}"/>
              </a:ext>
            </a:extLst>
          </p:cNvPr>
          <p:cNvSpPr/>
          <p:nvPr/>
        </p:nvSpPr>
        <p:spPr>
          <a:xfrm>
            <a:off x="3214935" y="5511098"/>
            <a:ext cx="2703049" cy="174259"/>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rPr>
              <a:t>Simulation Results</a:t>
            </a: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pic>
        <p:nvPicPr>
          <p:cNvPr id="2" name="Picture 1">
            <a:extLst>
              <a:ext uri="{FF2B5EF4-FFF2-40B4-BE49-F238E27FC236}">
                <a16:creationId xmlns:a16="http://schemas.microsoft.com/office/drawing/2014/main" id="{B267C84A-5A95-5818-31FA-5200A5869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890" y="0"/>
            <a:ext cx="1302669" cy="1084506"/>
          </a:xfrm>
          <a:prstGeom prst="rect">
            <a:avLst/>
          </a:prstGeom>
        </p:spPr>
      </p:pic>
      <p:sp>
        <p:nvSpPr>
          <p:cNvPr id="4" name="TextBox 3">
            <a:extLst>
              <a:ext uri="{FF2B5EF4-FFF2-40B4-BE49-F238E27FC236}">
                <a16:creationId xmlns:a16="http://schemas.microsoft.com/office/drawing/2014/main" id="{F7E9582B-31AD-6451-1920-76E7F1E034F6}"/>
              </a:ext>
            </a:extLst>
          </p:cNvPr>
          <p:cNvSpPr txBox="1"/>
          <p:nvPr/>
        </p:nvSpPr>
        <p:spPr>
          <a:xfrm>
            <a:off x="0" y="-24633"/>
            <a:ext cx="1402914" cy="1126319"/>
          </a:xfrm>
          <a:prstGeom prst="rect">
            <a:avLst/>
          </a:prstGeom>
          <a:noFill/>
        </p:spPr>
        <p:txBody>
          <a:bodyPr wrap="square" rtlCol="0" anchor="ctr">
            <a:noAutofit/>
          </a:bodyPr>
          <a:lstStyle/>
          <a:p>
            <a:pPr algn="ctr"/>
            <a:r>
              <a:rPr lang="en-SA" sz="2400">
                <a:solidFill>
                  <a:srgbClr val="000000"/>
                </a:solidFill>
                <a:latin typeface="HelveticaNeueLT Arabic 75 Bold" panose="020B0804020202020204" pitchFamily="34" charset="-78"/>
                <a:cs typeface="HelveticaNeueLT Arabic 75 Bold" panose="020B0804020202020204" pitchFamily="34" charset="-78"/>
              </a:rPr>
              <a:t>Team </a:t>
            </a:r>
          </a:p>
          <a:p>
            <a:pPr algn="ctr"/>
            <a:r>
              <a:rPr lang="en-SA" sz="2400">
                <a:solidFill>
                  <a:srgbClr val="000000"/>
                </a:solidFill>
                <a:latin typeface="HelveticaNeueLT Arabic 75 Bold" panose="020B0804020202020204" pitchFamily="34" charset="-78"/>
                <a:cs typeface="HelveticaNeueLT Arabic 75 Bold" panose="020B0804020202020204" pitchFamily="34" charset="-78"/>
              </a:rPr>
              <a:t>02</a:t>
            </a:r>
          </a:p>
        </p:txBody>
      </p:sp>
      <p:sp>
        <p:nvSpPr>
          <p:cNvPr id="10" name="Rectangle 9">
            <a:extLst>
              <a:ext uri="{FF2B5EF4-FFF2-40B4-BE49-F238E27FC236}">
                <a16:creationId xmlns:a16="http://schemas.microsoft.com/office/drawing/2014/main" id="{845B5BAF-6D31-CE97-5B20-F5D705757895}"/>
              </a:ext>
            </a:extLst>
          </p:cNvPr>
          <p:cNvSpPr/>
          <p:nvPr/>
        </p:nvSpPr>
        <p:spPr>
          <a:xfrm>
            <a:off x="177484" y="5001471"/>
            <a:ext cx="2450858" cy="184956"/>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rPr>
              <a:t>Objective</a:t>
            </a: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sp>
        <p:nvSpPr>
          <p:cNvPr id="13" name="Rectangle 12">
            <a:extLst>
              <a:ext uri="{FF2B5EF4-FFF2-40B4-BE49-F238E27FC236}">
                <a16:creationId xmlns:a16="http://schemas.microsoft.com/office/drawing/2014/main" id="{856C96E2-C310-B19E-7142-841810E4BFF4}"/>
              </a:ext>
            </a:extLst>
          </p:cNvPr>
          <p:cNvSpPr/>
          <p:nvPr/>
        </p:nvSpPr>
        <p:spPr>
          <a:xfrm>
            <a:off x="3103704" y="381991"/>
            <a:ext cx="2927803" cy="5216236"/>
          </a:xfrm>
          <a:prstGeom prst="rect">
            <a:avLst/>
          </a:prstGeom>
          <a:noFill/>
          <a:ln w="12700" cap="flat" cmpd="sng" algn="ctr">
            <a:solidFill>
              <a:srgbClr val="44546A"/>
            </a:solidFill>
            <a:prstDash val="solid"/>
          </a:ln>
          <a:effectLst/>
        </p:spPr>
        <p:txBody>
          <a:bodyPr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a:ln>
                <a:noFill/>
              </a:ln>
              <a:solidFill>
                <a:srgbClr val="003676">
                  <a:lumMod val="50000"/>
                </a:srgbClr>
              </a:solidFill>
              <a:effectLst/>
              <a:uLnTx/>
              <a:uFillTx/>
              <a:latin typeface="HelveticaNeueLT Arabic 75 Bold" panose="020B0804020202020204" pitchFamily="34" charset="-78"/>
              <a:cs typeface="HelveticaNeueLT Arabic 75 Bold" panose="020B0804020202020204" pitchFamily="34" charset="-78"/>
            </a:endParaRPr>
          </a:p>
        </p:txBody>
      </p:sp>
      <p:sp>
        <p:nvSpPr>
          <p:cNvPr id="14" name="Rectangle 13">
            <a:extLst>
              <a:ext uri="{FF2B5EF4-FFF2-40B4-BE49-F238E27FC236}">
                <a16:creationId xmlns:a16="http://schemas.microsoft.com/office/drawing/2014/main" id="{D80AEAD3-7260-B477-7EF6-28CE3B0231F9}"/>
              </a:ext>
            </a:extLst>
          </p:cNvPr>
          <p:cNvSpPr/>
          <p:nvPr/>
        </p:nvSpPr>
        <p:spPr>
          <a:xfrm>
            <a:off x="3102562" y="1184406"/>
            <a:ext cx="2927803" cy="374231"/>
          </a:xfrm>
          <a:prstGeom prst="rect">
            <a:avLst/>
          </a:prstGeom>
          <a:solidFill>
            <a:srgbClr val="1B2E3D"/>
          </a:solidFill>
          <a:ln w="12700" cap="flat" cmpd="sng" algn="ctr">
            <a:solidFill>
              <a:srgbClr val="44546A"/>
            </a:solid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NeueLT Arabic 75 Bold" panose="020B0804020202020204" pitchFamily="34" charset="-78"/>
                <a:cs typeface="HelveticaNeueLT Arabic 75 Bold" panose="020B0804020202020204" pitchFamily="34" charset="-78"/>
              </a:rPr>
              <a:t>Validation &amp; Verification</a:t>
            </a:r>
            <a:endParaRPr kumimoji="0" lang="ar-SA" sz="1200" b="1" i="0" u="none" strike="noStrike" kern="1200" cap="none" spc="0" normalizeH="0" baseline="0" noProof="0">
              <a:ln>
                <a:noFill/>
              </a:ln>
              <a:solidFill>
                <a:srgbClr val="FFFFFF"/>
              </a:solidFill>
              <a:effectLst/>
              <a:uLnTx/>
              <a:uFillTx/>
              <a:latin typeface="HelveticaNeueLT Arabic 75 Bold" panose="020B0804020202020204" pitchFamily="34" charset="-78"/>
              <a:cs typeface="HelveticaNeueLT Arabic 75 Bold" panose="020B0804020202020204" pitchFamily="34" charset="-78"/>
            </a:endParaRPr>
          </a:p>
        </p:txBody>
      </p:sp>
      <p:sp>
        <p:nvSpPr>
          <p:cNvPr id="16" name="Rectangle 15">
            <a:extLst>
              <a:ext uri="{FF2B5EF4-FFF2-40B4-BE49-F238E27FC236}">
                <a16:creationId xmlns:a16="http://schemas.microsoft.com/office/drawing/2014/main" id="{85E07BDF-2885-A5BD-B8D4-7A819C346F91}"/>
              </a:ext>
            </a:extLst>
          </p:cNvPr>
          <p:cNvSpPr/>
          <p:nvPr/>
        </p:nvSpPr>
        <p:spPr>
          <a:xfrm>
            <a:off x="3214937" y="1594631"/>
            <a:ext cx="2703049" cy="886883"/>
          </a:xfrm>
          <a:prstGeom prst="rect">
            <a:avLst/>
          </a:prstGeom>
          <a:noFill/>
          <a:ln w="12700" cap="flat" cmpd="sng" algn="ctr">
            <a:noFill/>
            <a:prstDash val="solid"/>
          </a:ln>
          <a:effectLst/>
        </p:spPr>
        <p:txBody>
          <a:bodyPr lIns="72000" tIns="61200" rIns="72000" bIns="45720" rtlCol="0" anchor="ctr"/>
          <a:lstStyle/>
          <a:p>
            <a:pPr algn="justLow"/>
            <a:r>
              <a:rPr lang="en-US" sz="800">
                <a:solidFill>
                  <a:srgbClr val="0E0E0E"/>
                </a:solidFill>
                <a:effectLst/>
                <a:latin typeface="HelveticaNeueLT Arabic 75 Bold" panose="020B0804020202020204" pitchFamily="34" charset="-78"/>
                <a:cs typeface="HelveticaNeueLT Arabic 75 Bold" panose="020B0804020202020204" pitchFamily="34" charset="-78"/>
              </a:rPr>
              <a:t>The system was validated using ARENA simulation to model real passenger flow, kiosk usage, and baggage processing. Key metrics like wait time and utilization were optimized. A linear programming model was also used to determine the optimal number of kiosks under realistic constraints.</a:t>
            </a:r>
          </a:p>
        </p:txBody>
      </p:sp>
      <p:sp>
        <p:nvSpPr>
          <p:cNvPr id="22" name="Rectangle 21">
            <a:extLst>
              <a:ext uri="{FF2B5EF4-FFF2-40B4-BE49-F238E27FC236}">
                <a16:creationId xmlns:a16="http://schemas.microsoft.com/office/drawing/2014/main" id="{BFE0416E-8C90-82F1-A4D4-03D260B46DFD}"/>
              </a:ext>
            </a:extLst>
          </p:cNvPr>
          <p:cNvSpPr/>
          <p:nvPr/>
        </p:nvSpPr>
        <p:spPr>
          <a:xfrm>
            <a:off x="6145583" y="1558637"/>
            <a:ext cx="2927803" cy="5216236"/>
          </a:xfrm>
          <a:prstGeom prst="rect">
            <a:avLst/>
          </a:prstGeom>
          <a:noFill/>
          <a:ln w="12700" cap="flat" cmpd="sng" algn="ctr">
            <a:solidFill>
              <a:srgbClr val="44546A"/>
            </a:solidFill>
            <a:prstDash val="solid"/>
          </a:ln>
          <a:effectLst/>
        </p:spPr>
        <p:txBody>
          <a:bodyPr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a:ln>
                <a:noFill/>
              </a:ln>
              <a:solidFill>
                <a:srgbClr val="003676">
                  <a:lumMod val="50000"/>
                </a:srgbClr>
              </a:solidFill>
              <a:effectLst/>
              <a:uLnTx/>
              <a:uFillTx/>
              <a:latin typeface="HelveticaNeueLT Arabic 75 Bold" panose="020B0804020202020204" pitchFamily="34" charset="-78"/>
              <a:cs typeface="HelveticaNeueLT Arabic 75 Bold" panose="020B0804020202020204" pitchFamily="34" charset="-78"/>
            </a:endParaRPr>
          </a:p>
        </p:txBody>
      </p:sp>
      <p:sp>
        <p:nvSpPr>
          <p:cNvPr id="23" name="Rectangle 22">
            <a:extLst>
              <a:ext uri="{FF2B5EF4-FFF2-40B4-BE49-F238E27FC236}">
                <a16:creationId xmlns:a16="http://schemas.microsoft.com/office/drawing/2014/main" id="{D4FF525F-1296-1F07-9CF2-654829B2BCE3}"/>
              </a:ext>
            </a:extLst>
          </p:cNvPr>
          <p:cNvSpPr/>
          <p:nvPr/>
        </p:nvSpPr>
        <p:spPr>
          <a:xfrm>
            <a:off x="6145583" y="1184406"/>
            <a:ext cx="2927803" cy="374231"/>
          </a:xfrm>
          <a:prstGeom prst="rect">
            <a:avLst/>
          </a:prstGeom>
          <a:solidFill>
            <a:srgbClr val="1B2E3D"/>
          </a:solidFill>
          <a:ln w="12700" cap="flat" cmpd="sng" algn="ctr">
            <a:solidFill>
              <a:srgbClr val="44546A"/>
            </a:solidFill>
            <a:prstDash val="solid"/>
          </a:ln>
          <a:effectLst/>
        </p:spPr>
        <p:txBody>
          <a:bodyPr lIns="91440" tIns="45720" rIns="91440" bIns="45720" rtlCol="0" anchor="ctr"/>
          <a:lstStyle/>
          <a:p>
            <a:pPr algn="ctr" rtl="1">
              <a:defRPr/>
            </a:pPr>
            <a:r>
              <a:rPr lang="en-GB" sz="1200" b="1">
                <a:solidFill>
                  <a:srgbClr val="FFFFFF"/>
                </a:solidFill>
                <a:latin typeface="HelveticaNeueLT Arabic 75 Bold" panose="020B0804020202020204" pitchFamily="34" charset="-78"/>
                <a:cs typeface="HelveticaNeueLT Arabic 75 Bold"/>
              </a:rPr>
              <a:t>Prototype Development </a:t>
            </a:r>
          </a:p>
        </p:txBody>
      </p:sp>
      <p:sp>
        <p:nvSpPr>
          <p:cNvPr id="24" name="Rectangle 23">
            <a:extLst>
              <a:ext uri="{FF2B5EF4-FFF2-40B4-BE49-F238E27FC236}">
                <a16:creationId xmlns:a16="http://schemas.microsoft.com/office/drawing/2014/main" id="{0C997A4D-350D-C2D7-8ACF-171B380830A6}"/>
              </a:ext>
            </a:extLst>
          </p:cNvPr>
          <p:cNvSpPr/>
          <p:nvPr/>
        </p:nvSpPr>
        <p:spPr>
          <a:xfrm>
            <a:off x="6257960" y="5509307"/>
            <a:ext cx="2703049" cy="174259"/>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a:rPr>
              <a:t>Prototype </a:t>
            </a:r>
            <a:r>
              <a:rPr lang="en-GB" sz="1100" kern="0">
                <a:solidFill>
                  <a:srgbClr val="000000"/>
                </a:solidFill>
                <a:latin typeface="HelveticaNeueLT Arabic 75 Bold" panose="020B0804020202020204" pitchFamily="34" charset="-78"/>
                <a:ea typeface="+mn-lt"/>
                <a:cs typeface="HelveticaNeueLT Arabic 75 Bold"/>
              </a:rPr>
              <a:t>Result</a:t>
            </a: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sp>
        <p:nvSpPr>
          <p:cNvPr id="29" name="Rectangle 28">
            <a:extLst>
              <a:ext uri="{FF2B5EF4-FFF2-40B4-BE49-F238E27FC236}">
                <a16:creationId xmlns:a16="http://schemas.microsoft.com/office/drawing/2014/main" id="{1F4881A5-A847-9816-F5BC-2AC868A35EF1}"/>
              </a:ext>
            </a:extLst>
          </p:cNvPr>
          <p:cNvSpPr/>
          <p:nvPr/>
        </p:nvSpPr>
        <p:spPr>
          <a:xfrm>
            <a:off x="9188605" y="1717820"/>
            <a:ext cx="2932595" cy="5053293"/>
          </a:xfrm>
          <a:prstGeom prst="rect">
            <a:avLst/>
          </a:prstGeom>
          <a:noFill/>
          <a:ln w="12700" cap="flat" cmpd="sng" algn="ctr">
            <a:solidFill>
              <a:srgbClr val="44546A"/>
            </a:solidFill>
            <a:prstDash val="solid"/>
          </a:ln>
          <a:effectLst/>
        </p:spPr>
        <p:txBody>
          <a:bodyPr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a:ln>
                <a:noFill/>
              </a:ln>
              <a:solidFill>
                <a:srgbClr val="003676">
                  <a:lumMod val="50000"/>
                </a:srgbClr>
              </a:solidFill>
              <a:effectLst/>
              <a:uLnTx/>
              <a:uFillTx/>
              <a:latin typeface="HelveticaNeueLT Arabic 75 Bold" panose="020B0804020202020204" pitchFamily="34" charset="-78"/>
              <a:cs typeface="HelveticaNeueLT Arabic 75 Bold" panose="020B0804020202020204" pitchFamily="34" charset="-78"/>
            </a:endParaRPr>
          </a:p>
        </p:txBody>
      </p:sp>
      <p:sp>
        <p:nvSpPr>
          <p:cNvPr id="30" name="Rectangle 29">
            <a:extLst>
              <a:ext uri="{FF2B5EF4-FFF2-40B4-BE49-F238E27FC236}">
                <a16:creationId xmlns:a16="http://schemas.microsoft.com/office/drawing/2014/main" id="{B66CDAC4-71E3-1698-B169-28B8FD9B2F00}"/>
              </a:ext>
            </a:extLst>
          </p:cNvPr>
          <p:cNvSpPr/>
          <p:nvPr/>
        </p:nvSpPr>
        <p:spPr>
          <a:xfrm>
            <a:off x="9188605" y="1184406"/>
            <a:ext cx="2927803" cy="374231"/>
          </a:xfrm>
          <a:prstGeom prst="rect">
            <a:avLst/>
          </a:prstGeom>
          <a:solidFill>
            <a:srgbClr val="1B2E3D"/>
          </a:solidFill>
          <a:ln w="12700" cap="flat" cmpd="sng" algn="ctr">
            <a:solidFill>
              <a:srgbClr val="44546A"/>
            </a:solidFill>
            <a:prstDash val="solid"/>
          </a:ln>
          <a:effectLst/>
        </p:spPr>
        <p:txBody>
          <a:bodyPr lIns="91440" tIns="45720" rIns="91440" bIns="45720" rtlCol="0" anchor="ctr"/>
          <a:lstStyle/>
          <a:p>
            <a:pPr algn="ctr" rtl="1">
              <a:defRPr/>
            </a:pPr>
            <a:r>
              <a:rPr lang="en-US" sz="1200" b="1">
                <a:solidFill>
                  <a:srgbClr val="FFFFFF"/>
                </a:solidFill>
                <a:ea typeface="+mn-lt"/>
                <a:cs typeface="+mn-lt"/>
              </a:rPr>
              <a:t>Commercialization</a:t>
            </a:r>
            <a:endParaRPr lang="en-US"/>
          </a:p>
        </p:txBody>
      </p:sp>
      <p:sp>
        <p:nvSpPr>
          <p:cNvPr id="31" name="Rectangle 30">
            <a:extLst>
              <a:ext uri="{FF2B5EF4-FFF2-40B4-BE49-F238E27FC236}">
                <a16:creationId xmlns:a16="http://schemas.microsoft.com/office/drawing/2014/main" id="{4FE0F7BA-A0B8-24D6-AD4F-1A566E87936E}"/>
              </a:ext>
            </a:extLst>
          </p:cNvPr>
          <p:cNvSpPr/>
          <p:nvPr/>
        </p:nvSpPr>
        <p:spPr>
          <a:xfrm>
            <a:off x="9300982" y="3204830"/>
            <a:ext cx="2703049" cy="174259"/>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HelveticaNeueLT Arabic 75 Bold" panose="020B0804020202020204" pitchFamily="34" charset="-78"/>
              <a:ea typeface="+mn-lt"/>
              <a:cs typeface="HelveticaNeueLT Arabic 75 Bold" panose="020B0804020202020204" pitchFamily="34" charset="-78"/>
            </a:endParaRPr>
          </a:p>
          <a:p>
            <a:pPr marL="0" marR="0" lvl="0" indent="0" algn="ctr" defTabSz="914400">
              <a:lnSpc>
                <a:spcPct val="100000"/>
              </a:lnSpc>
              <a:spcBef>
                <a:spcPts val="0"/>
              </a:spcBef>
              <a:spcAft>
                <a:spcPts val="0"/>
              </a:spcAft>
              <a:buNone/>
              <a:tabLst/>
              <a:defRPr/>
            </a:pPr>
            <a:r>
              <a:rPr lang="en-US" sz="1100" kern="0">
                <a:solidFill>
                  <a:srgbClr val="000000"/>
                </a:solidFill>
                <a:ea typeface="+mn-lt"/>
                <a:cs typeface="HelveticaNeueLT Arabic 75 Bold"/>
              </a:rPr>
              <a:t>Pitch</a:t>
            </a:r>
            <a:endParaRPr lang="en-US"/>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1200" cap="none" spc="0" normalizeH="0" baseline="0" noProof="0">
              <a:ln>
                <a:noFill/>
              </a:ln>
              <a:solidFill>
                <a:srgbClr val="000000"/>
              </a:solidFill>
              <a:effectLst/>
              <a:uLnTx/>
              <a:uFillTx/>
              <a:latin typeface="HelveticaNeueLT Arabic 75 Bold" panose="020B0804020202020204" pitchFamily="34" charset="-78"/>
              <a:cs typeface="HelveticaNeueLT Arabic 75 Bold" panose="020B0804020202020204"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endParaRPr>
          </a:p>
        </p:txBody>
      </p:sp>
      <p:sp>
        <p:nvSpPr>
          <p:cNvPr id="32" name="Rectangle 31">
            <a:extLst>
              <a:ext uri="{FF2B5EF4-FFF2-40B4-BE49-F238E27FC236}">
                <a16:creationId xmlns:a16="http://schemas.microsoft.com/office/drawing/2014/main" id="{55B25BB2-3464-F869-6639-6F33D66A3F44}"/>
              </a:ext>
            </a:extLst>
          </p:cNvPr>
          <p:cNvSpPr/>
          <p:nvPr/>
        </p:nvSpPr>
        <p:spPr>
          <a:xfrm>
            <a:off x="9300982" y="1558637"/>
            <a:ext cx="2703049" cy="1779072"/>
          </a:xfrm>
          <a:prstGeom prst="rect">
            <a:avLst/>
          </a:prstGeom>
          <a:noFill/>
          <a:ln w="12700" cap="flat" cmpd="sng" algn="ctr">
            <a:noFill/>
            <a:prstDash val="solid"/>
          </a:ln>
          <a:effectLst/>
        </p:spPr>
        <p:txBody>
          <a:bodyPr lIns="72000" tIns="61200" rIns="72000" bIns="45720" rtlCol="0" anchor="ctr"/>
          <a:lstStyle/>
          <a:p>
            <a:pPr algn="justLow"/>
            <a:r>
              <a:rPr lang="en-US" sz="800" err="1">
                <a:solidFill>
                  <a:srgbClr val="0E0E0E"/>
                </a:solidFill>
                <a:ea typeface="+mn-lt"/>
                <a:cs typeface="+mn-lt"/>
              </a:rPr>
              <a:t>Boardify</a:t>
            </a:r>
            <a:r>
              <a:rPr lang="en-US" sz="800">
                <a:solidFill>
                  <a:srgbClr val="0E0E0E"/>
                </a:solidFill>
                <a:ea typeface="+mn-lt"/>
                <a:cs typeface="+mn-lt"/>
              </a:rPr>
              <a:t> lets you check in for any airline in under four minutes—bags tagged, seat chosen, boarding pass printed—with no lines. Our all-in-one smart kiosk fuses AI queueing</a:t>
            </a:r>
            <a:r>
              <a:rPr lang="en-US" sz="800">
                <a:solidFill>
                  <a:srgbClr val="0E0E0E"/>
                </a:solidFill>
                <a:effectLst/>
                <a:ea typeface="+mn-lt"/>
                <a:cs typeface="+mn-lt"/>
              </a:rPr>
              <a:t>, </a:t>
            </a:r>
            <a:r>
              <a:rPr lang="en-US" sz="800">
                <a:solidFill>
                  <a:srgbClr val="0E0E0E"/>
                </a:solidFill>
                <a:ea typeface="+mn-lt"/>
                <a:cs typeface="+mn-lt"/>
              </a:rPr>
              <a:t>real-time airline links</a:t>
            </a:r>
            <a:r>
              <a:rPr lang="en-US" sz="800">
                <a:solidFill>
                  <a:srgbClr val="0E0E0E"/>
                </a:solidFill>
                <a:effectLst/>
                <a:ea typeface="+mn-lt"/>
                <a:cs typeface="+mn-lt"/>
              </a:rPr>
              <a:t>, </a:t>
            </a:r>
            <a:r>
              <a:rPr lang="en-US" sz="800">
                <a:solidFill>
                  <a:srgbClr val="0E0E0E"/>
                </a:solidFill>
                <a:ea typeface="+mn-lt"/>
                <a:cs typeface="+mn-lt"/>
              </a:rPr>
              <a:t>±100 g baggage weighing</a:t>
            </a:r>
            <a:r>
              <a:rPr lang="en-US" sz="800">
                <a:solidFill>
                  <a:srgbClr val="0E0E0E"/>
                </a:solidFill>
                <a:effectLst/>
                <a:ea typeface="+mn-lt"/>
                <a:cs typeface="+mn-lt"/>
              </a:rPr>
              <a:t>, and </a:t>
            </a:r>
            <a:r>
              <a:rPr lang="en-US" sz="800">
                <a:solidFill>
                  <a:srgbClr val="0E0E0E"/>
                </a:solidFill>
                <a:ea typeface="+mn-lt"/>
                <a:cs typeface="+mn-lt"/>
              </a:rPr>
              <a:t>a multilingual (Arabic/English/French), ADA-compliant interface</a:t>
            </a:r>
            <a:r>
              <a:rPr lang="en-US" sz="800">
                <a:solidFill>
                  <a:srgbClr val="0E0E0E"/>
                </a:solidFill>
                <a:effectLst/>
                <a:ea typeface="+mn-lt"/>
                <a:cs typeface="+mn-lt"/>
              </a:rPr>
              <a:t>.</a:t>
            </a:r>
            <a:r>
              <a:rPr lang="en-US" sz="800">
                <a:solidFill>
                  <a:srgbClr val="0E0E0E"/>
                </a:solidFill>
                <a:ea typeface="+mn-lt"/>
                <a:cs typeface="+mn-lt"/>
              </a:rPr>
              <a:t> Airports save up to 30 % in staffing</a:t>
            </a:r>
            <a:r>
              <a:rPr lang="en-US" sz="800">
                <a:solidFill>
                  <a:srgbClr val="0E0E0E"/>
                </a:solidFill>
                <a:effectLst/>
                <a:ea typeface="+mn-lt"/>
                <a:cs typeface="+mn-lt"/>
              </a:rPr>
              <a:t>, </a:t>
            </a:r>
            <a:r>
              <a:rPr lang="en-US" sz="800">
                <a:solidFill>
                  <a:srgbClr val="0E0E0E"/>
                </a:solidFill>
                <a:ea typeface="+mn-lt"/>
                <a:cs typeface="+mn-lt"/>
              </a:rPr>
              <a:t>airlines cut processing time 60 %, and our modular design makes future add-ons like biometrics plug-and-play</a:t>
            </a:r>
            <a:r>
              <a:rPr lang="en-US" sz="800">
                <a:solidFill>
                  <a:srgbClr val="0E0E0E"/>
                </a:solidFill>
                <a:effectLst/>
                <a:ea typeface="+mn-lt"/>
                <a:cs typeface="+mn-lt"/>
              </a:rPr>
              <a:t>.</a:t>
            </a:r>
            <a:endParaRPr lang="en-US"/>
          </a:p>
        </p:txBody>
      </p:sp>
      <p:pic>
        <p:nvPicPr>
          <p:cNvPr id="42" name="Picture 41" descr="&#10;">
            <a:extLst>
              <a:ext uri="{FF2B5EF4-FFF2-40B4-BE49-F238E27FC236}">
                <a16:creationId xmlns:a16="http://schemas.microsoft.com/office/drawing/2014/main" id="{3E6923BA-4716-7C09-ABF5-BA3B3A6D4140}"/>
              </a:ext>
            </a:extLst>
          </p:cNvPr>
          <p:cNvPicPr>
            <a:picLocks noChangeAspect="1"/>
          </p:cNvPicPr>
          <p:nvPr/>
        </p:nvPicPr>
        <p:blipFill>
          <a:blip r:embed="rId4"/>
          <a:stretch>
            <a:fillRect/>
          </a:stretch>
        </p:blipFill>
        <p:spPr>
          <a:xfrm>
            <a:off x="3214936" y="4096175"/>
            <a:ext cx="2703049" cy="1354720"/>
          </a:xfrm>
          <a:prstGeom prst="rect">
            <a:avLst/>
          </a:prstGeom>
          <a:ln>
            <a:solidFill>
              <a:schemeClr val="tx1"/>
            </a:solidFill>
            <a:prstDash val="lgDash"/>
          </a:ln>
        </p:spPr>
      </p:pic>
      <p:pic>
        <p:nvPicPr>
          <p:cNvPr id="43" name="Picture 42" descr="A diagram of a process&#10;">
            <a:extLst>
              <a:ext uri="{FF2B5EF4-FFF2-40B4-BE49-F238E27FC236}">
                <a16:creationId xmlns:a16="http://schemas.microsoft.com/office/drawing/2014/main" id="{4BD26293-9007-5B7C-ABFE-998E57E8FE22}"/>
              </a:ext>
            </a:extLst>
          </p:cNvPr>
          <p:cNvPicPr>
            <a:picLocks noChangeAspect="1"/>
          </p:cNvPicPr>
          <p:nvPr/>
        </p:nvPicPr>
        <p:blipFill>
          <a:blip r:embed="rId5"/>
          <a:stretch>
            <a:fillRect/>
          </a:stretch>
        </p:blipFill>
        <p:spPr>
          <a:xfrm>
            <a:off x="3214937" y="2704727"/>
            <a:ext cx="2703049" cy="1331245"/>
          </a:xfrm>
          <a:prstGeom prst="rect">
            <a:avLst/>
          </a:prstGeom>
          <a:ln>
            <a:solidFill>
              <a:schemeClr val="tx1"/>
            </a:solidFill>
            <a:prstDash val="lgDash"/>
          </a:ln>
        </p:spPr>
      </p:pic>
      <p:grpSp>
        <p:nvGrpSpPr>
          <p:cNvPr id="45" name="Group 44">
            <a:extLst>
              <a:ext uri="{FF2B5EF4-FFF2-40B4-BE49-F238E27FC236}">
                <a16:creationId xmlns:a16="http://schemas.microsoft.com/office/drawing/2014/main" id="{49ED0A24-66F7-151C-BF2B-9B9FFC8FB5FB}"/>
              </a:ext>
            </a:extLst>
          </p:cNvPr>
          <p:cNvGrpSpPr/>
          <p:nvPr/>
        </p:nvGrpSpPr>
        <p:grpSpPr>
          <a:xfrm>
            <a:off x="3214935" y="5745560"/>
            <a:ext cx="2703050" cy="888487"/>
            <a:chOff x="680483" y="1286784"/>
            <a:chExt cx="9838661" cy="1773034"/>
          </a:xfrm>
        </p:grpSpPr>
        <p:sp>
          <p:nvSpPr>
            <p:cNvPr id="46" name="Rectangle 45">
              <a:extLst>
                <a:ext uri="{FF2B5EF4-FFF2-40B4-BE49-F238E27FC236}">
                  <a16:creationId xmlns:a16="http://schemas.microsoft.com/office/drawing/2014/main" id="{B7DAF7B0-7F7C-1BC4-D615-B0B6B191AF68}"/>
                </a:ext>
              </a:extLst>
            </p:cNvPr>
            <p:cNvSpPr/>
            <p:nvPr/>
          </p:nvSpPr>
          <p:spPr>
            <a:xfrm>
              <a:off x="2324986" y="1286785"/>
              <a:ext cx="1537572"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 of Kiosks (c)</a:t>
              </a:r>
            </a:p>
          </p:txBody>
        </p:sp>
        <p:sp>
          <p:nvSpPr>
            <p:cNvPr id="47" name="Rectangle 46">
              <a:extLst>
                <a:ext uri="{FF2B5EF4-FFF2-40B4-BE49-F238E27FC236}">
                  <a16:creationId xmlns:a16="http://schemas.microsoft.com/office/drawing/2014/main" id="{CF9DAF37-FD02-4266-9B08-FB8D62312EA0}"/>
                </a:ext>
              </a:extLst>
            </p:cNvPr>
            <p:cNvSpPr/>
            <p:nvPr/>
          </p:nvSpPr>
          <p:spPr>
            <a:xfrm>
              <a:off x="2324986" y="1725735"/>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4</a:t>
              </a:r>
            </a:p>
          </p:txBody>
        </p:sp>
        <p:sp>
          <p:nvSpPr>
            <p:cNvPr id="48" name="Rectangle 47">
              <a:extLst>
                <a:ext uri="{FF2B5EF4-FFF2-40B4-BE49-F238E27FC236}">
                  <a16:creationId xmlns:a16="http://schemas.microsoft.com/office/drawing/2014/main" id="{F5CA8159-1D8F-0F19-8066-56EC1446305A}"/>
                </a:ext>
              </a:extLst>
            </p:cNvPr>
            <p:cNvSpPr/>
            <p:nvPr/>
          </p:nvSpPr>
          <p:spPr>
            <a:xfrm>
              <a:off x="680484" y="1725735"/>
              <a:ext cx="1537572" cy="380467"/>
            </a:xfrm>
            <a:prstGeom prst="rect">
              <a:avLst/>
            </a:prstGeom>
            <a:solidFill>
              <a:srgbClr val="1A2E3D"/>
            </a:solidFill>
            <a:ln w="12700" cap="flat" cmpd="sng" algn="ctr">
              <a:solidFill>
                <a:schemeClr val="tx1"/>
              </a:solidFill>
              <a:prstDash val="solid"/>
            </a:ln>
            <a:effectLst/>
          </p:spPr>
          <p:txBody>
            <a:bodyPr lIns="90000" rIns="90000" rtlCol="0" anchor="ctr"/>
            <a:lstStyle/>
            <a:p>
              <a:pPr algn="ctr"/>
              <a:r>
                <a:rPr lang="en-US" sz="400">
                  <a:solidFill>
                    <a:schemeClr val="bg1"/>
                  </a:solidFill>
                  <a:effectLst/>
                  <a:latin typeface="HelveticaNeueLT Arabic 75 Bold" panose="020B0804020202020204" pitchFamily="34" charset="-78"/>
                  <a:cs typeface="HelveticaNeueLT Arabic 75 Bold" panose="020B0804020202020204" pitchFamily="34" charset="-78"/>
                </a:rPr>
                <a:t>Scenario A</a:t>
              </a:r>
            </a:p>
          </p:txBody>
        </p:sp>
        <p:sp>
          <p:nvSpPr>
            <p:cNvPr id="49" name="Rectangle 48">
              <a:extLst>
                <a:ext uri="{FF2B5EF4-FFF2-40B4-BE49-F238E27FC236}">
                  <a16:creationId xmlns:a16="http://schemas.microsoft.com/office/drawing/2014/main" id="{2D82A826-32A9-D319-1BD9-204CC595C095}"/>
                </a:ext>
              </a:extLst>
            </p:cNvPr>
            <p:cNvSpPr/>
            <p:nvPr/>
          </p:nvSpPr>
          <p:spPr>
            <a:xfrm>
              <a:off x="3969488" y="1725735"/>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200/hr</a:t>
              </a:r>
            </a:p>
          </p:txBody>
        </p:sp>
        <p:sp>
          <p:nvSpPr>
            <p:cNvPr id="50" name="Rectangle 49">
              <a:extLst>
                <a:ext uri="{FF2B5EF4-FFF2-40B4-BE49-F238E27FC236}">
                  <a16:creationId xmlns:a16="http://schemas.microsoft.com/office/drawing/2014/main" id="{5CD163CB-8939-AE14-DA32-83700E9C40BB}"/>
                </a:ext>
              </a:extLst>
            </p:cNvPr>
            <p:cNvSpPr/>
            <p:nvPr/>
          </p:nvSpPr>
          <p:spPr>
            <a:xfrm>
              <a:off x="3969488" y="1286785"/>
              <a:ext cx="1537572"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Arrival Rate</a:t>
              </a:r>
            </a:p>
          </p:txBody>
        </p:sp>
        <p:sp>
          <p:nvSpPr>
            <p:cNvPr id="51" name="Rectangle 50">
              <a:extLst>
                <a:ext uri="{FF2B5EF4-FFF2-40B4-BE49-F238E27FC236}">
                  <a16:creationId xmlns:a16="http://schemas.microsoft.com/office/drawing/2014/main" id="{B9B9594D-7678-8FD7-D139-9DABCD733480}"/>
                </a:ext>
              </a:extLst>
            </p:cNvPr>
            <p:cNvSpPr/>
            <p:nvPr/>
          </p:nvSpPr>
          <p:spPr>
            <a:xfrm>
              <a:off x="5613990" y="1725735"/>
              <a:ext cx="1616150"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8.2</a:t>
              </a:r>
            </a:p>
          </p:txBody>
        </p:sp>
        <p:sp>
          <p:nvSpPr>
            <p:cNvPr id="52" name="Rectangle 51">
              <a:extLst>
                <a:ext uri="{FF2B5EF4-FFF2-40B4-BE49-F238E27FC236}">
                  <a16:creationId xmlns:a16="http://schemas.microsoft.com/office/drawing/2014/main" id="{A95EA0A3-6D79-0CEB-13C3-B22E26CAEE62}"/>
                </a:ext>
              </a:extLst>
            </p:cNvPr>
            <p:cNvSpPr/>
            <p:nvPr/>
          </p:nvSpPr>
          <p:spPr>
            <a:xfrm>
              <a:off x="5613990" y="1286785"/>
              <a:ext cx="1616150"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Avg. Wait Time</a:t>
              </a:r>
            </a:p>
          </p:txBody>
        </p:sp>
        <p:sp>
          <p:nvSpPr>
            <p:cNvPr id="53" name="Rectangle 52">
              <a:extLst>
                <a:ext uri="{FF2B5EF4-FFF2-40B4-BE49-F238E27FC236}">
                  <a16:creationId xmlns:a16="http://schemas.microsoft.com/office/drawing/2014/main" id="{CC127AD8-5BDE-F67E-866B-EBC293F74A9D}"/>
                </a:ext>
              </a:extLst>
            </p:cNvPr>
            <p:cNvSpPr/>
            <p:nvPr/>
          </p:nvSpPr>
          <p:spPr>
            <a:xfrm>
              <a:off x="7337070" y="1725735"/>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9</a:t>
              </a:r>
            </a:p>
          </p:txBody>
        </p:sp>
        <p:sp>
          <p:nvSpPr>
            <p:cNvPr id="54" name="Rectangle 53">
              <a:extLst>
                <a:ext uri="{FF2B5EF4-FFF2-40B4-BE49-F238E27FC236}">
                  <a16:creationId xmlns:a16="http://schemas.microsoft.com/office/drawing/2014/main" id="{5B302A0B-8CA8-81F0-DF7B-F0B7EB12A7AA}"/>
                </a:ext>
              </a:extLst>
            </p:cNvPr>
            <p:cNvSpPr/>
            <p:nvPr/>
          </p:nvSpPr>
          <p:spPr>
            <a:xfrm>
              <a:off x="7337070" y="1286785"/>
              <a:ext cx="1537572"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Max. Queue</a:t>
              </a:r>
            </a:p>
          </p:txBody>
        </p:sp>
        <p:sp>
          <p:nvSpPr>
            <p:cNvPr id="55" name="Rectangle 54">
              <a:extLst>
                <a:ext uri="{FF2B5EF4-FFF2-40B4-BE49-F238E27FC236}">
                  <a16:creationId xmlns:a16="http://schemas.microsoft.com/office/drawing/2014/main" id="{96CBD30D-DE01-9C2E-DFFD-89850735E2A3}"/>
                </a:ext>
              </a:extLst>
            </p:cNvPr>
            <p:cNvSpPr/>
            <p:nvPr/>
          </p:nvSpPr>
          <p:spPr>
            <a:xfrm>
              <a:off x="8981572" y="1725735"/>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91%</a:t>
              </a:r>
            </a:p>
          </p:txBody>
        </p:sp>
        <p:sp>
          <p:nvSpPr>
            <p:cNvPr id="56" name="Rectangle 55">
              <a:extLst>
                <a:ext uri="{FF2B5EF4-FFF2-40B4-BE49-F238E27FC236}">
                  <a16:creationId xmlns:a16="http://schemas.microsoft.com/office/drawing/2014/main" id="{078EA2F4-FF90-ED0C-8D31-F7869AE299A6}"/>
                </a:ext>
              </a:extLst>
            </p:cNvPr>
            <p:cNvSpPr/>
            <p:nvPr/>
          </p:nvSpPr>
          <p:spPr>
            <a:xfrm>
              <a:off x="8981572" y="1286785"/>
              <a:ext cx="1537572"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Utilization</a:t>
              </a:r>
            </a:p>
          </p:txBody>
        </p:sp>
        <p:sp>
          <p:nvSpPr>
            <p:cNvPr id="57" name="Rectangle 56">
              <a:extLst>
                <a:ext uri="{FF2B5EF4-FFF2-40B4-BE49-F238E27FC236}">
                  <a16:creationId xmlns:a16="http://schemas.microsoft.com/office/drawing/2014/main" id="{307EBC5C-7C64-E84A-1E7E-DC8EA728B429}"/>
                </a:ext>
              </a:extLst>
            </p:cNvPr>
            <p:cNvSpPr/>
            <p:nvPr/>
          </p:nvSpPr>
          <p:spPr>
            <a:xfrm>
              <a:off x="2324986" y="2202543"/>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5</a:t>
              </a:r>
            </a:p>
          </p:txBody>
        </p:sp>
        <p:sp>
          <p:nvSpPr>
            <p:cNvPr id="58" name="Rectangle 57">
              <a:extLst>
                <a:ext uri="{FF2B5EF4-FFF2-40B4-BE49-F238E27FC236}">
                  <a16:creationId xmlns:a16="http://schemas.microsoft.com/office/drawing/2014/main" id="{0FC47AD5-480A-C2AA-AADC-62BCBE36834A}"/>
                </a:ext>
              </a:extLst>
            </p:cNvPr>
            <p:cNvSpPr/>
            <p:nvPr/>
          </p:nvSpPr>
          <p:spPr>
            <a:xfrm>
              <a:off x="680484" y="2202543"/>
              <a:ext cx="1537572" cy="380467"/>
            </a:xfrm>
            <a:prstGeom prst="rect">
              <a:avLst/>
            </a:prstGeom>
            <a:solidFill>
              <a:srgbClr val="1A2E3D"/>
            </a:solidFill>
            <a:ln w="12700" cap="flat" cmpd="sng" algn="ctr">
              <a:solidFill>
                <a:schemeClr val="tx1"/>
              </a:solidFill>
              <a:prstDash val="solid"/>
            </a:ln>
            <a:effectLst/>
          </p:spPr>
          <p:txBody>
            <a:bodyPr lIns="90000" rIns="90000" rtlCol="0" anchor="ctr"/>
            <a:lstStyle/>
            <a:p>
              <a:pPr algn="ctr"/>
              <a:r>
                <a:rPr lang="en-US" sz="400">
                  <a:solidFill>
                    <a:schemeClr val="bg1"/>
                  </a:solidFill>
                  <a:effectLst/>
                  <a:latin typeface="HelveticaNeueLT Arabic 75 Bold" panose="020B0804020202020204" pitchFamily="34" charset="-78"/>
                  <a:cs typeface="HelveticaNeueLT Arabic 75 Bold" panose="020B0804020202020204" pitchFamily="34" charset="-78"/>
                </a:rPr>
                <a:t>Scenario B</a:t>
              </a:r>
            </a:p>
          </p:txBody>
        </p:sp>
        <p:sp>
          <p:nvSpPr>
            <p:cNvPr id="59" name="Rectangle 58">
              <a:extLst>
                <a:ext uri="{FF2B5EF4-FFF2-40B4-BE49-F238E27FC236}">
                  <a16:creationId xmlns:a16="http://schemas.microsoft.com/office/drawing/2014/main" id="{E8C6B42D-16A8-1D4F-A99B-E6F7C85E6800}"/>
                </a:ext>
              </a:extLst>
            </p:cNvPr>
            <p:cNvSpPr/>
            <p:nvPr/>
          </p:nvSpPr>
          <p:spPr>
            <a:xfrm>
              <a:off x="3969488" y="2202543"/>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200/hr</a:t>
              </a:r>
            </a:p>
          </p:txBody>
        </p:sp>
        <p:sp>
          <p:nvSpPr>
            <p:cNvPr id="60" name="Rectangle 59">
              <a:extLst>
                <a:ext uri="{FF2B5EF4-FFF2-40B4-BE49-F238E27FC236}">
                  <a16:creationId xmlns:a16="http://schemas.microsoft.com/office/drawing/2014/main" id="{FD4B4FEC-18A4-CC3B-37E7-15213422C090}"/>
                </a:ext>
              </a:extLst>
            </p:cNvPr>
            <p:cNvSpPr/>
            <p:nvPr/>
          </p:nvSpPr>
          <p:spPr>
            <a:xfrm>
              <a:off x="5613990" y="2202543"/>
              <a:ext cx="1616150"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latin typeface="HelveticaNeueLT Arabic 75 Bold" panose="020B0804020202020204" pitchFamily="34" charset="-78"/>
                  <a:cs typeface="HelveticaNeueLT Arabic 75 Bold" panose="020B0804020202020204" pitchFamily="34" charset="-78"/>
                </a:rPr>
                <a:t>5.7</a:t>
              </a:r>
              <a:endParaRPr lang="en-US" sz="400">
                <a:solidFill>
                  <a:srgbClr val="0E0E0E"/>
                </a:solidFill>
                <a:effectLst/>
                <a:latin typeface="HelveticaNeueLT Arabic 75 Bold" panose="020B0804020202020204" pitchFamily="34" charset="-78"/>
                <a:cs typeface="HelveticaNeueLT Arabic 75 Bold" panose="020B0804020202020204" pitchFamily="34" charset="-78"/>
              </a:endParaRPr>
            </a:p>
          </p:txBody>
        </p:sp>
        <p:sp>
          <p:nvSpPr>
            <p:cNvPr id="61" name="Rectangle 60">
              <a:extLst>
                <a:ext uri="{FF2B5EF4-FFF2-40B4-BE49-F238E27FC236}">
                  <a16:creationId xmlns:a16="http://schemas.microsoft.com/office/drawing/2014/main" id="{9110BFAB-DD4A-AC1F-12C2-530E62D845FF}"/>
                </a:ext>
              </a:extLst>
            </p:cNvPr>
            <p:cNvSpPr/>
            <p:nvPr/>
          </p:nvSpPr>
          <p:spPr>
            <a:xfrm>
              <a:off x="7337070" y="2202543"/>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6</a:t>
              </a:r>
            </a:p>
          </p:txBody>
        </p:sp>
        <p:sp>
          <p:nvSpPr>
            <p:cNvPr id="62" name="Rectangle 61">
              <a:extLst>
                <a:ext uri="{FF2B5EF4-FFF2-40B4-BE49-F238E27FC236}">
                  <a16:creationId xmlns:a16="http://schemas.microsoft.com/office/drawing/2014/main" id="{E3F6F9E5-413C-5CD4-7404-58D55A0D8D06}"/>
                </a:ext>
              </a:extLst>
            </p:cNvPr>
            <p:cNvSpPr/>
            <p:nvPr/>
          </p:nvSpPr>
          <p:spPr>
            <a:xfrm>
              <a:off x="8981572" y="2202543"/>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83%</a:t>
              </a:r>
            </a:p>
          </p:txBody>
        </p:sp>
        <p:sp>
          <p:nvSpPr>
            <p:cNvPr id="63" name="Rectangle 62">
              <a:extLst>
                <a:ext uri="{FF2B5EF4-FFF2-40B4-BE49-F238E27FC236}">
                  <a16:creationId xmlns:a16="http://schemas.microsoft.com/office/drawing/2014/main" id="{6A8E6BF3-A2E2-603A-F856-002D604F9D7C}"/>
                </a:ext>
              </a:extLst>
            </p:cNvPr>
            <p:cNvSpPr/>
            <p:nvPr/>
          </p:nvSpPr>
          <p:spPr>
            <a:xfrm>
              <a:off x="2324986" y="2679351"/>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6</a:t>
              </a:r>
            </a:p>
          </p:txBody>
        </p:sp>
        <p:sp>
          <p:nvSpPr>
            <p:cNvPr id="192" name="Rectangle 191">
              <a:extLst>
                <a:ext uri="{FF2B5EF4-FFF2-40B4-BE49-F238E27FC236}">
                  <a16:creationId xmlns:a16="http://schemas.microsoft.com/office/drawing/2014/main" id="{339D34E6-9535-CBBD-8B27-3989DFA2B722}"/>
                </a:ext>
              </a:extLst>
            </p:cNvPr>
            <p:cNvSpPr/>
            <p:nvPr/>
          </p:nvSpPr>
          <p:spPr>
            <a:xfrm>
              <a:off x="680484" y="2679351"/>
              <a:ext cx="1537572" cy="380467"/>
            </a:xfrm>
            <a:prstGeom prst="rect">
              <a:avLst/>
            </a:prstGeom>
            <a:solidFill>
              <a:srgbClr val="1A2E3D"/>
            </a:solidFill>
            <a:ln w="12700" cap="flat" cmpd="sng" algn="ctr">
              <a:solidFill>
                <a:schemeClr val="tx1"/>
              </a:solidFill>
              <a:prstDash val="solid"/>
            </a:ln>
            <a:effectLst/>
          </p:spPr>
          <p:txBody>
            <a:bodyPr lIns="90000" rIns="90000" rtlCol="0" anchor="ctr"/>
            <a:lstStyle/>
            <a:p>
              <a:pPr algn="ctr"/>
              <a:r>
                <a:rPr lang="en-US" sz="400">
                  <a:solidFill>
                    <a:schemeClr val="bg1"/>
                  </a:solidFill>
                  <a:effectLst/>
                  <a:latin typeface="HelveticaNeueLT Arabic 75 Bold" panose="020B0804020202020204" pitchFamily="34" charset="-78"/>
                  <a:cs typeface="HelveticaNeueLT Arabic 75 Bold" panose="020B0804020202020204" pitchFamily="34" charset="-78"/>
                </a:rPr>
                <a:t>Scenario C</a:t>
              </a:r>
            </a:p>
          </p:txBody>
        </p:sp>
        <p:sp>
          <p:nvSpPr>
            <p:cNvPr id="193" name="Rectangle 192">
              <a:extLst>
                <a:ext uri="{FF2B5EF4-FFF2-40B4-BE49-F238E27FC236}">
                  <a16:creationId xmlns:a16="http://schemas.microsoft.com/office/drawing/2014/main" id="{E721167B-92DF-EFBB-C46E-1484A4BC0371}"/>
                </a:ext>
              </a:extLst>
            </p:cNvPr>
            <p:cNvSpPr/>
            <p:nvPr/>
          </p:nvSpPr>
          <p:spPr>
            <a:xfrm>
              <a:off x="3969488" y="2679351"/>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200/hr</a:t>
              </a:r>
            </a:p>
          </p:txBody>
        </p:sp>
        <p:sp>
          <p:nvSpPr>
            <p:cNvPr id="194" name="Rectangle 193">
              <a:extLst>
                <a:ext uri="{FF2B5EF4-FFF2-40B4-BE49-F238E27FC236}">
                  <a16:creationId xmlns:a16="http://schemas.microsoft.com/office/drawing/2014/main" id="{D759CEE4-E1EA-EA2E-B6ED-C78D053A6133}"/>
                </a:ext>
              </a:extLst>
            </p:cNvPr>
            <p:cNvSpPr/>
            <p:nvPr/>
          </p:nvSpPr>
          <p:spPr>
            <a:xfrm>
              <a:off x="5613990" y="2679351"/>
              <a:ext cx="1616150"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3.9</a:t>
              </a:r>
            </a:p>
          </p:txBody>
        </p:sp>
        <p:sp>
          <p:nvSpPr>
            <p:cNvPr id="195" name="Rectangle 194">
              <a:extLst>
                <a:ext uri="{FF2B5EF4-FFF2-40B4-BE49-F238E27FC236}">
                  <a16:creationId xmlns:a16="http://schemas.microsoft.com/office/drawing/2014/main" id="{E6208AC9-6BA4-CA5A-0D45-8945D33EE451}"/>
                </a:ext>
              </a:extLst>
            </p:cNvPr>
            <p:cNvSpPr/>
            <p:nvPr/>
          </p:nvSpPr>
          <p:spPr>
            <a:xfrm>
              <a:off x="7337070" y="2679351"/>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effectLst/>
                  <a:latin typeface="HelveticaNeueLT Arabic 75 Bold" panose="020B0804020202020204" pitchFamily="34" charset="-78"/>
                  <a:cs typeface="HelveticaNeueLT Arabic 75 Bold" panose="020B0804020202020204" pitchFamily="34" charset="-78"/>
                </a:rPr>
                <a:t>4</a:t>
              </a:r>
            </a:p>
          </p:txBody>
        </p:sp>
        <p:sp>
          <p:nvSpPr>
            <p:cNvPr id="196" name="Rectangle 195">
              <a:extLst>
                <a:ext uri="{FF2B5EF4-FFF2-40B4-BE49-F238E27FC236}">
                  <a16:creationId xmlns:a16="http://schemas.microsoft.com/office/drawing/2014/main" id="{CD7520A3-86A5-9648-9C81-4B136D54685C}"/>
                </a:ext>
              </a:extLst>
            </p:cNvPr>
            <p:cNvSpPr/>
            <p:nvPr/>
          </p:nvSpPr>
          <p:spPr>
            <a:xfrm>
              <a:off x="8981572" y="2679351"/>
              <a:ext cx="1537572" cy="380467"/>
            </a:xfrm>
            <a:prstGeom prst="rect">
              <a:avLst/>
            </a:prstGeom>
            <a:solidFill>
              <a:srgbClr val="1B2F3D">
                <a:lumMod val="10000"/>
                <a:lumOff val="90000"/>
              </a:srgbClr>
            </a:solidFill>
            <a:ln w="12700" cap="flat" cmpd="sng" algn="ctr">
              <a:solidFill>
                <a:srgbClr val="1B2F3D"/>
              </a:solidFill>
              <a:prstDash val="solid"/>
            </a:ln>
            <a:effectLst/>
          </p:spPr>
          <p:txBody>
            <a:bodyPr lIns="90000" rIns="90000" rtlCol="0" anchor="ctr"/>
            <a:lstStyle/>
            <a:p>
              <a:pPr algn="ctr"/>
              <a:r>
                <a:rPr lang="en-US" sz="400">
                  <a:solidFill>
                    <a:srgbClr val="0E0E0E"/>
                  </a:solidFill>
                  <a:latin typeface="HelveticaNeueLT Arabic 75 Bold" panose="020B0804020202020204" pitchFamily="34" charset="-78"/>
                  <a:cs typeface="HelveticaNeueLT Arabic 75 Bold" panose="020B0804020202020204" pitchFamily="34" charset="-78"/>
                </a:rPr>
                <a:t>68</a:t>
              </a:r>
              <a:r>
                <a:rPr lang="en-US" sz="400">
                  <a:solidFill>
                    <a:srgbClr val="0E0E0E"/>
                  </a:solidFill>
                  <a:effectLst/>
                  <a:latin typeface="HelveticaNeueLT Arabic 75 Bold" panose="020B0804020202020204" pitchFamily="34" charset="-78"/>
                  <a:cs typeface="HelveticaNeueLT Arabic 75 Bold" panose="020B0804020202020204" pitchFamily="34" charset="-78"/>
                </a:rPr>
                <a:t>%</a:t>
              </a:r>
            </a:p>
          </p:txBody>
        </p:sp>
        <p:sp>
          <p:nvSpPr>
            <p:cNvPr id="197" name="Rectangle 196">
              <a:extLst>
                <a:ext uri="{FF2B5EF4-FFF2-40B4-BE49-F238E27FC236}">
                  <a16:creationId xmlns:a16="http://schemas.microsoft.com/office/drawing/2014/main" id="{1335FF02-62EE-44FD-BC35-4387AF56FAFE}"/>
                </a:ext>
              </a:extLst>
            </p:cNvPr>
            <p:cNvSpPr/>
            <p:nvPr/>
          </p:nvSpPr>
          <p:spPr>
            <a:xfrm>
              <a:off x="680483" y="1286784"/>
              <a:ext cx="1537572" cy="330622"/>
            </a:xfrm>
            <a:prstGeom prst="rect">
              <a:avLst/>
            </a:prstGeom>
            <a:solidFill>
              <a:srgbClr val="1B2F3D">
                <a:lumMod val="25000"/>
                <a:lumOff val="75000"/>
              </a:srgbClr>
            </a:solidFill>
            <a:ln w="12700" cap="flat" cmpd="sng" algn="ctr">
              <a:solidFill>
                <a:srgbClr val="1B2F3D"/>
              </a:solidFill>
              <a:prstDash val="solid"/>
            </a:ln>
            <a:effectLst/>
          </p:spPr>
          <p:txBody>
            <a:bodyPr lIns="72000" tIns="61200" rIns="72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SA" sz="400" i="0" u="none" strike="noStrike" kern="0" cap="none" spc="0" normalizeH="0" baseline="0" noProof="0">
                  <a:ln>
                    <a:noFill/>
                  </a:ln>
                  <a:solidFill>
                    <a:srgbClr val="1B2F3D"/>
                  </a:solidFill>
                  <a:effectLst/>
                  <a:uLnTx/>
                  <a:uFillTx/>
                  <a:latin typeface="HelveticaNeueLT Arabic 75 Bold" panose="020B0804020202020204" pitchFamily="34" charset="-78"/>
                  <a:cs typeface="HelveticaNeueLT Arabic 75 Bold" panose="020B0804020202020204" pitchFamily="34" charset="-78"/>
                  <a:sym typeface="Arial"/>
                </a:rPr>
                <a:t>Scenarios</a:t>
              </a:r>
            </a:p>
          </p:txBody>
        </p:sp>
      </p:grpSp>
      <p:pic>
        <p:nvPicPr>
          <p:cNvPr id="6" name="Picture 5">
            <a:extLst>
              <a:ext uri="{FF2B5EF4-FFF2-40B4-BE49-F238E27FC236}">
                <a16:creationId xmlns:a16="http://schemas.microsoft.com/office/drawing/2014/main" id="{6967701F-79F4-1A98-D06C-FE9144A26188}"/>
              </a:ext>
            </a:extLst>
          </p:cNvPr>
          <p:cNvPicPr>
            <a:picLocks noChangeAspect="1"/>
          </p:cNvPicPr>
          <p:nvPr/>
        </p:nvPicPr>
        <p:blipFill>
          <a:blip r:embed="rId6"/>
          <a:stretch>
            <a:fillRect/>
          </a:stretch>
        </p:blipFill>
        <p:spPr>
          <a:xfrm>
            <a:off x="10636001" y="5937519"/>
            <a:ext cx="1486441" cy="809027"/>
          </a:xfrm>
          <a:prstGeom prst="rect">
            <a:avLst/>
          </a:prstGeom>
        </p:spPr>
      </p:pic>
      <p:pic>
        <p:nvPicPr>
          <p:cNvPr id="7" name="Picture 6">
            <a:extLst>
              <a:ext uri="{FF2B5EF4-FFF2-40B4-BE49-F238E27FC236}">
                <a16:creationId xmlns:a16="http://schemas.microsoft.com/office/drawing/2014/main" id="{95EA871E-F99F-A3DD-153D-EC5152290CD6}"/>
              </a:ext>
            </a:extLst>
          </p:cNvPr>
          <p:cNvPicPr>
            <a:picLocks noChangeAspect="1"/>
          </p:cNvPicPr>
          <p:nvPr/>
        </p:nvPicPr>
        <p:blipFill>
          <a:blip r:embed="rId7"/>
          <a:stretch>
            <a:fillRect/>
          </a:stretch>
        </p:blipFill>
        <p:spPr>
          <a:xfrm>
            <a:off x="9192575" y="5942612"/>
            <a:ext cx="1436120" cy="798244"/>
          </a:xfrm>
          <a:prstGeom prst="rect">
            <a:avLst/>
          </a:prstGeom>
        </p:spPr>
      </p:pic>
      <p:pic>
        <p:nvPicPr>
          <p:cNvPr id="12" name="Picture 11">
            <a:extLst>
              <a:ext uri="{FF2B5EF4-FFF2-40B4-BE49-F238E27FC236}">
                <a16:creationId xmlns:a16="http://schemas.microsoft.com/office/drawing/2014/main" id="{681034E6-0D4B-91B3-7B48-0B52CF270F97}"/>
              </a:ext>
            </a:extLst>
          </p:cNvPr>
          <p:cNvPicPr>
            <a:picLocks noChangeAspect="1"/>
          </p:cNvPicPr>
          <p:nvPr/>
        </p:nvPicPr>
        <p:blipFill>
          <a:blip r:embed="rId8"/>
          <a:stretch>
            <a:fillRect/>
          </a:stretch>
        </p:blipFill>
        <p:spPr>
          <a:xfrm>
            <a:off x="10632826" y="4274888"/>
            <a:ext cx="1443309" cy="793450"/>
          </a:xfrm>
          <a:prstGeom prst="rect">
            <a:avLst/>
          </a:prstGeom>
        </p:spPr>
      </p:pic>
      <p:pic>
        <p:nvPicPr>
          <p:cNvPr id="15" name="Picture 14">
            <a:extLst>
              <a:ext uri="{FF2B5EF4-FFF2-40B4-BE49-F238E27FC236}">
                <a16:creationId xmlns:a16="http://schemas.microsoft.com/office/drawing/2014/main" id="{7DC1D570-0D14-6ECE-8F01-CCBA6C48897D}"/>
              </a:ext>
            </a:extLst>
          </p:cNvPr>
          <p:cNvPicPr>
            <a:picLocks noChangeAspect="1"/>
          </p:cNvPicPr>
          <p:nvPr/>
        </p:nvPicPr>
        <p:blipFill>
          <a:blip r:embed="rId9"/>
          <a:stretch>
            <a:fillRect/>
          </a:stretch>
        </p:blipFill>
        <p:spPr>
          <a:xfrm>
            <a:off x="9193473" y="5067690"/>
            <a:ext cx="1475658" cy="868933"/>
          </a:xfrm>
          <a:prstGeom prst="rect">
            <a:avLst/>
          </a:prstGeom>
        </p:spPr>
      </p:pic>
      <p:pic>
        <p:nvPicPr>
          <p:cNvPr id="17" name="Picture 16">
            <a:extLst>
              <a:ext uri="{FF2B5EF4-FFF2-40B4-BE49-F238E27FC236}">
                <a16:creationId xmlns:a16="http://schemas.microsoft.com/office/drawing/2014/main" id="{D5D39EF4-CAB7-33AC-2B22-8AFD00F6CBE3}"/>
              </a:ext>
            </a:extLst>
          </p:cNvPr>
          <p:cNvPicPr>
            <a:picLocks noChangeAspect="1"/>
          </p:cNvPicPr>
          <p:nvPr/>
        </p:nvPicPr>
        <p:blipFill>
          <a:blip r:embed="rId10"/>
          <a:stretch>
            <a:fillRect/>
          </a:stretch>
        </p:blipFill>
        <p:spPr>
          <a:xfrm>
            <a:off x="10636932" y="5066978"/>
            <a:ext cx="1490036" cy="872528"/>
          </a:xfrm>
          <a:prstGeom prst="rect">
            <a:avLst/>
          </a:prstGeom>
        </p:spPr>
      </p:pic>
      <p:pic>
        <p:nvPicPr>
          <p:cNvPr id="18" name="Picture 17">
            <a:extLst>
              <a:ext uri="{FF2B5EF4-FFF2-40B4-BE49-F238E27FC236}">
                <a16:creationId xmlns:a16="http://schemas.microsoft.com/office/drawing/2014/main" id="{A9E63254-5243-3E51-265A-010A7053AFD9}"/>
              </a:ext>
            </a:extLst>
          </p:cNvPr>
          <p:cNvPicPr>
            <a:picLocks noChangeAspect="1"/>
          </p:cNvPicPr>
          <p:nvPr/>
        </p:nvPicPr>
        <p:blipFill>
          <a:blip r:embed="rId11"/>
          <a:stretch>
            <a:fillRect/>
          </a:stretch>
        </p:blipFill>
        <p:spPr>
          <a:xfrm>
            <a:off x="9198597" y="3462437"/>
            <a:ext cx="1447488" cy="821238"/>
          </a:xfrm>
          <a:prstGeom prst="rect">
            <a:avLst/>
          </a:prstGeom>
        </p:spPr>
      </p:pic>
      <p:pic>
        <p:nvPicPr>
          <p:cNvPr id="20" name="Picture 19">
            <a:extLst>
              <a:ext uri="{FF2B5EF4-FFF2-40B4-BE49-F238E27FC236}">
                <a16:creationId xmlns:a16="http://schemas.microsoft.com/office/drawing/2014/main" id="{6B734D3D-8008-50D7-1510-DD8359477F69}"/>
              </a:ext>
            </a:extLst>
          </p:cNvPr>
          <p:cNvPicPr>
            <a:picLocks noChangeAspect="1"/>
          </p:cNvPicPr>
          <p:nvPr/>
        </p:nvPicPr>
        <p:blipFill>
          <a:blip r:embed="rId12"/>
          <a:stretch>
            <a:fillRect/>
          </a:stretch>
        </p:blipFill>
        <p:spPr>
          <a:xfrm>
            <a:off x="9194168" y="4273659"/>
            <a:ext cx="1449633" cy="792586"/>
          </a:xfrm>
          <a:prstGeom prst="rect">
            <a:avLst/>
          </a:prstGeom>
        </p:spPr>
      </p:pic>
      <p:pic>
        <p:nvPicPr>
          <p:cNvPr id="21" name="Picture 20">
            <a:extLst>
              <a:ext uri="{FF2B5EF4-FFF2-40B4-BE49-F238E27FC236}">
                <a16:creationId xmlns:a16="http://schemas.microsoft.com/office/drawing/2014/main" id="{589C3C0D-5FA6-EC9F-803F-E61FAFC2F93C}"/>
              </a:ext>
            </a:extLst>
          </p:cNvPr>
          <p:cNvPicPr>
            <a:picLocks noChangeAspect="1"/>
          </p:cNvPicPr>
          <p:nvPr/>
        </p:nvPicPr>
        <p:blipFill>
          <a:blip r:embed="rId13"/>
          <a:stretch>
            <a:fillRect/>
          </a:stretch>
        </p:blipFill>
        <p:spPr>
          <a:xfrm>
            <a:off x="10637916" y="3461702"/>
            <a:ext cx="1438709" cy="822761"/>
          </a:xfrm>
          <a:prstGeom prst="rect">
            <a:avLst/>
          </a:prstGeom>
        </p:spPr>
      </p:pic>
      <p:pic>
        <p:nvPicPr>
          <p:cNvPr id="9" name="Picture 8" descr="A drawing of a machine&#10;&#10;AI-generated content may be incorrect.">
            <a:extLst>
              <a:ext uri="{FF2B5EF4-FFF2-40B4-BE49-F238E27FC236}">
                <a16:creationId xmlns:a16="http://schemas.microsoft.com/office/drawing/2014/main" id="{792840D1-ACA3-8F3A-DD49-B4AAAA93DBE1}"/>
              </a:ext>
            </a:extLst>
          </p:cNvPr>
          <p:cNvPicPr>
            <a:picLocks noChangeAspect="1"/>
          </p:cNvPicPr>
          <p:nvPr/>
        </p:nvPicPr>
        <p:blipFill>
          <a:blip r:embed="rId14"/>
          <a:stretch>
            <a:fillRect/>
          </a:stretch>
        </p:blipFill>
        <p:spPr>
          <a:xfrm>
            <a:off x="6261255" y="1597446"/>
            <a:ext cx="2699132" cy="2570605"/>
          </a:xfrm>
          <a:prstGeom prst="rect">
            <a:avLst/>
          </a:prstGeom>
        </p:spPr>
      </p:pic>
      <p:pic>
        <p:nvPicPr>
          <p:cNvPr id="28" name="صورة 27">
            <a:extLst>
              <a:ext uri="{FF2B5EF4-FFF2-40B4-BE49-F238E27FC236}">
                <a16:creationId xmlns:a16="http://schemas.microsoft.com/office/drawing/2014/main" id="{D651D8C0-EE47-91DF-F23C-0DCD98DE83A8}"/>
              </a:ext>
            </a:extLst>
          </p:cNvPr>
          <p:cNvPicPr>
            <a:picLocks noChangeAspect="1"/>
          </p:cNvPicPr>
          <p:nvPr/>
        </p:nvPicPr>
        <p:blipFill>
          <a:blip r:embed="rId15"/>
          <a:stretch>
            <a:fillRect/>
          </a:stretch>
        </p:blipFill>
        <p:spPr>
          <a:xfrm>
            <a:off x="6276894" y="3926304"/>
            <a:ext cx="2665179" cy="1487296"/>
          </a:xfrm>
          <a:prstGeom prst="rect">
            <a:avLst/>
          </a:prstGeom>
        </p:spPr>
      </p:pic>
      <p:sp>
        <p:nvSpPr>
          <p:cNvPr id="35" name="مربع نص 34">
            <a:extLst>
              <a:ext uri="{FF2B5EF4-FFF2-40B4-BE49-F238E27FC236}">
                <a16:creationId xmlns:a16="http://schemas.microsoft.com/office/drawing/2014/main" id="{0C6764D3-0608-BFA3-96A0-7A73F0C71C4D}"/>
              </a:ext>
            </a:extLst>
          </p:cNvPr>
          <p:cNvSpPr txBox="1"/>
          <p:nvPr/>
        </p:nvSpPr>
        <p:spPr>
          <a:xfrm>
            <a:off x="6200713" y="5779381"/>
            <a:ext cx="2814197" cy="830997"/>
          </a:xfrm>
          <a:prstGeom prst="rect">
            <a:avLst/>
          </a:prstGeom>
          <a:noFill/>
        </p:spPr>
        <p:txBody>
          <a:bodyPr wrap="square" lIns="91440" tIns="45720" rIns="91440" bIns="45720" rtlCol="1" anchor="t">
            <a:spAutoFit/>
          </a:bodyPr>
          <a:lstStyle/>
          <a:p>
            <a:r>
              <a:rPr lang="af-ZA" sz="800" err="1">
                <a:cs typeface="HelveticaNeueLT Arabic 75 Bold"/>
              </a:rPr>
              <a:t>Existing</a:t>
            </a:r>
            <a:r>
              <a:rPr lang="af-ZA" sz="800">
                <a:cs typeface="HelveticaNeueLT Arabic 75 Bold"/>
              </a:rPr>
              <a:t> </a:t>
            </a:r>
            <a:r>
              <a:rPr lang="af-ZA" sz="800" err="1">
                <a:cs typeface="HelveticaNeueLT Arabic 75 Bold"/>
              </a:rPr>
              <a:t>systems</a:t>
            </a:r>
            <a:r>
              <a:rPr lang="af-ZA" sz="800">
                <a:cs typeface="HelveticaNeueLT Arabic 75 Bold"/>
              </a:rPr>
              <a:t> </a:t>
            </a:r>
            <a:r>
              <a:rPr lang="af-ZA" sz="800" err="1">
                <a:cs typeface="HelveticaNeueLT Arabic 75 Bold"/>
              </a:rPr>
              <a:t>lack</a:t>
            </a:r>
            <a:r>
              <a:rPr lang="af-ZA" sz="800">
                <a:cs typeface="HelveticaNeueLT Arabic 75 Bold"/>
              </a:rPr>
              <a:t> </a:t>
            </a:r>
            <a:r>
              <a:rPr lang="af-ZA" sz="800" err="1">
                <a:cs typeface="HelveticaNeueLT Arabic 75 Bold"/>
              </a:rPr>
              <a:t>seamless</a:t>
            </a:r>
            <a:r>
              <a:rPr lang="af-ZA" sz="800">
                <a:cs typeface="HelveticaNeueLT Arabic 75 Bold"/>
              </a:rPr>
              <a:t> </a:t>
            </a:r>
            <a:r>
              <a:rPr lang="af-ZA" sz="800" err="1">
                <a:cs typeface="HelveticaNeueLT Arabic 75 Bold"/>
              </a:rPr>
              <a:t>integration</a:t>
            </a:r>
            <a:r>
              <a:rPr lang="af-ZA" sz="800">
                <a:cs typeface="HelveticaNeueLT Arabic 75 Bold"/>
              </a:rPr>
              <a:t> of </a:t>
            </a:r>
            <a:r>
              <a:rPr lang="af-ZA" sz="800" err="1">
                <a:cs typeface="HelveticaNeueLT Arabic 75 Bold"/>
              </a:rPr>
              <a:t>biometric</a:t>
            </a:r>
            <a:r>
              <a:rPr lang="af-ZA" sz="800">
                <a:cs typeface="HelveticaNeueLT Arabic 75 Bold"/>
              </a:rPr>
              <a:t> </a:t>
            </a:r>
            <a:r>
              <a:rPr lang="af-ZA" sz="800" err="1">
                <a:cs typeface="HelveticaNeueLT Arabic 75 Bold"/>
              </a:rPr>
              <a:t>verification</a:t>
            </a:r>
            <a:r>
              <a:rPr lang="af-ZA" sz="800">
                <a:cs typeface="HelveticaNeueLT Arabic 75 Bold"/>
              </a:rPr>
              <a:t>, </a:t>
            </a:r>
            <a:r>
              <a:rPr lang="af-ZA" sz="800" err="1">
                <a:cs typeface="HelveticaNeueLT Arabic 75 Bold"/>
              </a:rPr>
              <a:t>baggage</a:t>
            </a:r>
            <a:r>
              <a:rPr lang="af-ZA" sz="800">
                <a:cs typeface="HelveticaNeueLT Arabic 75 Bold"/>
              </a:rPr>
              <a:t> </a:t>
            </a:r>
            <a:r>
              <a:rPr lang="af-ZA" sz="800" err="1">
                <a:cs typeface="HelveticaNeueLT Arabic 75 Bold"/>
              </a:rPr>
              <a:t>handling</a:t>
            </a:r>
            <a:r>
              <a:rPr lang="af-ZA" sz="800">
                <a:cs typeface="HelveticaNeueLT Arabic 75 Bold"/>
              </a:rPr>
              <a:t>, </a:t>
            </a:r>
            <a:r>
              <a:rPr lang="af-ZA" sz="800" err="1">
                <a:cs typeface="HelveticaNeueLT Arabic 75 Bold"/>
              </a:rPr>
              <a:t>and</a:t>
            </a:r>
            <a:r>
              <a:rPr lang="af-ZA" sz="800">
                <a:cs typeface="HelveticaNeueLT Arabic 75 Bold"/>
              </a:rPr>
              <a:t> real-</a:t>
            </a:r>
            <a:r>
              <a:rPr lang="af-ZA" sz="800" err="1">
                <a:cs typeface="HelveticaNeueLT Arabic 75 Bold"/>
              </a:rPr>
              <a:t>time</a:t>
            </a:r>
            <a:r>
              <a:rPr lang="af-ZA" sz="800">
                <a:cs typeface="HelveticaNeueLT Arabic 75 Bold"/>
              </a:rPr>
              <a:t> </a:t>
            </a:r>
            <a:r>
              <a:rPr lang="af-ZA" sz="800" err="1">
                <a:cs typeface="HelveticaNeueLT Arabic 75 Bold"/>
              </a:rPr>
              <a:t>validation</a:t>
            </a:r>
            <a:r>
              <a:rPr lang="af-ZA" sz="800">
                <a:cs typeface="HelveticaNeueLT Arabic 75 Bold"/>
              </a:rPr>
              <a:t>. </a:t>
            </a:r>
            <a:endParaRPr lang="ar-SA" sz="800">
              <a:cs typeface="HelveticaNeueLT Arabic 75 Bold"/>
            </a:endParaRPr>
          </a:p>
          <a:p>
            <a:r>
              <a:rPr lang="af-ZA" sz="800" err="1">
                <a:cs typeface="HelveticaNeueLT Arabic 75 Bold"/>
              </a:rPr>
              <a:t>Our</a:t>
            </a:r>
            <a:r>
              <a:rPr lang="af-ZA" sz="800">
                <a:cs typeface="HelveticaNeueLT Arabic 75 Bold"/>
              </a:rPr>
              <a:t> </a:t>
            </a:r>
            <a:r>
              <a:rPr lang="af-ZA" sz="800" err="1">
                <a:cs typeface="HelveticaNeueLT Arabic 75 Bold"/>
              </a:rPr>
              <a:t>prototype</a:t>
            </a:r>
            <a:r>
              <a:rPr lang="af-ZA" sz="800">
                <a:cs typeface="HelveticaNeueLT Arabic 75 Bold"/>
              </a:rPr>
              <a:t> </a:t>
            </a:r>
            <a:r>
              <a:rPr lang="af-ZA" sz="800" err="1">
                <a:cs typeface="HelveticaNeueLT Arabic 75 Bold"/>
              </a:rPr>
              <a:t>addresses</a:t>
            </a:r>
            <a:r>
              <a:rPr lang="af-ZA" sz="800">
                <a:cs typeface="HelveticaNeueLT Arabic 75 Bold"/>
              </a:rPr>
              <a:t> </a:t>
            </a:r>
            <a:r>
              <a:rPr lang="af-ZA" sz="800" err="1">
                <a:cs typeface="HelveticaNeueLT Arabic 75 Bold"/>
              </a:rPr>
              <a:t>this</a:t>
            </a:r>
            <a:r>
              <a:rPr lang="af-ZA" sz="800">
                <a:cs typeface="HelveticaNeueLT Arabic 75 Bold"/>
              </a:rPr>
              <a:t> </a:t>
            </a:r>
            <a:r>
              <a:rPr lang="af-ZA" sz="800" err="1">
                <a:cs typeface="HelveticaNeueLT Arabic 75 Bold"/>
              </a:rPr>
              <a:t>through</a:t>
            </a:r>
            <a:r>
              <a:rPr lang="af-ZA" sz="800">
                <a:cs typeface="HelveticaNeueLT Arabic 75 Bold"/>
              </a:rPr>
              <a:t> a </a:t>
            </a:r>
            <a:r>
              <a:rPr lang="af-ZA" sz="800" err="1">
                <a:cs typeface="HelveticaNeueLT Arabic 75 Bold"/>
              </a:rPr>
              <a:t>compact</a:t>
            </a:r>
            <a:r>
              <a:rPr lang="af-ZA" sz="800">
                <a:cs typeface="HelveticaNeueLT Arabic 75 Bold"/>
              </a:rPr>
              <a:t> kiosk </a:t>
            </a:r>
            <a:r>
              <a:rPr lang="af-ZA" sz="800" err="1">
                <a:cs typeface="HelveticaNeueLT Arabic 75 Bold"/>
              </a:rPr>
              <a:t>design</a:t>
            </a:r>
            <a:r>
              <a:rPr lang="af-ZA" sz="800">
                <a:cs typeface="HelveticaNeueLT Arabic 75 Bold"/>
              </a:rPr>
              <a:t> </a:t>
            </a:r>
            <a:r>
              <a:rPr lang="af-ZA" sz="800" err="1">
                <a:cs typeface="HelveticaNeueLT Arabic 75 Bold"/>
              </a:rPr>
              <a:t>and</a:t>
            </a:r>
            <a:r>
              <a:rPr lang="af-ZA" sz="800">
                <a:cs typeface="HelveticaNeueLT Arabic 75 Bold"/>
              </a:rPr>
              <a:t> </a:t>
            </a:r>
            <a:r>
              <a:rPr lang="af-ZA" sz="800" err="1">
                <a:cs typeface="HelveticaNeueLT Arabic 75 Bold"/>
              </a:rPr>
              <a:t>an</a:t>
            </a:r>
            <a:r>
              <a:rPr lang="af-ZA" sz="800">
                <a:cs typeface="HelveticaNeueLT Arabic 75 Bold"/>
              </a:rPr>
              <a:t> </a:t>
            </a:r>
            <a:r>
              <a:rPr lang="af-ZA" sz="800" err="1">
                <a:cs typeface="HelveticaNeueLT Arabic 75 Bold"/>
              </a:rPr>
              <a:t>intuitive</a:t>
            </a:r>
            <a:r>
              <a:rPr lang="af-ZA" sz="800">
                <a:cs typeface="HelveticaNeueLT Arabic 75 Bold"/>
              </a:rPr>
              <a:t> </a:t>
            </a:r>
            <a:r>
              <a:rPr lang="af-ZA" sz="800" err="1">
                <a:cs typeface="HelveticaNeueLT Arabic 75 Bold"/>
              </a:rPr>
              <a:t>app</a:t>
            </a:r>
            <a:r>
              <a:rPr lang="af-ZA" sz="800">
                <a:cs typeface="HelveticaNeueLT Arabic 75 Bold"/>
              </a:rPr>
              <a:t> </a:t>
            </a:r>
            <a:r>
              <a:rPr lang="af-ZA" sz="800" err="1">
                <a:cs typeface="HelveticaNeueLT Arabic 75 Bold"/>
              </a:rPr>
              <a:t>interface</a:t>
            </a:r>
            <a:r>
              <a:rPr lang="af-ZA" sz="800">
                <a:cs typeface="HelveticaNeueLT Arabic 75 Bold"/>
              </a:rPr>
              <a:t> </a:t>
            </a:r>
            <a:r>
              <a:rPr lang="af-ZA" sz="800" err="1">
                <a:cs typeface="HelveticaNeueLT Arabic 75 Bold"/>
              </a:rPr>
              <a:t>with</a:t>
            </a:r>
            <a:r>
              <a:rPr lang="af-ZA" sz="800">
                <a:cs typeface="HelveticaNeueLT Arabic 75 Bold"/>
              </a:rPr>
              <a:t> </a:t>
            </a:r>
            <a:r>
              <a:rPr lang="af-ZA" sz="800" err="1">
                <a:cs typeface="HelveticaNeueLT Arabic 75 Bold"/>
              </a:rPr>
              <a:t>multilingual</a:t>
            </a:r>
            <a:r>
              <a:rPr lang="af-ZA" sz="800">
                <a:cs typeface="HelveticaNeueLT Arabic 75 Bold"/>
              </a:rPr>
              <a:t>, </a:t>
            </a:r>
            <a:r>
              <a:rPr lang="af-ZA" sz="800" err="1">
                <a:cs typeface="HelveticaNeueLT Arabic 75 Bold"/>
              </a:rPr>
              <a:t>accessible</a:t>
            </a:r>
            <a:r>
              <a:rPr lang="af-ZA" sz="800">
                <a:cs typeface="HelveticaNeueLT Arabic 75 Bold"/>
              </a:rPr>
              <a:t> </a:t>
            </a:r>
            <a:r>
              <a:rPr lang="af-ZA" sz="800" err="1">
                <a:cs typeface="HelveticaNeueLT Arabic 75 Bold"/>
              </a:rPr>
              <a:t>features</a:t>
            </a:r>
            <a:r>
              <a:rPr lang="af-ZA" sz="800">
                <a:cs typeface="HelveticaNeueLT Arabic 75 Bold"/>
              </a:rPr>
              <a:t> </a:t>
            </a:r>
            <a:r>
              <a:rPr lang="af-ZA" sz="800" err="1">
                <a:cs typeface="HelveticaNeueLT Arabic 75 Bold"/>
              </a:rPr>
              <a:t>that</a:t>
            </a:r>
            <a:r>
              <a:rPr lang="af-ZA" sz="800">
                <a:cs typeface="HelveticaNeueLT Arabic 75 Bold"/>
              </a:rPr>
              <a:t> </a:t>
            </a:r>
            <a:r>
              <a:rPr lang="af-ZA" sz="800" err="1">
                <a:cs typeface="HelveticaNeueLT Arabic 75 Bold"/>
              </a:rPr>
              <a:t>enhance</a:t>
            </a:r>
            <a:r>
              <a:rPr lang="af-ZA" sz="800">
                <a:cs typeface="HelveticaNeueLT Arabic 75 Bold"/>
              </a:rPr>
              <a:t> </a:t>
            </a:r>
            <a:r>
              <a:rPr lang="af-ZA" sz="800" err="1">
                <a:cs typeface="HelveticaNeueLT Arabic 75 Bold"/>
              </a:rPr>
              <a:t>user</a:t>
            </a:r>
            <a:r>
              <a:rPr lang="af-ZA" sz="800">
                <a:cs typeface="HelveticaNeueLT Arabic 75 Bold"/>
              </a:rPr>
              <a:t> </a:t>
            </a:r>
            <a:r>
              <a:rPr lang="af-ZA" sz="800" err="1">
                <a:cs typeface="HelveticaNeueLT Arabic 75 Bold"/>
              </a:rPr>
              <a:t>experience</a:t>
            </a:r>
            <a:r>
              <a:rPr lang="af-ZA" sz="800">
                <a:cs typeface="HelveticaNeueLT Arabic 75 Bold"/>
              </a:rPr>
              <a:t> </a:t>
            </a:r>
            <a:r>
              <a:rPr lang="af-ZA" sz="800" err="1">
                <a:cs typeface="HelveticaNeueLT Arabic 75 Bold"/>
              </a:rPr>
              <a:t>and</a:t>
            </a:r>
            <a:r>
              <a:rPr lang="af-ZA" sz="800">
                <a:cs typeface="HelveticaNeueLT Arabic 75 Bold"/>
              </a:rPr>
              <a:t> </a:t>
            </a:r>
            <a:r>
              <a:rPr lang="af-ZA" sz="800" err="1">
                <a:cs typeface="HelveticaNeueLT Arabic 75 Bold"/>
              </a:rPr>
              <a:t>system</a:t>
            </a:r>
            <a:r>
              <a:rPr lang="af-ZA" sz="800">
                <a:cs typeface="HelveticaNeueLT Arabic 75 Bold"/>
              </a:rPr>
              <a:t> </a:t>
            </a:r>
            <a:r>
              <a:rPr lang="af-ZA" sz="800" err="1">
                <a:cs typeface="HelveticaNeueLT Arabic 75 Bold"/>
              </a:rPr>
              <a:t>efficiency</a:t>
            </a:r>
            <a:r>
              <a:rPr lang="af-ZA" sz="800">
                <a:cs typeface="HelveticaNeueLT Arabic 75 Bold"/>
              </a:rPr>
              <a:t>.</a:t>
            </a:r>
            <a:endParaRPr lang="ar-SA" sz="800">
              <a:cs typeface="HelveticaNeueLT Arabic 75 Bold"/>
            </a:endParaRPr>
          </a:p>
        </p:txBody>
      </p:sp>
    </p:spTree>
    <p:extLst>
      <p:ext uri="{BB962C8B-B14F-4D97-AF65-F5344CB8AC3E}">
        <p14:creationId xmlns:p14="http://schemas.microsoft.com/office/powerpoint/2010/main" val="360033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AC088757E55A4C821D788933500076" ma:contentTypeVersion="4" ma:contentTypeDescription="Create a new document." ma:contentTypeScope="" ma:versionID="b84572dea28d1281acb8c17938ad41bf">
  <xsd:schema xmlns:xsd="http://www.w3.org/2001/XMLSchema" xmlns:xs="http://www.w3.org/2001/XMLSchema" xmlns:p="http://schemas.microsoft.com/office/2006/metadata/properties" xmlns:ns2="e6eb66b4-ca1c-485e-9341-3b3d1afa5992" targetNamespace="http://schemas.microsoft.com/office/2006/metadata/properties" ma:root="true" ma:fieldsID="2539e5ca55cb8fb5f85b6ca44a19d6eb" ns2:_="">
    <xsd:import namespace="e6eb66b4-ca1c-485e-9341-3b3d1afa59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b66b4-ca1c-485e-9341-3b3d1afa5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1E45CD-4A3B-4C0C-99C1-248B54016547}">
  <ds:schemaRefs>
    <ds:schemaRef ds:uri="e6eb66b4-ca1c-485e-9341-3b3d1afa59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3F8918D-27F9-4F22-AA07-D7E96C14C809}">
  <ds:schemaRefs>
    <ds:schemaRef ds:uri="http://schemas.microsoft.com/sharepoint/v3/contenttype/forms"/>
  </ds:schemaRefs>
</ds:datastoreItem>
</file>

<file path=customXml/itemProps3.xml><?xml version="1.0" encoding="utf-8"?>
<ds:datastoreItem xmlns:ds="http://schemas.openxmlformats.org/officeDocument/2006/customXml" ds:itemID="{F0859EB8-995F-493E-9C16-7737A13C4BAB}">
  <ds:schemaRefs>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58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HelveticaNeueLT Arabic 75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BANDER TAWFIQ MOAFA</dc:creator>
  <cp:lastModifiedBy>JEHAD ABDULLAH ALBULAYHID</cp:lastModifiedBy>
  <cp:revision>2</cp:revision>
  <dcterms:created xsi:type="dcterms:W3CDTF">2025-05-01T17:50:46Z</dcterms:created>
  <dcterms:modified xsi:type="dcterms:W3CDTF">2025-05-01T20:54:22Z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0x01010071AC088757E55A4C821D788933500076</vt:lpwstr>
  </property>
</Properties>
</file>