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67275" cy="42794238"/>
  <p:notesSz cx="7004050" cy="9290050"/>
  <p:defaultTextStyle>
    <a:defPPr>
      <a:defRPr lang="en-US"/>
    </a:defPPr>
    <a:lvl1pPr marL="0" algn="l" defTabSz="4174556" rtl="0" eaLnBrk="1" latinLnBrk="0" hangingPunct="1">
      <a:defRPr sz="8200" kern="1200">
        <a:solidFill>
          <a:schemeClr val="tx1"/>
        </a:solidFill>
        <a:latin typeface="+mn-lt"/>
        <a:ea typeface="+mn-ea"/>
        <a:cs typeface="+mn-cs"/>
      </a:defRPr>
    </a:lvl1pPr>
    <a:lvl2pPr marL="2087278" algn="l" defTabSz="4174556" rtl="0" eaLnBrk="1" latinLnBrk="0" hangingPunct="1">
      <a:defRPr sz="8200" kern="1200">
        <a:solidFill>
          <a:schemeClr val="tx1"/>
        </a:solidFill>
        <a:latin typeface="+mn-lt"/>
        <a:ea typeface="+mn-ea"/>
        <a:cs typeface="+mn-cs"/>
      </a:defRPr>
    </a:lvl2pPr>
    <a:lvl3pPr marL="4174556" algn="l" defTabSz="4174556" rtl="0" eaLnBrk="1" latinLnBrk="0" hangingPunct="1">
      <a:defRPr sz="8200" kern="1200">
        <a:solidFill>
          <a:schemeClr val="tx1"/>
        </a:solidFill>
        <a:latin typeface="+mn-lt"/>
        <a:ea typeface="+mn-ea"/>
        <a:cs typeface="+mn-cs"/>
      </a:defRPr>
    </a:lvl3pPr>
    <a:lvl4pPr marL="6261834" algn="l" defTabSz="4174556" rtl="0" eaLnBrk="1" latinLnBrk="0" hangingPunct="1">
      <a:defRPr sz="8200" kern="1200">
        <a:solidFill>
          <a:schemeClr val="tx1"/>
        </a:solidFill>
        <a:latin typeface="+mn-lt"/>
        <a:ea typeface="+mn-ea"/>
        <a:cs typeface="+mn-cs"/>
      </a:defRPr>
    </a:lvl4pPr>
    <a:lvl5pPr marL="8349113" algn="l" defTabSz="4174556" rtl="0" eaLnBrk="1" latinLnBrk="0" hangingPunct="1">
      <a:defRPr sz="8200" kern="1200">
        <a:solidFill>
          <a:schemeClr val="tx1"/>
        </a:solidFill>
        <a:latin typeface="+mn-lt"/>
        <a:ea typeface="+mn-ea"/>
        <a:cs typeface="+mn-cs"/>
      </a:defRPr>
    </a:lvl5pPr>
    <a:lvl6pPr marL="10436390" algn="l" defTabSz="4174556" rtl="0" eaLnBrk="1" latinLnBrk="0" hangingPunct="1">
      <a:defRPr sz="8200" kern="1200">
        <a:solidFill>
          <a:schemeClr val="tx1"/>
        </a:solidFill>
        <a:latin typeface="+mn-lt"/>
        <a:ea typeface="+mn-ea"/>
        <a:cs typeface="+mn-cs"/>
      </a:defRPr>
    </a:lvl6pPr>
    <a:lvl7pPr marL="12523668" algn="l" defTabSz="4174556" rtl="0" eaLnBrk="1" latinLnBrk="0" hangingPunct="1">
      <a:defRPr sz="8200" kern="1200">
        <a:solidFill>
          <a:schemeClr val="tx1"/>
        </a:solidFill>
        <a:latin typeface="+mn-lt"/>
        <a:ea typeface="+mn-ea"/>
        <a:cs typeface="+mn-cs"/>
      </a:defRPr>
    </a:lvl7pPr>
    <a:lvl8pPr marL="14610946" algn="l" defTabSz="4174556" rtl="0" eaLnBrk="1" latinLnBrk="0" hangingPunct="1">
      <a:defRPr sz="8200" kern="1200">
        <a:solidFill>
          <a:schemeClr val="tx1"/>
        </a:solidFill>
        <a:latin typeface="+mn-lt"/>
        <a:ea typeface="+mn-ea"/>
        <a:cs typeface="+mn-cs"/>
      </a:defRPr>
    </a:lvl8pPr>
    <a:lvl9pPr marL="16698224" algn="l" defTabSz="417455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p15:clr>
            <a:srgbClr val="A4A3A4"/>
          </p15:clr>
        </p15:guide>
        <p15:guide id="2" pos="95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60" autoAdjust="0"/>
    <p:restoredTop sz="94676" autoAdjust="0"/>
  </p:normalViewPr>
  <p:slideViewPr>
    <p:cSldViewPr>
      <p:cViewPr>
        <p:scale>
          <a:sx n="30" d="100"/>
          <a:sy n="30" d="100"/>
        </p:scale>
        <p:origin x="1397" y="43"/>
      </p:cViewPr>
      <p:guideLst>
        <p:guide orient="horz" pos="13479"/>
        <p:guide pos="9533"/>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29426517"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10" name="Rectangle 9"/>
          <p:cNvSpPr/>
          <p:nvPr userDrawn="1"/>
        </p:nvSpPr>
        <p:spPr>
          <a:xfrm>
            <a:off x="0" y="0"/>
            <a:ext cx="840758" cy="427942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7" name="Rectangle 6"/>
          <p:cNvSpPr/>
          <p:nvPr userDrawn="1"/>
        </p:nvSpPr>
        <p:spPr>
          <a:xfrm>
            <a:off x="0" y="0"/>
            <a:ext cx="30267275" cy="534927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8" name="Rectangle 7"/>
          <p:cNvSpPr/>
          <p:nvPr userDrawn="1"/>
        </p:nvSpPr>
        <p:spPr>
          <a:xfrm>
            <a:off x="0" y="37444959"/>
            <a:ext cx="30267275" cy="534927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endParaRPr lang="en-US" dirty="0"/>
          </a:p>
        </p:txBody>
      </p:sp>
      <p:sp>
        <p:nvSpPr>
          <p:cNvPr id="9" name="Instructions"/>
          <p:cNvSpPr/>
          <p:nvPr userDrawn="1"/>
        </p:nvSpPr>
        <p:spPr>
          <a:xfrm>
            <a:off x="-12611365" y="0"/>
            <a:ext cx="11770607" cy="427942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7425" tIns="217425" rIns="217425" bIns="217425"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82"/>
              </a:spcAft>
            </a:pPr>
            <a:r>
              <a:rPr lang="en-US" sz="8800" dirty="0">
                <a:solidFill>
                  <a:srgbClr val="7F7F7F"/>
                </a:solidFill>
                <a:latin typeface="Calibri" pitchFamily="34" charset="0"/>
                <a:cs typeface="Calibri" panose="020F0502020204030204" pitchFamily="34" charset="0"/>
              </a:rPr>
              <a:t>Poster Print Size:</a:t>
            </a:r>
            <a:endParaRPr sz="8800" dirty="0">
              <a:solidFill>
                <a:srgbClr val="7F7F7F"/>
              </a:solidFill>
              <a:latin typeface="Calibri" pitchFamily="34" charset="0"/>
              <a:cs typeface="Calibri" panose="020F0502020204030204" pitchFamily="34" charset="0"/>
            </a:endParaRPr>
          </a:p>
          <a:p>
            <a:pPr lvl="0">
              <a:spcBef>
                <a:spcPts val="0"/>
              </a:spcBef>
              <a:spcAft>
                <a:spcPts val="2282"/>
              </a:spcAft>
            </a:pPr>
            <a:r>
              <a:rPr lang="en-US" sz="6000" dirty="0">
                <a:solidFill>
                  <a:srgbClr val="7F7F7F"/>
                </a:solidFill>
                <a:latin typeface="Calibri" pitchFamily="34" charset="0"/>
                <a:cs typeface="Calibri" panose="020F0502020204030204" pitchFamily="34" charset="0"/>
              </a:rPr>
              <a:t>This poster template is set up for A0</a:t>
            </a:r>
            <a:r>
              <a:rPr lang="en-US" sz="6000" baseline="0" dirty="0">
                <a:solidFill>
                  <a:srgbClr val="7F7F7F"/>
                </a:solidFill>
                <a:latin typeface="Calibri" pitchFamily="34" charset="0"/>
                <a:cs typeface="Calibri" panose="020F0502020204030204" pitchFamily="34" charset="0"/>
              </a:rPr>
              <a:t> international paper size of 1189 mm x 841 mm</a:t>
            </a:r>
            <a:r>
              <a:rPr lang="en-US" sz="6000" dirty="0">
                <a:solidFill>
                  <a:srgbClr val="7F7F7F"/>
                </a:solidFill>
                <a:latin typeface="Calibri" pitchFamily="34" charset="0"/>
                <a:cs typeface="Calibri" panose="020F0502020204030204" pitchFamily="34" charset="0"/>
              </a:rPr>
              <a:t> (46.8” high by 33.1” wide). It can be printed at</a:t>
            </a:r>
            <a:r>
              <a:rPr lang="en-US" sz="6000" baseline="0" dirty="0">
                <a:solidFill>
                  <a:srgbClr val="7F7F7F"/>
                </a:solidFill>
                <a:latin typeface="Calibri" pitchFamily="34" charset="0"/>
                <a:cs typeface="Calibri" panose="020F0502020204030204" pitchFamily="34" charset="0"/>
              </a:rPr>
              <a:t> 70.6% for an A1 poster of 841 mm x 594 mm.</a:t>
            </a:r>
            <a:endParaRPr lang="en-US" sz="6000" dirty="0">
              <a:solidFill>
                <a:srgbClr val="7F7F7F"/>
              </a:solidFill>
              <a:latin typeface="Calibri" pitchFamily="34" charset="0"/>
              <a:cs typeface="Calibri" panose="020F0502020204030204" pitchFamily="34" charset="0"/>
            </a:endParaRPr>
          </a:p>
          <a:p>
            <a:pPr lvl="0">
              <a:spcBef>
                <a:spcPts val="0"/>
              </a:spcBef>
              <a:spcAft>
                <a:spcPts val="2282"/>
              </a:spcAft>
            </a:pPr>
            <a:r>
              <a:rPr lang="en-US" sz="8800" dirty="0">
                <a:solidFill>
                  <a:srgbClr val="7F7F7F"/>
                </a:solidFill>
                <a:latin typeface="Calibri" pitchFamily="34" charset="0"/>
                <a:cs typeface="Calibri" panose="020F0502020204030204" pitchFamily="34" charset="0"/>
              </a:rPr>
              <a:t>Placeholders</a:t>
            </a:r>
            <a:r>
              <a:rPr sz="8800" dirty="0">
                <a:solidFill>
                  <a:srgbClr val="7F7F7F"/>
                </a:solidFill>
                <a:latin typeface="Calibri" pitchFamily="34" charset="0"/>
                <a:cs typeface="Calibri" panose="020F0502020204030204" pitchFamily="34" charset="0"/>
              </a:rPr>
              <a:t>:</a:t>
            </a:r>
          </a:p>
          <a:p>
            <a:pPr lvl="0">
              <a:spcBef>
                <a:spcPts val="0"/>
              </a:spcBef>
              <a:spcAft>
                <a:spcPts val="2282"/>
              </a:spcAft>
            </a:pPr>
            <a:r>
              <a:rPr sz="6000" dirty="0">
                <a:solidFill>
                  <a:srgbClr val="7F7F7F"/>
                </a:solidFill>
                <a:latin typeface="Calibri" pitchFamily="34" charset="0"/>
                <a:cs typeface="Calibri" panose="020F0502020204030204" pitchFamily="34" charset="0"/>
              </a:rPr>
              <a:t>The </a:t>
            </a:r>
            <a:r>
              <a:rPr lang="en-US" sz="6000" dirty="0">
                <a:solidFill>
                  <a:srgbClr val="7F7F7F"/>
                </a:solidFill>
                <a:latin typeface="Calibri" pitchFamily="34" charset="0"/>
                <a:cs typeface="Calibri" panose="020F0502020204030204" pitchFamily="34" charset="0"/>
              </a:rPr>
              <a:t>various elements included</a:t>
            </a:r>
            <a:r>
              <a:rPr sz="6000" dirty="0">
                <a:solidFill>
                  <a:srgbClr val="7F7F7F"/>
                </a:solidFill>
                <a:latin typeface="Calibri" pitchFamily="34" charset="0"/>
                <a:cs typeface="Calibri" panose="020F0502020204030204" pitchFamily="34" charset="0"/>
              </a:rPr>
              <a:t> in this </a:t>
            </a:r>
            <a:r>
              <a:rPr lang="en-US" sz="6000" dirty="0">
                <a:solidFill>
                  <a:srgbClr val="7F7F7F"/>
                </a:solidFill>
                <a:latin typeface="Calibri" pitchFamily="34" charset="0"/>
                <a:cs typeface="Calibri" panose="020F0502020204030204" pitchFamily="34" charset="0"/>
              </a:rPr>
              <a:t>poster are ones</a:t>
            </a:r>
            <a:r>
              <a:rPr lang="en-US" sz="6000" baseline="0" dirty="0">
                <a:solidFill>
                  <a:srgbClr val="7F7F7F"/>
                </a:solidFill>
                <a:latin typeface="Calibri" pitchFamily="34" charset="0"/>
                <a:cs typeface="Calibri" panose="020F0502020204030204" pitchFamily="34" charset="0"/>
              </a:rPr>
              <a:t> we often see in medical, research, and scientific posters.</a:t>
            </a:r>
            <a:r>
              <a:rPr sz="6000" dirty="0">
                <a:solidFill>
                  <a:srgbClr val="7F7F7F"/>
                </a:solidFill>
                <a:latin typeface="Calibri" pitchFamily="34" charset="0"/>
                <a:cs typeface="Calibri" panose="020F0502020204030204" pitchFamily="34" charset="0"/>
              </a:rPr>
              <a:t> </a:t>
            </a:r>
            <a:r>
              <a:rPr lang="en-US" sz="6000" dirty="0">
                <a:solidFill>
                  <a:srgbClr val="7F7F7F"/>
                </a:solidFill>
                <a:latin typeface="Calibri" pitchFamily="34" charset="0"/>
                <a:cs typeface="Calibri" panose="020F0502020204030204" pitchFamily="34" charset="0"/>
              </a:rPr>
              <a:t>Feel</a:t>
            </a:r>
            <a:r>
              <a:rPr lang="en-US" sz="6000" baseline="0" dirty="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2282"/>
              </a:spcAft>
            </a:pPr>
            <a:r>
              <a:rPr lang="en-US" sz="8800" dirty="0">
                <a:solidFill>
                  <a:srgbClr val="7F7F7F"/>
                </a:solidFill>
                <a:latin typeface="Calibri" pitchFamily="34" charset="0"/>
                <a:cs typeface="Calibri" panose="020F0502020204030204" pitchFamily="34" charset="0"/>
              </a:rPr>
              <a:t>Image</a:t>
            </a:r>
            <a:r>
              <a:rPr lang="en-US" sz="8800" baseline="0" dirty="0">
                <a:solidFill>
                  <a:srgbClr val="7F7F7F"/>
                </a:solidFill>
                <a:latin typeface="Calibri" pitchFamily="34" charset="0"/>
                <a:cs typeface="Calibri" panose="020F0502020204030204" pitchFamily="34" charset="0"/>
              </a:rPr>
              <a:t> Quality</a:t>
            </a:r>
            <a:r>
              <a:rPr lang="en-US" sz="8800" dirty="0">
                <a:solidFill>
                  <a:srgbClr val="7F7F7F"/>
                </a:solidFill>
                <a:latin typeface="Calibri" pitchFamily="34" charset="0"/>
                <a:cs typeface="Calibri" panose="020F0502020204030204" pitchFamily="34" charset="0"/>
              </a:rPr>
              <a:t>:</a:t>
            </a:r>
          </a:p>
          <a:p>
            <a:pPr lvl="0">
              <a:spcBef>
                <a:spcPts val="0"/>
              </a:spcBef>
              <a:spcAft>
                <a:spcPts val="2282"/>
              </a:spcAft>
            </a:pPr>
            <a:r>
              <a:rPr lang="en-US" sz="6000" dirty="0">
                <a:solidFill>
                  <a:srgbClr val="7F7F7F"/>
                </a:solidFill>
                <a:latin typeface="Calibri" pitchFamily="34" charset="0"/>
                <a:cs typeface="Calibri" panose="020F0502020204030204" pitchFamily="34" charset="0"/>
              </a:rPr>
              <a:t>You can place digital photos or logo art in your poster file by selecting the </a:t>
            </a:r>
            <a:r>
              <a:rPr lang="en-US" sz="6000" b="1" dirty="0">
                <a:solidFill>
                  <a:srgbClr val="7F7F7F"/>
                </a:solidFill>
                <a:latin typeface="Calibri" pitchFamily="34" charset="0"/>
                <a:cs typeface="Calibri" panose="020F0502020204030204" pitchFamily="34" charset="0"/>
              </a:rPr>
              <a:t>Insert, Picture</a:t>
            </a:r>
            <a:r>
              <a:rPr lang="en-US" sz="6000" dirty="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6000" b="1" dirty="0">
                <a:solidFill>
                  <a:srgbClr val="7F7F7F"/>
                </a:solidFill>
                <a:latin typeface="Calibri" pitchFamily="34" charset="0"/>
                <a:cs typeface="Calibri" panose="020F0502020204030204" pitchFamily="34" charset="0"/>
              </a:rPr>
              <a:t>150-200 pixels per inch in their final printed size</a:t>
            </a:r>
            <a:r>
              <a:rPr lang="en-US" sz="6000" dirty="0">
                <a:solidFill>
                  <a:srgbClr val="7F7F7F"/>
                </a:solidFill>
                <a:latin typeface="Calibri" pitchFamily="34" charset="0"/>
                <a:cs typeface="Calibri" panose="020F0502020204030204" pitchFamily="34" charset="0"/>
              </a:rPr>
              <a:t>. For instance, a 1600 x 1200 pixel</a:t>
            </a:r>
            <a:r>
              <a:rPr lang="en-US" sz="6000" baseline="0" dirty="0">
                <a:solidFill>
                  <a:srgbClr val="7F7F7F"/>
                </a:solidFill>
                <a:latin typeface="Calibri" pitchFamily="34" charset="0"/>
                <a:cs typeface="Calibri" panose="020F0502020204030204" pitchFamily="34" charset="0"/>
              </a:rPr>
              <a:t> photo will usually look fine up to </a:t>
            </a:r>
            <a:r>
              <a:rPr lang="en-US" sz="6000" dirty="0">
                <a:solidFill>
                  <a:srgbClr val="7F7F7F"/>
                </a:solidFill>
                <a:latin typeface="Calibri" pitchFamily="34" charset="0"/>
                <a:cs typeface="Calibri" panose="020F0502020204030204" pitchFamily="34" charset="0"/>
              </a:rPr>
              <a:t>8“-10” wide on your printed poster.</a:t>
            </a:r>
          </a:p>
          <a:p>
            <a:pPr lvl="0">
              <a:spcBef>
                <a:spcPts val="0"/>
              </a:spcBef>
              <a:spcAft>
                <a:spcPts val="2282"/>
              </a:spcAft>
            </a:pPr>
            <a:r>
              <a:rPr lang="en-US" sz="6000" dirty="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2282"/>
              </a:spcAft>
            </a:pPr>
            <a:r>
              <a:rPr lang="en-US" sz="6000" dirty="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2282"/>
              </a:spcAft>
            </a:pPr>
            <a:br>
              <a:rPr lang="en-US" sz="4400" dirty="0">
                <a:solidFill>
                  <a:srgbClr val="7F7F7F"/>
                </a:solidFill>
                <a:latin typeface="Calibri" pitchFamily="34" charset="0"/>
                <a:cs typeface="Calibri" panose="020F0502020204030204" pitchFamily="34" charset="0"/>
              </a:rPr>
            </a:br>
            <a:r>
              <a:rPr lang="en-US" sz="4400" dirty="0">
                <a:solidFill>
                  <a:srgbClr val="7F7F7F"/>
                </a:solidFill>
                <a:latin typeface="Calibri" pitchFamily="34" charset="0"/>
                <a:cs typeface="Calibri" panose="020F0502020204030204" pitchFamily="34" charset="0"/>
              </a:rPr>
              <a:t>[This sidebar area does not print.]</a:t>
            </a:r>
          </a:p>
        </p:txBody>
      </p:sp>
      <p:grpSp>
        <p:nvGrpSpPr>
          <p:cNvPr id="2" name="Group 1"/>
          <p:cNvGrpSpPr/>
          <p:nvPr userDrawn="1"/>
        </p:nvGrpSpPr>
        <p:grpSpPr>
          <a:xfrm>
            <a:off x="31108033" y="0"/>
            <a:ext cx="11770607" cy="42794238"/>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2282"/>
                </a:spcAft>
              </a:pPr>
              <a:r>
                <a:rPr lang="en-US" sz="8800" dirty="0">
                  <a:solidFill>
                    <a:schemeClr val="bg1">
                      <a:lumMod val="50000"/>
                    </a:schemeClr>
                  </a:solidFill>
                  <a:latin typeface="Calibri" pitchFamily="34" charset="0"/>
                  <a:cs typeface="Calibri" panose="020F0502020204030204" pitchFamily="34" charset="0"/>
                </a:rPr>
                <a:t>Change</a:t>
              </a:r>
              <a:r>
                <a:rPr lang="en-US" sz="8800" baseline="0" dirty="0">
                  <a:solidFill>
                    <a:schemeClr val="bg1">
                      <a:lumMod val="50000"/>
                    </a:schemeClr>
                  </a:solidFill>
                  <a:latin typeface="Calibri" pitchFamily="34" charset="0"/>
                  <a:cs typeface="Calibri" panose="020F0502020204030204" pitchFamily="34" charset="0"/>
                </a:rPr>
                <a:t> Color Theme</a:t>
              </a:r>
              <a:r>
                <a:rPr lang="en-US" sz="8800" dirty="0">
                  <a:solidFill>
                    <a:schemeClr val="bg1">
                      <a:lumMod val="50000"/>
                    </a:schemeClr>
                  </a:solidFill>
                  <a:latin typeface="Calibri" pitchFamily="34" charset="0"/>
                  <a:cs typeface="Calibri" panose="020F0502020204030204" pitchFamily="34" charset="0"/>
                </a:rPr>
                <a:t>:</a:t>
              </a:r>
              <a:endParaRPr sz="880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r>
                <a:rPr lang="en-US" sz="6000" dirty="0">
                  <a:solidFill>
                    <a:schemeClr val="bg1">
                      <a:lumMod val="50000"/>
                    </a:schemeClr>
                  </a:solidFill>
                  <a:latin typeface="Calibri" pitchFamily="34" charset="0"/>
                  <a:cs typeface="Calibri" panose="020F0502020204030204" pitchFamily="34" charset="0"/>
                </a:rPr>
                <a:t>This template is designed to use the built-in color themes in</a:t>
              </a:r>
              <a:r>
                <a:rPr lang="en-US" sz="6000" baseline="0" dirty="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2282"/>
                </a:spcAft>
              </a:pPr>
              <a:r>
                <a:rPr lang="en-US" sz="6000" baseline="0" dirty="0">
                  <a:solidFill>
                    <a:schemeClr val="bg1">
                      <a:lumMod val="50000"/>
                    </a:schemeClr>
                  </a:solidFill>
                  <a:latin typeface="Calibri" pitchFamily="34" charset="0"/>
                  <a:cs typeface="Calibri" panose="020F0502020204030204" pitchFamily="34" charset="0"/>
                </a:rPr>
                <a:t>To change the color theme, select the </a:t>
              </a:r>
              <a:r>
                <a:rPr lang="en-US" sz="6000" b="1" baseline="0" dirty="0">
                  <a:solidFill>
                    <a:schemeClr val="bg1">
                      <a:lumMod val="50000"/>
                    </a:schemeClr>
                  </a:solidFill>
                  <a:latin typeface="Calibri" pitchFamily="34" charset="0"/>
                  <a:cs typeface="Calibri" panose="020F0502020204030204" pitchFamily="34" charset="0"/>
                </a:rPr>
                <a:t>Design</a:t>
              </a:r>
              <a:r>
                <a:rPr lang="en-US" sz="6000" baseline="0" dirty="0">
                  <a:solidFill>
                    <a:schemeClr val="bg1">
                      <a:lumMod val="50000"/>
                    </a:schemeClr>
                  </a:solidFill>
                  <a:latin typeface="Calibri" pitchFamily="34" charset="0"/>
                  <a:cs typeface="Calibri" panose="020F0502020204030204" pitchFamily="34" charset="0"/>
                </a:rPr>
                <a:t> tab, then select the </a:t>
              </a:r>
              <a:r>
                <a:rPr lang="en-US" sz="6000" b="1" baseline="0" dirty="0">
                  <a:solidFill>
                    <a:schemeClr val="bg1">
                      <a:lumMod val="50000"/>
                    </a:schemeClr>
                  </a:solidFill>
                  <a:latin typeface="Calibri" pitchFamily="34" charset="0"/>
                  <a:cs typeface="Calibri" panose="020F0502020204030204" pitchFamily="34" charset="0"/>
                </a:rPr>
                <a:t>Colors</a:t>
              </a:r>
              <a:r>
                <a:rPr lang="en-US" sz="6000" baseline="0" dirty="0">
                  <a:solidFill>
                    <a:schemeClr val="bg1">
                      <a:lumMod val="50000"/>
                    </a:schemeClr>
                  </a:solidFill>
                  <a:latin typeface="Calibri" pitchFamily="34" charset="0"/>
                  <a:cs typeface="Calibri" panose="020F0502020204030204" pitchFamily="34" charset="0"/>
                </a:rPr>
                <a:t> drop-down list.</a:t>
              </a:r>
            </a:p>
            <a:p>
              <a:pPr lvl="0">
                <a:spcBef>
                  <a:spcPts val="0"/>
                </a:spcBef>
                <a:spcAft>
                  <a:spcPts val="2282"/>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endParaRPr lang="en-US" sz="6000" baseline="0" dirty="0">
                <a:solidFill>
                  <a:schemeClr val="bg1">
                    <a:lumMod val="50000"/>
                  </a:schemeClr>
                </a:solidFill>
                <a:latin typeface="Calibri" pitchFamily="34" charset="0"/>
                <a:cs typeface="Calibri" panose="020F0502020204030204" pitchFamily="34" charset="0"/>
              </a:endParaRPr>
            </a:p>
            <a:p>
              <a:pPr lvl="0">
                <a:spcBef>
                  <a:spcPts val="0"/>
                </a:spcBef>
                <a:spcAft>
                  <a:spcPts val="2282"/>
                </a:spcAft>
              </a:pPr>
              <a:r>
                <a:rPr lang="en-US" sz="6000" baseline="0" dirty="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2282"/>
                </a:spcAft>
              </a:pPr>
              <a:r>
                <a:rPr lang="en-US" sz="8800" dirty="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2282"/>
                </a:spcAft>
              </a:pPr>
              <a:r>
                <a:rPr lang="en-US" sz="6000" dirty="0">
                  <a:solidFill>
                    <a:schemeClr val="bg1">
                      <a:lumMod val="50000"/>
                    </a:schemeClr>
                  </a:solidFill>
                  <a:latin typeface="Calibri" pitchFamily="34" charset="0"/>
                  <a:cs typeface="Calibri" panose="020F0502020204030204" pitchFamily="34" charset="0"/>
                </a:rPr>
                <a:t>Once your poster file is ready, visit</a:t>
              </a:r>
              <a:r>
                <a:rPr lang="en-US" sz="6000" baseline="0" dirty="0">
                  <a:solidFill>
                    <a:schemeClr val="bg1">
                      <a:lumMod val="50000"/>
                    </a:schemeClr>
                  </a:solidFill>
                  <a:latin typeface="Calibri" pitchFamily="34" charset="0"/>
                  <a:cs typeface="Calibri" panose="020F0502020204030204" pitchFamily="34" charset="0"/>
                </a:rPr>
                <a:t> </a:t>
              </a:r>
              <a:r>
                <a:rPr lang="en-US" sz="6000" b="1" baseline="0" dirty="0">
                  <a:solidFill>
                    <a:schemeClr val="bg1">
                      <a:lumMod val="50000"/>
                    </a:schemeClr>
                  </a:solidFill>
                  <a:latin typeface="Calibri" pitchFamily="34" charset="0"/>
                  <a:cs typeface="Calibri" panose="020F0502020204030204" pitchFamily="34" charset="0"/>
                </a:rPr>
                <a:t>www.genigraphics.com</a:t>
              </a:r>
              <a:r>
                <a:rPr lang="en-US" sz="6000" baseline="0" dirty="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delivery as fast as next business day within the US and Canada. </a:t>
              </a:r>
            </a:p>
            <a:p>
              <a:pPr lvl="0">
                <a:spcBef>
                  <a:spcPts val="0"/>
                </a:spcBef>
                <a:spcAft>
                  <a:spcPts val="2282"/>
                </a:spcAft>
              </a:pPr>
              <a:r>
                <a:rPr lang="en-US" sz="6000" baseline="0" dirty="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6000" baseline="0" dirty="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6000" baseline="0" dirty="0">
                  <a:solidFill>
                    <a:schemeClr val="bg1">
                      <a:lumMod val="50000"/>
                    </a:schemeClr>
                  </a:solidFill>
                  <a:latin typeface="Calibri" pitchFamily="34" charset="0"/>
                  <a:cs typeface="Calibri" panose="020F0502020204030204" pitchFamily="34" charset="0"/>
                </a:rPr>
                <a:t>US and Canada:  1-800-790-4001</a:t>
              </a:r>
            </a:p>
            <a:p>
              <a:pPr lvl="0" algn="ctr">
                <a:spcBef>
                  <a:spcPts val="0"/>
                </a:spcBef>
                <a:spcAft>
                  <a:spcPts val="0"/>
                </a:spcAft>
              </a:pPr>
              <a:r>
                <a:rPr lang="en-US" sz="6000" baseline="0" dirty="0">
                  <a:solidFill>
                    <a:schemeClr val="bg1">
                      <a:lumMod val="50000"/>
                    </a:schemeClr>
                  </a:solidFill>
                  <a:latin typeface="Calibri" pitchFamily="34" charset="0"/>
                  <a:cs typeface="Calibri" panose="020F0502020204030204" pitchFamily="34" charset="0"/>
                </a:rPr>
                <a:t>International: +(1) 913-441-1410</a:t>
              </a:r>
              <a:br>
                <a:rPr lang="en-US" sz="6000" baseline="0" dirty="0">
                  <a:solidFill>
                    <a:schemeClr val="bg1">
                      <a:lumMod val="50000"/>
                    </a:schemeClr>
                  </a:solidFill>
                  <a:latin typeface="Calibri" pitchFamily="34" charset="0"/>
                  <a:cs typeface="Calibri" panose="020F0502020204030204" pitchFamily="34" charset="0"/>
                </a:rPr>
              </a:br>
              <a:r>
                <a:rPr lang="en-US" sz="6000" baseline="0" dirty="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4400" dirty="0">
                  <a:solidFill>
                    <a:schemeClr val="bg1">
                      <a:lumMod val="50000"/>
                    </a:schemeClr>
                  </a:solidFill>
                  <a:latin typeface="Calibri" pitchFamily="34" charset="0"/>
                  <a:cs typeface="Calibri" panose="020F0502020204030204" pitchFamily="34" charset="0"/>
                </a:rPr>
              </a:br>
              <a:r>
                <a:rPr lang="en-US" sz="4400" dirty="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81342" y="8425085"/>
              <a:ext cx="11904515" cy="10246926"/>
            </a:xfrm>
            <a:prstGeom prst="rect">
              <a:avLst/>
            </a:prstGeom>
          </p:spPr>
        </p:pic>
      </p:gr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1037" y="42504519"/>
            <a:ext cx="5297435" cy="185928"/>
          </a:xfrm>
          <a:prstGeom prst="rect">
            <a:avLst/>
          </a:prstGeom>
        </p:spPr>
      </p:pic>
    </p:spTree>
    <p:extLst>
      <p:ext uri="{BB962C8B-B14F-4D97-AF65-F5344CB8AC3E}">
        <p14:creationId xmlns:p14="http://schemas.microsoft.com/office/powerpoint/2010/main" val="38129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D6BDF-9D0E-4E2B-85B8-D8F4790360C9}" type="datetimeFigureOut">
              <a:rPr lang="en-US" smtClean="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931665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364" y="1713754"/>
            <a:ext cx="27240548" cy="7132373"/>
          </a:xfrm>
          <a:prstGeom prst="rect">
            <a:avLst/>
          </a:prstGeom>
        </p:spPr>
        <p:txBody>
          <a:bodyPr vert="horz" lIns="417456" tIns="208727" rIns="417456" bIns="208727" rtlCol="0" anchor="ctr">
            <a:normAutofit/>
          </a:bodyPr>
          <a:lstStyle/>
          <a:p>
            <a:r>
              <a:rPr lang="en-US" dirty="0"/>
              <a:t>Click to edit Master title style</a:t>
            </a:r>
          </a:p>
        </p:txBody>
      </p:sp>
      <p:sp>
        <p:nvSpPr>
          <p:cNvPr id="3" name="Text Placeholder 2"/>
          <p:cNvSpPr>
            <a:spLocks noGrp="1"/>
          </p:cNvSpPr>
          <p:nvPr>
            <p:ph type="body" idx="1"/>
          </p:nvPr>
        </p:nvSpPr>
        <p:spPr>
          <a:xfrm>
            <a:off x="1513364" y="9985326"/>
            <a:ext cx="27240548" cy="28242219"/>
          </a:xfrm>
          <a:prstGeom prst="rect">
            <a:avLst/>
          </a:prstGeom>
        </p:spPr>
        <p:txBody>
          <a:bodyPr vert="horz" lIns="417456" tIns="208727" rIns="417456" bIns="20872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13364" y="39663922"/>
            <a:ext cx="7062364" cy="2278397"/>
          </a:xfrm>
          <a:prstGeom prst="rect">
            <a:avLst/>
          </a:prstGeom>
        </p:spPr>
        <p:txBody>
          <a:bodyPr vert="horz" lIns="417456" tIns="208727" rIns="417456" bIns="208727" rtlCol="0" anchor="ctr"/>
          <a:lstStyle>
            <a:lvl1pPr algn="l">
              <a:defRPr sz="5500">
                <a:solidFill>
                  <a:schemeClr val="tx1">
                    <a:tint val="75000"/>
                  </a:schemeClr>
                </a:solidFill>
              </a:defRPr>
            </a:lvl1pPr>
          </a:lstStyle>
          <a:p>
            <a:fld id="{985D6BDF-9D0E-4E2B-85B8-D8F4790360C9}" type="datetimeFigureOut">
              <a:rPr lang="en-US" smtClean="0"/>
              <a:t>12/12/2024</a:t>
            </a:fld>
            <a:endParaRPr lang="en-US" dirty="0"/>
          </a:p>
        </p:txBody>
      </p:sp>
      <p:sp>
        <p:nvSpPr>
          <p:cNvPr id="5" name="Footer Placeholder 4"/>
          <p:cNvSpPr>
            <a:spLocks noGrp="1"/>
          </p:cNvSpPr>
          <p:nvPr>
            <p:ph type="ftr" sz="quarter" idx="3"/>
          </p:nvPr>
        </p:nvSpPr>
        <p:spPr>
          <a:xfrm>
            <a:off x="10341319" y="39663922"/>
            <a:ext cx="9584637" cy="2278397"/>
          </a:xfrm>
          <a:prstGeom prst="rect">
            <a:avLst/>
          </a:prstGeom>
        </p:spPr>
        <p:txBody>
          <a:bodyPr vert="horz" lIns="417456" tIns="208727" rIns="417456" bIns="208727" rtlCol="0" anchor="ctr"/>
          <a:lstStyle>
            <a:lvl1pPr algn="ctr">
              <a:defRPr sz="5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1691547" y="39663922"/>
            <a:ext cx="7062364" cy="2278397"/>
          </a:xfrm>
          <a:prstGeom prst="rect">
            <a:avLst/>
          </a:prstGeom>
        </p:spPr>
        <p:txBody>
          <a:bodyPr vert="horz" lIns="417456" tIns="208727" rIns="417456" bIns="208727" rtlCol="0" anchor="ctr"/>
          <a:lstStyle>
            <a:lvl1pPr algn="r">
              <a:defRPr sz="550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723221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174556" rtl="0" eaLnBrk="1" latinLnBrk="0" hangingPunct="1">
        <a:spcBef>
          <a:spcPct val="0"/>
        </a:spcBef>
        <a:buNone/>
        <a:defRPr sz="7600" kern="1200">
          <a:solidFill>
            <a:schemeClr val="tx1"/>
          </a:solidFill>
          <a:latin typeface="+mj-lt"/>
          <a:ea typeface="+mj-ea"/>
          <a:cs typeface="+mj-cs"/>
        </a:defRPr>
      </a:lvl1pPr>
    </p:titleStyle>
    <p:bodyStyle>
      <a:lvl1pPr marL="434850"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86969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04549"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173939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2174248" indent="-434850" algn="l" defTabSz="4174556"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11480029"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7307"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585"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863" indent="-1043639" algn="l" defTabSz="4174556"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4556" rtl="0" eaLnBrk="1" latinLnBrk="0" hangingPunct="1">
        <a:defRPr sz="8200" kern="1200">
          <a:solidFill>
            <a:schemeClr val="tx1"/>
          </a:solidFill>
          <a:latin typeface="+mn-lt"/>
          <a:ea typeface="+mn-ea"/>
          <a:cs typeface="+mn-cs"/>
        </a:defRPr>
      </a:lvl1pPr>
      <a:lvl2pPr marL="2087278" algn="l" defTabSz="4174556" rtl="0" eaLnBrk="1" latinLnBrk="0" hangingPunct="1">
        <a:defRPr sz="8200" kern="1200">
          <a:solidFill>
            <a:schemeClr val="tx1"/>
          </a:solidFill>
          <a:latin typeface="+mn-lt"/>
          <a:ea typeface="+mn-ea"/>
          <a:cs typeface="+mn-cs"/>
        </a:defRPr>
      </a:lvl2pPr>
      <a:lvl3pPr marL="4174556" algn="l" defTabSz="4174556" rtl="0" eaLnBrk="1" latinLnBrk="0" hangingPunct="1">
        <a:defRPr sz="8200" kern="1200">
          <a:solidFill>
            <a:schemeClr val="tx1"/>
          </a:solidFill>
          <a:latin typeface="+mn-lt"/>
          <a:ea typeface="+mn-ea"/>
          <a:cs typeface="+mn-cs"/>
        </a:defRPr>
      </a:lvl3pPr>
      <a:lvl4pPr marL="6261834" algn="l" defTabSz="4174556" rtl="0" eaLnBrk="1" latinLnBrk="0" hangingPunct="1">
        <a:defRPr sz="8200" kern="1200">
          <a:solidFill>
            <a:schemeClr val="tx1"/>
          </a:solidFill>
          <a:latin typeface="+mn-lt"/>
          <a:ea typeface="+mn-ea"/>
          <a:cs typeface="+mn-cs"/>
        </a:defRPr>
      </a:lvl4pPr>
      <a:lvl5pPr marL="8349113" algn="l" defTabSz="4174556" rtl="0" eaLnBrk="1" latinLnBrk="0" hangingPunct="1">
        <a:defRPr sz="8200" kern="1200">
          <a:solidFill>
            <a:schemeClr val="tx1"/>
          </a:solidFill>
          <a:latin typeface="+mn-lt"/>
          <a:ea typeface="+mn-ea"/>
          <a:cs typeface="+mn-cs"/>
        </a:defRPr>
      </a:lvl5pPr>
      <a:lvl6pPr marL="10436390" algn="l" defTabSz="4174556" rtl="0" eaLnBrk="1" latinLnBrk="0" hangingPunct="1">
        <a:defRPr sz="8200" kern="1200">
          <a:solidFill>
            <a:schemeClr val="tx1"/>
          </a:solidFill>
          <a:latin typeface="+mn-lt"/>
          <a:ea typeface="+mn-ea"/>
          <a:cs typeface="+mn-cs"/>
        </a:defRPr>
      </a:lvl6pPr>
      <a:lvl7pPr marL="12523668" algn="l" defTabSz="4174556" rtl="0" eaLnBrk="1" latinLnBrk="0" hangingPunct="1">
        <a:defRPr sz="8200" kern="1200">
          <a:solidFill>
            <a:schemeClr val="tx1"/>
          </a:solidFill>
          <a:latin typeface="+mn-lt"/>
          <a:ea typeface="+mn-ea"/>
          <a:cs typeface="+mn-cs"/>
        </a:defRPr>
      </a:lvl7pPr>
      <a:lvl8pPr marL="14610946" algn="l" defTabSz="4174556" rtl="0" eaLnBrk="1" latinLnBrk="0" hangingPunct="1">
        <a:defRPr sz="8200" kern="1200">
          <a:solidFill>
            <a:schemeClr val="tx1"/>
          </a:solidFill>
          <a:latin typeface="+mn-lt"/>
          <a:ea typeface="+mn-ea"/>
          <a:cs typeface="+mn-cs"/>
        </a:defRPr>
      </a:lvl8pPr>
      <a:lvl9pPr marL="16698224" algn="l" defTabSz="417455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4570801" y="84189"/>
            <a:ext cx="21117102" cy="321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434850" rIns="173940" bIns="434850"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GB" sz="7600" b="1" dirty="0">
                <a:solidFill>
                  <a:schemeClr val="accent3">
                    <a:lumMod val="20000"/>
                    <a:lumOff val="80000"/>
                  </a:schemeClr>
                </a:solidFill>
                <a:latin typeface="+mn-lt"/>
              </a:rPr>
              <a:t>Glove for the deaf to understand and convert it to audible speech</a:t>
            </a:r>
            <a:endParaRPr lang="en-US" sz="7600" b="1" dirty="0">
              <a:solidFill>
                <a:schemeClr val="accent3">
                  <a:lumMod val="20000"/>
                  <a:lumOff val="80000"/>
                </a:schemeClr>
              </a:solidFill>
              <a:latin typeface="+mn-lt"/>
            </a:endParaRPr>
          </a:p>
        </p:txBody>
      </p:sp>
      <p:sp>
        <p:nvSpPr>
          <p:cNvPr id="5" name="Text Box 123"/>
          <p:cNvSpPr txBox="1">
            <a:spLocks noChangeArrowheads="1"/>
          </p:cNvSpPr>
          <p:nvPr/>
        </p:nvSpPr>
        <p:spPr bwMode="auto">
          <a:xfrm>
            <a:off x="1719052" y="3310177"/>
            <a:ext cx="27203400" cy="222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3940" tIns="173940" rIns="173940" bIns="17394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600" dirty="0">
                <a:solidFill>
                  <a:schemeClr val="accent3">
                    <a:lumMod val="20000"/>
                    <a:lumOff val="80000"/>
                  </a:schemeClr>
                </a:solidFill>
                <a:latin typeface="+mn-lt"/>
              </a:rPr>
              <a:t>Team Members:</a:t>
            </a:r>
          </a:p>
          <a:p>
            <a:pPr algn="ctr" eaLnBrk="1" hangingPunct="1"/>
            <a:r>
              <a:rPr lang="en-US" sz="4600" dirty="0">
                <a:solidFill>
                  <a:schemeClr val="accent3">
                    <a:lumMod val="20000"/>
                    <a:lumOff val="80000"/>
                  </a:schemeClr>
                </a:solidFill>
                <a:latin typeface="+mn-lt"/>
              </a:rPr>
              <a:t>Yahya Mesawa (ME), Naif Aljuaid (ME), Basel Altalhi (EE), Fahad Alsheddi (CS), Abdulrahman Almuteiri (ISE)</a:t>
            </a:r>
          </a:p>
          <a:p>
            <a:pPr algn="ctr" eaLnBrk="1" hangingPunct="1"/>
            <a:r>
              <a:rPr lang="en-US" sz="4600" dirty="0">
                <a:solidFill>
                  <a:schemeClr val="accent3">
                    <a:lumMod val="20000"/>
                    <a:lumOff val="80000"/>
                  </a:schemeClr>
                </a:solidFill>
                <a:latin typeface="+mn-lt"/>
              </a:rPr>
              <a:t>Instructor : Dr. Emad Ramadan| TEAM Design department | King Fahd university of Petroleum and Minerals  </a:t>
            </a:r>
          </a:p>
          <a:p>
            <a:pPr algn="ctr" eaLnBrk="1" hangingPunct="1"/>
            <a:r>
              <a:rPr lang="en-US" sz="4600" dirty="0">
                <a:solidFill>
                  <a:schemeClr val="accent3">
                    <a:lumMod val="20000"/>
                    <a:lumOff val="80000"/>
                  </a:schemeClr>
                </a:solidFill>
                <a:latin typeface="+mn-lt"/>
              </a:rPr>
              <a:t> </a:t>
            </a:r>
          </a:p>
        </p:txBody>
      </p:sp>
      <p:sp>
        <p:nvSpPr>
          <p:cNvPr id="10" name="Text Box 189"/>
          <p:cNvSpPr txBox="1">
            <a:spLocks noChangeArrowheads="1"/>
          </p:cNvSpPr>
          <p:nvPr/>
        </p:nvSpPr>
        <p:spPr bwMode="auto">
          <a:xfrm>
            <a:off x="1681515" y="6515266"/>
            <a:ext cx="8407576" cy="4044596"/>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GB" sz="3000" dirty="0">
                <a:latin typeface="Calibri" pitchFamily="34" charset="0"/>
              </a:rPr>
              <a:t>There are 20 million people in the world born deaf. So, for hospitals and non-profit organizations who need to improve their communication with hearing impaired people, the smart glove is a communication enabler that will translate sign language into speech. In contrast to currently developed solutions, the smart glove will allow for two-way communication</a:t>
            </a:r>
            <a:endParaRPr lang="en-US" sz="3000" dirty="0">
              <a:latin typeface="Calibri" pitchFamily="34" charset="0"/>
            </a:endParaRPr>
          </a:p>
        </p:txBody>
      </p:sp>
      <p:sp>
        <p:nvSpPr>
          <p:cNvPr id="32" name="Rectangle 31"/>
          <p:cNvSpPr/>
          <p:nvPr/>
        </p:nvSpPr>
        <p:spPr>
          <a:xfrm>
            <a:off x="1681515" y="5623719"/>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Elevator Pitch</a:t>
            </a:r>
          </a:p>
        </p:txBody>
      </p:sp>
      <p:sp>
        <p:nvSpPr>
          <p:cNvPr id="15" name="Text Box 194"/>
          <p:cNvSpPr txBox="1">
            <a:spLocks noChangeArrowheads="1"/>
          </p:cNvSpPr>
          <p:nvPr/>
        </p:nvSpPr>
        <p:spPr bwMode="auto">
          <a:xfrm>
            <a:off x="10409237" y="19577770"/>
            <a:ext cx="9433695" cy="8661244"/>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GB" sz="3000" b="1" dirty="0">
                <a:latin typeface="Calibri" pitchFamily="34" charset="0"/>
              </a:rPr>
              <a:t>Constraints:</a:t>
            </a:r>
          </a:p>
          <a:p>
            <a:pPr marL="457200" indent="-457200" eaLnBrk="1" hangingPunct="1">
              <a:buFont typeface="Arial" panose="020B0604020202020204" pitchFamily="34" charset="0"/>
              <a:buChar char="•"/>
            </a:pPr>
            <a:r>
              <a:rPr lang="en-GB" sz="3000" b="1" dirty="0">
                <a:latin typeface="Calibri" pitchFamily="34" charset="0"/>
              </a:rPr>
              <a:t>Durability: </a:t>
            </a:r>
            <a:r>
              <a:rPr lang="en-GB" sz="3000" dirty="0">
                <a:latin typeface="Calibri" pitchFamily="34" charset="0"/>
              </a:rPr>
              <a:t>Must withstand wear and tear - Yes.</a:t>
            </a:r>
          </a:p>
          <a:p>
            <a:pPr marL="457200" indent="-457200" eaLnBrk="1" hangingPunct="1">
              <a:buFont typeface="Arial" panose="020B0604020202020204" pitchFamily="34" charset="0"/>
              <a:buChar char="•"/>
            </a:pPr>
            <a:r>
              <a:rPr lang="en-GB" sz="3000" b="1" dirty="0">
                <a:latin typeface="Calibri" pitchFamily="34" charset="0"/>
              </a:rPr>
              <a:t>Compatibility: </a:t>
            </a:r>
            <a:r>
              <a:rPr lang="en-GB" sz="3000" dirty="0">
                <a:latin typeface="Calibri" pitchFamily="34" charset="0"/>
              </a:rPr>
              <a:t>Must work with a range of platforms - No (Prototype only).</a:t>
            </a:r>
          </a:p>
          <a:p>
            <a:pPr marL="457200" indent="-457200" eaLnBrk="1" hangingPunct="1">
              <a:buFont typeface="Arial" panose="020B0604020202020204" pitchFamily="34" charset="0"/>
              <a:buChar char="•"/>
            </a:pPr>
            <a:r>
              <a:rPr lang="en-GB" sz="3000" b="1" dirty="0">
                <a:latin typeface="Calibri" pitchFamily="34" charset="0"/>
              </a:rPr>
              <a:t>Safety: </a:t>
            </a:r>
            <a:r>
              <a:rPr lang="en-GB" sz="3000" dirty="0">
                <a:latin typeface="Calibri" pitchFamily="34" charset="0"/>
              </a:rPr>
              <a:t>Must ensure user safety - Yes.</a:t>
            </a:r>
          </a:p>
          <a:p>
            <a:pPr marL="457200" indent="-457200" eaLnBrk="1" hangingPunct="1">
              <a:buFont typeface="Arial" panose="020B0604020202020204" pitchFamily="34" charset="0"/>
              <a:buChar char="•"/>
            </a:pPr>
            <a:r>
              <a:rPr lang="en-GB" sz="3000" b="1" dirty="0">
                <a:latin typeface="Calibri" pitchFamily="34" charset="0"/>
              </a:rPr>
              <a:t>Social: </a:t>
            </a:r>
            <a:r>
              <a:rPr lang="en-GB" sz="3000" dirty="0">
                <a:latin typeface="Calibri" pitchFamily="34" charset="0"/>
              </a:rPr>
              <a:t>Should address societal impact - Yes.</a:t>
            </a:r>
          </a:p>
          <a:p>
            <a:pPr marL="457200" indent="-457200" eaLnBrk="1" hangingPunct="1">
              <a:buFont typeface="Arial" panose="020B0604020202020204" pitchFamily="34" charset="0"/>
              <a:buChar char="•"/>
            </a:pPr>
            <a:r>
              <a:rPr lang="en-GB" sz="3000" b="1" dirty="0">
                <a:latin typeface="Calibri" pitchFamily="34" charset="0"/>
              </a:rPr>
              <a:t>Environmental: </a:t>
            </a:r>
            <a:r>
              <a:rPr lang="en-GB" sz="3000" dirty="0">
                <a:latin typeface="Calibri" pitchFamily="34" charset="0"/>
              </a:rPr>
              <a:t>Use eco-friendly materials - Yes.</a:t>
            </a:r>
          </a:p>
          <a:p>
            <a:pPr marL="457200" indent="-457200" eaLnBrk="1" hangingPunct="1">
              <a:buFont typeface="Arial" panose="020B0604020202020204" pitchFamily="34" charset="0"/>
              <a:buChar char="•"/>
            </a:pPr>
            <a:r>
              <a:rPr lang="en-GB" sz="3000" b="1" dirty="0">
                <a:latin typeface="Calibri" pitchFamily="34" charset="0"/>
              </a:rPr>
              <a:t>Economic: </a:t>
            </a:r>
            <a:r>
              <a:rPr lang="en-GB" sz="3000" dirty="0">
                <a:latin typeface="Calibri" pitchFamily="34" charset="0"/>
              </a:rPr>
              <a:t>Be cost-efficient - Yes.</a:t>
            </a:r>
          </a:p>
          <a:p>
            <a:pPr eaLnBrk="1" hangingPunct="1"/>
            <a:endParaRPr lang="en-GB" sz="3000" dirty="0">
              <a:latin typeface="Calibri" pitchFamily="34" charset="0"/>
            </a:endParaRPr>
          </a:p>
          <a:p>
            <a:pPr eaLnBrk="1" hangingPunct="1"/>
            <a:r>
              <a:rPr lang="en-GB" sz="3000" b="1" dirty="0">
                <a:latin typeface="Calibri" pitchFamily="34" charset="0"/>
              </a:rPr>
              <a:t>Specifications:</a:t>
            </a:r>
          </a:p>
          <a:p>
            <a:pPr eaLnBrk="1" hangingPunct="1"/>
            <a:r>
              <a:rPr lang="en-GB" sz="3000" b="1" dirty="0">
                <a:latin typeface="Calibri" pitchFamily="34" charset="0"/>
              </a:rPr>
              <a:t>Response Time: </a:t>
            </a:r>
            <a:r>
              <a:rPr lang="en-GB" sz="3000" dirty="0">
                <a:latin typeface="Calibri" pitchFamily="34" charset="0"/>
              </a:rPr>
              <a:t>Less than 1 second - No (Prototype only).</a:t>
            </a:r>
          </a:p>
          <a:p>
            <a:pPr eaLnBrk="1" hangingPunct="1"/>
            <a:r>
              <a:rPr lang="en-GB" sz="3000" b="1" dirty="0">
                <a:latin typeface="Calibri" pitchFamily="34" charset="0"/>
              </a:rPr>
              <a:t>Accuracy: </a:t>
            </a:r>
            <a:r>
              <a:rPr lang="en-GB" sz="3000" dirty="0">
                <a:latin typeface="Calibri" pitchFamily="34" charset="0"/>
              </a:rPr>
              <a:t>At least 90% - Yes.</a:t>
            </a:r>
          </a:p>
          <a:p>
            <a:pPr eaLnBrk="1" hangingPunct="1"/>
            <a:r>
              <a:rPr lang="en-GB" sz="3000" b="1" dirty="0">
                <a:latin typeface="Calibri" pitchFamily="34" charset="0"/>
              </a:rPr>
              <a:t>Battery Life: </a:t>
            </a:r>
            <a:r>
              <a:rPr lang="en-GB" sz="3000" dirty="0">
                <a:latin typeface="Calibri" pitchFamily="34" charset="0"/>
              </a:rPr>
              <a:t>More than 5 hours - Yes.</a:t>
            </a:r>
          </a:p>
          <a:p>
            <a:pPr eaLnBrk="1" hangingPunct="1"/>
            <a:r>
              <a:rPr lang="en-GB" sz="3000" b="1" dirty="0">
                <a:latin typeface="Calibri" pitchFamily="34" charset="0"/>
              </a:rPr>
              <a:t>Power Consumption: </a:t>
            </a:r>
            <a:r>
              <a:rPr lang="en-GB" sz="3000" dirty="0">
                <a:latin typeface="Calibri" pitchFamily="34" charset="0"/>
              </a:rPr>
              <a:t>Less than 2 W - Yes.</a:t>
            </a:r>
          </a:p>
          <a:p>
            <a:pPr eaLnBrk="1" hangingPunct="1"/>
            <a:r>
              <a:rPr lang="en-GB" sz="3000" b="1" dirty="0">
                <a:latin typeface="Calibri" pitchFamily="34" charset="0"/>
              </a:rPr>
              <a:t>Weight: </a:t>
            </a:r>
            <a:r>
              <a:rPr lang="en-GB" sz="3000" dirty="0">
                <a:latin typeface="Calibri" pitchFamily="34" charset="0"/>
              </a:rPr>
              <a:t>Less than 450 grams - No (Prototype only).</a:t>
            </a:r>
          </a:p>
          <a:p>
            <a:pPr eaLnBrk="1" hangingPunct="1"/>
            <a:r>
              <a:rPr lang="en-GB" sz="3000" b="1" dirty="0">
                <a:latin typeface="Calibri" pitchFamily="34" charset="0"/>
              </a:rPr>
              <a:t>Dimensions: </a:t>
            </a:r>
            <a:r>
              <a:rPr lang="en-GB" sz="3000" dirty="0">
                <a:latin typeface="Calibri" pitchFamily="34" charset="0"/>
              </a:rPr>
              <a:t>Specific length, width, thickness - Yes.</a:t>
            </a:r>
          </a:p>
          <a:p>
            <a:pPr eaLnBrk="1" hangingPunct="1"/>
            <a:r>
              <a:rPr lang="en-GB" sz="3000" b="1" dirty="0">
                <a:latin typeface="Calibri" pitchFamily="34" charset="0"/>
              </a:rPr>
              <a:t>Harmonic Distortion: </a:t>
            </a:r>
            <a:r>
              <a:rPr lang="en-GB" sz="3000" dirty="0">
                <a:latin typeface="Calibri" pitchFamily="34" charset="0"/>
              </a:rPr>
              <a:t>Less than 1% - Yes.</a:t>
            </a:r>
          </a:p>
          <a:p>
            <a:pPr eaLnBrk="1" hangingPunct="1"/>
            <a:r>
              <a:rPr lang="en-GB" sz="3000" b="1" dirty="0">
                <a:latin typeface="Calibri" pitchFamily="34" charset="0"/>
              </a:rPr>
              <a:t>Sound Output: </a:t>
            </a:r>
            <a:r>
              <a:rPr lang="en-GB" sz="3000" dirty="0">
                <a:latin typeface="Calibri" pitchFamily="34" charset="0"/>
              </a:rPr>
              <a:t>Greater than 60 dB - Yes.</a:t>
            </a:r>
            <a:endParaRPr lang="en-US" sz="3000" dirty="0">
              <a:latin typeface="Calibri" pitchFamily="34" charset="0"/>
            </a:endParaRPr>
          </a:p>
        </p:txBody>
      </p:sp>
      <p:sp>
        <p:nvSpPr>
          <p:cNvPr id="33" name="Rectangle 32"/>
          <p:cNvSpPr/>
          <p:nvPr/>
        </p:nvSpPr>
        <p:spPr>
          <a:xfrm>
            <a:off x="1681515" y="15847506"/>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Introduction</a:t>
            </a:r>
          </a:p>
        </p:txBody>
      </p:sp>
      <p:sp>
        <p:nvSpPr>
          <p:cNvPr id="13" name="Text Box 192"/>
          <p:cNvSpPr txBox="1">
            <a:spLocks noChangeArrowheads="1"/>
          </p:cNvSpPr>
          <p:nvPr/>
        </p:nvSpPr>
        <p:spPr bwMode="auto">
          <a:xfrm>
            <a:off x="10409237" y="6515266"/>
            <a:ext cx="9372600" cy="7276250"/>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p:txBody>
      </p:sp>
      <p:sp>
        <p:nvSpPr>
          <p:cNvPr id="34" name="Rectangle 33"/>
          <p:cNvSpPr/>
          <p:nvPr/>
        </p:nvSpPr>
        <p:spPr>
          <a:xfrm>
            <a:off x="10409237" y="5623719"/>
            <a:ext cx="9372600"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PROTOTYPE DESIGN</a:t>
            </a:r>
          </a:p>
        </p:txBody>
      </p:sp>
      <p:sp>
        <p:nvSpPr>
          <p:cNvPr id="12" name="Text Box 191"/>
          <p:cNvSpPr txBox="1">
            <a:spLocks noChangeArrowheads="1"/>
          </p:cNvSpPr>
          <p:nvPr/>
        </p:nvSpPr>
        <p:spPr bwMode="auto">
          <a:xfrm>
            <a:off x="20030897" y="22821064"/>
            <a:ext cx="8891553" cy="5891255"/>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eaLnBrk="1" hangingPunct="1">
              <a:buFont typeface="Arial" panose="020B0604020202020204" pitchFamily="34" charset="0"/>
              <a:buChar char="•"/>
            </a:pPr>
            <a:r>
              <a:rPr lang="en-GB" sz="3000">
                <a:latin typeface="Calibri" pitchFamily="34" charset="0"/>
              </a:rPr>
              <a:t>Educational Institutions: Enhances learning for deaf students and supports educators.</a:t>
            </a:r>
          </a:p>
          <a:p>
            <a:pPr marL="457200" indent="-457200" eaLnBrk="1" hangingPunct="1">
              <a:buFont typeface="Arial" panose="020B0604020202020204" pitchFamily="34" charset="0"/>
              <a:buChar char="•"/>
            </a:pPr>
            <a:r>
              <a:rPr lang="en-GB" sz="3000">
                <a:latin typeface="Calibri" pitchFamily="34" charset="0"/>
              </a:rPr>
              <a:t>Non-Profit Organizations: Empowers outreach programs for the deaf community.</a:t>
            </a:r>
          </a:p>
          <a:p>
            <a:pPr marL="457200" indent="-457200" eaLnBrk="1" hangingPunct="1">
              <a:buFont typeface="Arial" panose="020B0604020202020204" pitchFamily="34" charset="0"/>
              <a:buChar char="•"/>
            </a:pPr>
            <a:r>
              <a:rPr lang="en-GB" sz="3000">
                <a:latin typeface="Calibri" pitchFamily="34" charset="0"/>
              </a:rPr>
              <a:t>Healthcare: Improves patient-doctor communication in medical settings.</a:t>
            </a:r>
          </a:p>
          <a:p>
            <a:pPr marL="457200" indent="-457200" eaLnBrk="1" hangingPunct="1">
              <a:buFont typeface="Arial" panose="020B0604020202020204" pitchFamily="34" charset="0"/>
              <a:buChar char="•"/>
            </a:pPr>
            <a:r>
              <a:rPr lang="en-GB" sz="3000">
                <a:latin typeface="Calibri" pitchFamily="34" charset="0"/>
              </a:rPr>
              <a:t>Public Services: Bridges communication gaps in government and service sectors.</a:t>
            </a:r>
          </a:p>
          <a:p>
            <a:pPr marL="457200" indent="-457200" eaLnBrk="1" hangingPunct="1">
              <a:buFont typeface="Arial" panose="020B0604020202020204" pitchFamily="34" charset="0"/>
              <a:buChar char="•"/>
            </a:pPr>
            <a:r>
              <a:rPr lang="en-GB" sz="3000">
                <a:latin typeface="Calibri" pitchFamily="34" charset="0"/>
              </a:rPr>
              <a:t>Corporate Environments: Fosters inclusivity in workplaces and professional interactions.</a:t>
            </a:r>
          </a:p>
          <a:p>
            <a:pPr marL="457200" indent="-457200" eaLnBrk="1" hangingPunct="1">
              <a:buFont typeface="Arial" panose="020B0604020202020204" pitchFamily="34" charset="0"/>
              <a:buChar char="•"/>
            </a:pPr>
            <a:r>
              <a:rPr lang="en-GB" sz="3000">
                <a:latin typeface="Calibri" pitchFamily="34" charset="0"/>
              </a:rPr>
              <a:t>Social Events: Promotes accessibility in cultural and community gatherings.</a:t>
            </a:r>
            <a:endParaRPr lang="en-US" sz="3000" dirty="0">
              <a:latin typeface="Calibri" pitchFamily="34" charset="0"/>
            </a:endParaRPr>
          </a:p>
        </p:txBody>
      </p:sp>
      <p:sp>
        <p:nvSpPr>
          <p:cNvPr id="35" name="Rectangle 34"/>
          <p:cNvSpPr/>
          <p:nvPr/>
        </p:nvSpPr>
        <p:spPr>
          <a:xfrm>
            <a:off x="20030897" y="21929517"/>
            <a:ext cx="8891551"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Categories Served</a:t>
            </a:r>
          </a:p>
        </p:txBody>
      </p:sp>
      <p:sp>
        <p:nvSpPr>
          <p:cNvPr id="14" name="Text Box 193"/>
          <p:cNvSpPr txBox="1">
            <a:spLocks noChangeArrowheads="1"/>
          </p:cNvSpPr>
          <p:nvPr/>
        </p:nvSpPr>
        <p:spPr bwMode="auto">
          <a:xfrm>
            <a:off x="20046780" y="32431193"/>
            <a:ext cx="8875672" cy="4506261"/>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GB" sz="3000" dirty="0">
                <a:latin typeface="Calibri" pitchFamily="34" charset="0"/>
              </a:rPr>
              <a:t>This smart glove is a transformative step in assistive technology, designed to empower the deaf community by enabling effective and independent communication. With its real-time capabilities, ergonomic design, and high accuracy, it represents a significant leap in addressing the needs of Arabic-speaking individuals with hearing impairments. The project underscores the value of multidisciplinary collaboration and innovation in creating impactful solutions.</a:t>
            </a:r>
            <a:endParaRPr lang="en-US" sz="3000" dirty="0">
              <a:latin typeface="Calibri" pitchFamily="34" charset="0"/>
            </a:endParaRPr>
          </a:p>
        </p:txBody>
      </p:sp>
      <p:sp>
        <p:nvSpPr>
          <p:cNvPr id="36" name="Rectangle 35"/>
          <p:cNvSpPr/>
          <p:nvPr/>
        </p:nvSpPr>
        <p:spPr>
          <a:xfrm>
            <a:off x="20016663" y="31539646"/>
            <a:ext cx="8905787"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Conclusions</a:t>
            </a:r>
          </a:p>
        </p:txBody>
      </p:sp>
      <p:sp>
        <p:nvSpPr>
          <p:cNvPr id="11" name="Text Box 190"/>
          <p:cNvSpPr txBox="1">
            <a:spLocks noChangeArrowheads="1"/>
          </p:cNvSpPr>
          <p:nvPr/>
        </p:nvSpPr>
        <p:spPr bwMode="auto">
          <a:xfrm>
            <a:off x="1681515" y="16739053"/>
            <a:ext cx="8407576" cy="20202866"/>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en-GB" sz="3000" dirty="0">
                <a:latin typeface="+mn-lt"/>
              </a:rPr>
              <a:t>Deaf individuals often face significant challenges in communicating with those who do not understand sign language. Existing technologies, such as apps and translation devices, often fall short due to limitations in accuracy, comfort, or real-time functionality. This project introduces a smart glove designed to translate Arabic Sign Language into speech, fostering effective two-way communication.</a:t>
            </a:r>
          </a:p>
          <a:p>
            <a:pPr algn="just" eaLnBrk="1" hangingPunct="1"/>
            <a:endParaRPr lang="en-GB" sz="3000" dirty="0">
              <a:latin typeface="+mn-lt"/>
            </a:endParaRPr>
          </a:p>
          <a:p>
            <a:pPr algn="just" eaLnBrk="1" hangingPunct="1"/>
            <a:r>
              <a:rPr lang="en-GB" sz="3000" dirty="0">
                <a:latin typeface="+mn-lt"/>
              </a:rPr>
              <a:t>The General Authority for Statistics reported that 1.4% of the Saudi population experiences disabling hearing loss, equating to approximately 289,355 individuals. </a:t>
            </a: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r>
              <a:rPr lang="en-GB" sz="3000" dirty="0">
                <a:latin typeface="+mn-lt"/>
              </a:rPr>
              <a:t>In 2018, there are an estimated 466 million people with disabling hearing loss worldwide. 93% of them are adults and 7% children. Among the adults, there are more males (56%) than females (44%) with disabling hearing loss.</a:t>
            </a: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GB" sz="3000" dirty="0">
              <a:latin typeface="+mn-lt"/>
            </a:endParaRPr>
          </a:p>
          <a:p>
            <a:pPr algn="just" eaLnBrk="1" hangingPunct="1"/>
            <a:endParaRPr lang="en-US" sz="3000" dirty="0">
              <a:latin typeface="+mn-lt"/>
            </a:endParaRPr>
          </a:p>
        </p:txBody>
      </p:sp>
      <p:sp>
        <p:nvSpPr>
          <p:cNvPr id="45" name="Rectangle 44"/>
          <p:cNvSpPr/>
          <p:nvPr/>
        </p:nvSpPr>
        <p:spPr>
          <a:xfrm>
            <a:off x="10409237" y="18686223"/>
            <a:ext cx="9433695"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4400" b="1" dirty="0">
                <a:solidFill>
                  <a:schemeClr val="accent3">
                    <a:lumMod val="20000"/>
                    <a:lumOff val="80000"/>
                  </a:schemeClr>
                </a:solidFill>
              </a:rPr>
              <a:t>Results (Constraints /  Specifications )</a:t>
            </a:r>
          </a:p>
        </p:txBody>
      </p:sp>
      <p:pic>
        <p:nvPicPr>
          <p:cNvPr id="6" name="Picture 5">
            <a:extLst>
              <a:ext uri="{FF2B5EF4-FFF2-40B4-BE49-F238E27FC236}">
                <a16:creationId xmlns:a16="http://schemas.microsoft.com/office/drawing/2014/main" id="{9CDD03D2-FB9B-6E45-A091-63A88D2CB6B0}"/>
              </a:ext>
            </a:extLst>
          </p:cNvPr>
          <p:cNvPicPr>
            <a:picLocks noChangeAspect="1"/>
          </p:cNvPicPr>
          <p:nvPr/>
        </p:nvPicPr>
        <p:blipFill>
          <a:blip r:embed="rId2"/>
          <a:stretch>
            <a:fillRect/>
          </a:stretch>
        </p:blipFill>
        <p:spPr>
          <a:xfrm>
            <a:off x="427037" y="1787911"/>
            <a:ext cx="7848600" cy="1873628"/>
          </a:xfrm>
          <a:prstGeom prst="rect">
            <a:avLst/>
          </a:prstGeom>
        </p:spPr>
      </p:pic>
      <p:pic>
        <p:nvPicPr>
          <p:cNvPr id="8" name="Picture 7">
            <a:extLst>
              <a:ext uri="{FF2B5EF4-FFF2-40B4-BE49-F238E27FC236}">
                <a16:creationId xmlns:a16="http://schemas.microsoft.com/office/drawing/2014/main" id="{480DA185-AF7D-DA04-29C1-21387A718D0D}"/>
              </a:ext>
            </a:extLst>
          </p:cNvPr>
          <p:cNvPicPr>
            <a:picLocks noChangeAspect="1"/>
          </p:cNvPicPr>
          <p:nvPr/>
        </p:nvPicPr>
        <p:blipFill>
          <a:blip r:embed="rId3"/>
          <a:stretch>
            <a:fillRect/>
          </a:stretch>
        </p:blipFill>
        <p:spPr>
          <a:xfrm>
            <a:off x="27692428" y="1496617"/>
            <a:ext cx="2429830" cy="2429830"/>
          </a:xfrm>
          <a:prstGeom prst="ellipse">
            <a:avLst/>
          </a:prstGeom>
          <a:ln>
            <a:noFill/>
          </a:ln>
          <a:effectLst>
            <a:softEdge rad="112500"/>
          </a:effectLst>
        </p:spPr>
      </p:pic>
      <p:pic>
        <p:nvPicPr>
          <p:cNvPr id="9" name="Picture 8">
            <a:extLst>
              <a:ext uri="{FF2B5EF4-FFF2-40B4-BE49-F238E27FC236}">
                <a16:creationId xmlns:a16="http://schemas.microsoft.com/office/drawing/2014/main" id="{701531D1-B009-D71D-04D1-0233DC82C533}"/>
              </a:ext>
            </a:extLst>
          </p:cNvPr>
          <p:cNvPicPr>
            <a:picLocks noChangeAspect="1"/>
          </p:cNvPicPr>
          <p:nvPr/>
        </p:nvPicPr>
        <p:blipFill>
          <a:blip r:embed="rId4"/>
          <a:stretch>
            <a:fillRect/>
          </a:stretch>
        </p:blipFill>
        <p:spPr>
          <a:xfrm>
            <a:off x="1921210" y="30562199"/>
            <a:ext cx="7928185" cy="6235583"/>
          </a:xfrm>
          <a:prstGeom prst="rect">
            <a:avLst/>
          </a:prstGeom>
        </p:spPr>
      </p:pic>
      <p:pic>
        <p:nvPicPr>
          <p:cNvPr id="17" name="Picture 16">
            <a:extLst>
              <a:ext uri="{FF2B5EF4-FFF2-40B4-BE49-F238E27FC236}">
                <a16:creationId xmlns:a16="http://schemas.microsoft.com/office/drawing/2014/main" id="{6429C142-CF60-F3C5-780A-BA64BF0696C9}"/>
              </a:ext>
            </a:extLst>
          </p:cNvPr>
          <p:cNvPicPr>
            <a:picLocks noChangeAspect="1"/>
          </p:cNvPicPr>
          <p:nvPr/>
        </p:nvPicPr>
        <p:blipFill>
          <a:blip r:embed="rId5"/>
          <a:stretch>
            <a:fillRect/>
          </a:stretch>
        </p:blipFill>
        <p:spPr>
          <a:xfrm>
            <a:off x="10548945" y="6630804"/>
            <a:ext cx="9080492" cy="6910207"/>
          </a:xfrm>
          <a:prstGeom prst="rect">
            <a:avLst/>
          </a:prstGeom>
        </p:spPr>
      </p:pic>
      <p:sp>
        <p:nvSpPr>
          <p:cNvPr id="19" name="Rectangle 18">
            <a:extLst>
              <a:ext uri="{FF2B5EF4-FFF2-40B4-BE49-F238E27FC236}">
                <a16:creationId xmlns:a16="http://schemas.microsoft.com/office/drawing/2014/main" id="{62FE9EFA-AC53-2A41-1296-A982AFECB9BB}"/>
              </a:ext>
            </a:extLst>
          </p:cNvPr>
          <p:cNvSpPr/>
          <p:nvPr/>
        </p:nvSpPr>
        <p:spPr>
          <a:xfrm>
            <a:off x="20046780" y="28892649"/>
            <a:ext cx="8891553"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COST ESTMITION</a:t>
            </a:r>
          </a:p>
        </p:txBody>
      </p:sp>
      <p:sp>
        <p:nvSpPr>
          <p:cNvPr id="21" name="Text Box 191">
            <a:extLst>
              <a:ext uri="{FF2B5EF4-FFF2-40B4-BE49-F238E27FC236}">
                <a16:creationId xmlns:a16="http://schemas.microsoft.com/office/drawing/2014/main" id="{01A48AC3-40E9-5046-3B49-1E308C72A344}"/>
              </a:ext>
            </a:extLst>
          </p:cNvPr>
          <p:cNvSpPr txBox="1">
            <a:spLocks noChangeArrowheads="1"/>
          </p:cNvSpPr>
          <p:nvPr/>
        </p:nvSpPr>
        <p:spPr bwMode="auto">
          <a:xfrm>
            <a:off x="20016663" y="29719247"/>
            <a:ext cx="8921670" cy="1736272"/>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GB" sz="3000" dirty="0">
                <a:latin typeface="Calibri" pitchFamily="34" charset="0"/>
              </a:rPr>
              <a:t>The total cost of the project </a:t>
            </a:r>
          </a:p>
          <a:p>
            <a:pPr eaLnBrk="1" hangingPunct="1"/>
            <a:r>
              <a:rPr lang="en-GB" sz="3000" dirty="0">
                <a:latin typeface="Calibri" pitchFamily="34" charset="0"/>
              </a:rPr>
              <a:t>is 2594.07 SAR</a:t>
            </a:r>
          </a:p>
          <a:p>
            <a:pPr eaLnBrk="1" hangingPunct="1"/>
            <a:endParaRPr lang="en-GB" sz="3000" dirty="0">
              <a:latin typeface="Calibri" pitchFamily="34" charset="0"/>
            </a:endParaRPr>
          </a:p>
        </p:txBody>
      </p:sp>
      <p:grpSp>
        <p:nvGrpSpPr>
          <p:cNvPr id="22" name="Google Shape;5805;p68">
            <a:extLst>
              <a:ext uri="{FF2B5EF4-FFF2-40B4-BE49-F238E27FC236}">
                <a16:creationId xmlns:a16="http://schemas.microsoft.com/office/drawing/2014/main" id="{452C193B-7022-DCD2-FDB1-4238D4FF4202}"/>
              </a:ext>
            </a:extLst>
          </p:cNvPr>
          <p:cNvGrpSpPr/>
          <p:nvPr/>
        </p:nvGrpSpPr>
        <p:grpSpPr>
          <a:xfrm>
            <a:off x="27045086" y="30037614"/>
            <a:ext cx="1108451" cy="1345810"/>
            <a:chOff x="-62511900" y="4129100"/>
            <a:chExt cx="304050" cy="282000"/>
          </a:xfrm>
          <a:solidFill>
            <a:schemeClr val="bg2">
              <a:lumMod val="75000"/>
            </a:schemeClr>
          </a:solidFill>
        </p:grpSpPr>
        <p:sp>
          <p:nvSpPr>
            <p:cNvPr id="23" name="Google Shape;5806;p68">
              <a:extLst>
                <a:ext uri="{FF2B5EF4-FFF2-40B4-BE49-F238E27FC236}">
                  <a16:creationId xmlns:a16="http://schemas.microsoft.com/office/drawing/2014/main" id="{6712D9BC-28CC-92F2-4924-5F3C2A98C67E}"/>
                </a:ext>
              </a:extLst>
            </p:cNvPr>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07;p68">
              <a:extLst>
                <a:ext uri="{FF2B5EF4-FFF2-40B4-BE49-F238E27FC236}">
                  <a16:creationId xmlns:a16="http://schemas.microsoft.com/office/drawing/2014/main" id="{F9E64B07-1B7C-0ECC-452C-5C0BBB7F01CF}"/>
                </a:ext>
              </a:extLst>
            </p:cNvPr>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08;p68">
              <a:extLst>
                <a:ext uri="{FF2B5EF4-FFF2-40B4-BE49-F238E27FC236}">
                  <a16:creationId xmlns:a16="http://schemas.microsoft.com/office/drawing/2014/main" id="{22F0BBD5-60AB-2AC5-0A4C-86FED9C37021}"/>
                </a:ext>
              </a:extLst>
            </p:cNvPr>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09;p68">
              <a:extLst>
                <a:ext uri="{FF2B5EF4-FFF2-40B4-BE49-F238E27FC236}">
                  <a16:creationId xmlns:a16="http://schemas.microsoft.com/office/drawing/2014/main" id="{781ECD61-98F2-9E81-B32B-FDACF4B34015}"/>
                </a:ext>
              </a:extLst>
            </p:cNvPr>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10;p68">
              <a:extLst>
                <a:ext uri="{FF2B5EF4-FFF2-40B4-BE49-F238E27FC236}">
                  <a16:creationId xmlns:a16="http://schemas.microsoft.com/office/drawing/2014/main" id="{80465CAC-4306-C326-DE82-51B3C25E9F0B}"/>
                </a:ext>
              </a:extLst>
            </p:cNvPr>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 Box 191">
            <a:extLst>
              <a:ext uri="{FF2B5EF4-FFF2-40B4-BE49-F238E27FC236}">
                <a16:creationId xmlns:a16="http://schemas.microsoft.com/office/drawing/2014/main" id="{61970C54-8709-8926-E6FA-16B96E3B182B}"/>
              </a:ext>
            </a:extLst>
          </p:cNvPr>
          <p:cNvSpPr txBox="1">
            <a:spLocks noChangeArrowheads="1"/>
          </p:cNvSpPr>
          <p:nvPr/>
        </p:nvSpPr>
        <p:spPr bwMode="auto">
          <a:xfrm>
            <a:off x="20095723" y="6496888"/>
            <a:ext cx="9134913" cy="7276250"/>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a:p>
            <a:pPr eaLnBrk="1" hangingPunct="1"/>
            <a:endParaRPr lang="en-US" sz="3000" dirty="0">
              <a:latin typeface="Calibri" pitchFamily="34" charset="0"/>
            </a:endParaRPr>
          </a:p>
        </p:txBody>
      </p:sp>
      <p:sp>
        <p:nvSpPr>
          <p:cNvPr id="38" name="Rectangle 37">
            <a:extLst>
              <a:ext uri="{FF2B5EF4-FFF2-40B4-BE49-F238E27FC236}">
                <a16:creationId xmlns:a16="http://schemas.microsoft.com/office/drawing/2014/main" id="{17F48E8A-23C7-5357-3FC9-C87C3D4E6081}"/>
              </a:ext>
            </a:extLst>
          </p:cNvPr>
          <p:cNvSpPr/>
          <p:nvPr/>
        </p:nvSpPr>
        <p:spPr>
          <a:xfrm>
            <a:off x="20096109" y="5605341"/>
            <a:ext cx="9148552"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Prototype Explanation</a:t>
            </a:r>
          </a:p>
        </p:txBody>
      </p:sp>
      <p:pic>
        <p:nvPicPr>
          <p:cNvPr id="47" name="Picture 46">
            <a:extLst>
              <a:ext uri="{FF2B5EF4-FFF2-40B4-BE49-F238E27FC236}">
                <a16:creationId xmlns:a16="http://schemas.microsoft.com/office/drawing/2014/main" id="{0A250F41-541D-6CDA-9BBE-AB0ABE1F9FAE}"/>
              </a:ext>
            </a:extLst>
          </p:cNvPr>
          <p:cNvPicPr>
            <a:picLocks noChangeAspect="1"/>
          </p:cNvPicPr>
          <p:nvPr/>
        </p:nvPicPr>
        <p:blipFill>
          <a:blip r:embed="rId6"/>
          <a:stretch>
            <a:fillRect/>
          </a:stretch>
        </p:blipFill>
        <p:spPr>
          <a:xfrm>
            <a:off x="3551237" y="23011550"/>
            <a:ext cx="5400895" cy="4395944"/>
          </a:xfrm>
          <a:prstGeom prst="rect">
            <a:avLst/>
          </a:prstGeom>
        </p:spPr>
      </p:pic>
      <p:sp>
        <p:nvSpPr>
          <p:cNvPr id="2" name="Rectangle 1">
            <a:extLst>
              <a:ext uri="{FF2B5EF4-FFF2-40B4-BE49-F238E27FC236}">
                <a16:creationId xmlns:a16="http://schemas.microsoft.com/office/drawing/2014/main" id="{8C6DC48F-FDAD-236E-AA21-D5B822164DEE}"/>
              </a:ext>
            </a:extLst>
          </p:cNvPr>
          <p:cNvSpPr/>
          <p:nvPr/>
        </p:nvSpPr>
        <p:spPr>
          <a:xfrm>
            <a:off x="10424343" y="28403751"/>
            <a:ext cx="9418589"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Testing And Validation</a:t>
            </a:r>
          </a:p>
        </p:txBody>
      </p:sp>
      <p:sp>
        <p:nvSpPr>
          <p:cNvPr id="3" name="Text Box 189">
            <a:extLst>
              <a:ext uri="{FF2B5EF4-FFF2-40B4-BE49-F238E27FC236}">
                <a16:creationId xmlns:a16="http://schemas.microsoft.com/office/drawing/2014/main" id="{5328D947-36E0-03E5-5491-D5E72AA3BF08}"/>
              </a:ext>
            </a:extLst>
          </p:cNvPr>
          <p:cNvSpPr txBox="1">
            <a:spLocks noChangeArrowheads="1"/>
          </p:cNvSpPr>
          <p:nvPr/>
        </p:nvSpPr>
        <p:spPr bwMode="auto">
          <a:xfrm>
            <a:off x="1722437" y="11870588"/>
            <a:ext cx="8407576" cy="3582931"/>
          </a:xfrm>
          <a:prstGeom prst="rect">
            <a:avLst/>
          </a:prstGeom>
          <a:solidFill>
            <a:schemeClr val="bg1"/>
          </a:solidFill>
          <a:ln w="12700">
            <a:solidFill>
              <a:schemeClr val="accent1">
                <a:lumMod val="75000"/>
              </a:schemeClr>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lgn="just" eaLnBrk="1" hangingPunct="1">
              <a:buFont typeface="Arial" panose="020B0604020202020204" pitchFamily="34" charset="0"/>
              <a:buChar char="•"/>
            </a:pPr>
            <a:r>
              <a:rPr lang="en-GB" sz="3000" dirty="0">
                <a:latin typeface="Calibri" pitchFamily="34" charset="0"/>
              </a:rPr>
              <a:t>Translate Arabic Sign Language into speech. In contrast, convert audible speech into text.</a:t>
            </a:r>
          </a:p>
          <a:p>
            <a:pPr marL="457200" indent="-457200" algn="just" eaLnBrk="1" hangingPunct="1">
              <a:buFont typeface="Arial" panose="020B0604020202020204" pitchFamily="34" charset="0"/>
              <a:buChar char="•"/>
            </a:pPr>
            <a:r>
              <a:rPr lang="en-GB" sz="3000" dirty="0">
                <a:latin typeface="Calibri" pitchFamily="34" charset="0"/>
              </a:rPr>
              <a:t>Engage deaf with the society through using two-way communication </a:t>
            </a:r>
          </a:p>
          <a:p>
            <a:pPr marL="457200" indent="-457200" algn="just" eaLnBrk="1" hangingPunct="1">
              <a:buFont typeface="Arial" panose="020B0604020202020204" pitchFamily="34" charset="0"/>
              <a:buChar char="•"/>
            </a:pPr>
            <a:r>
              <a:rPr lang="en-GB" sz="3000" dirty="0">
                <a:latin typeface="Calibri" pitchFamily="34" charset="0"/>
              </a:rPr>
              <a:t>Lightweight, user-friendly, and compatible with devices.</a:t>
            </a:r>
          </a:p>
          <a:p>
            <a:pPr marL="457200" indent="-457200" algn="just" eaLnBrk="1" hangingPunct="1">
              <a:buFont typeface="Arial" panose="020B0604020202020204" pitchFamily="34" charset="0"/>
              <a:buChar char="•"/>
            </a:pPr>
            <a:r>
              <a:rPr lang="en-GB" sz="3000" dirty="0">
                <a:latin typeface="Calibri" pitchFamily="34" charset="0"/>
              </a:rPr>
              <a:t>Safe, comfortable, and eco-friendly design.</a:t>
            </a:r>
            <a:endParaRPr lang="en-US" sz="3000" dirty="0">
              <a:latin typeface="Calibri" pitchFamily="34" charset="0"/>
            </a:endParaRPr>
          </a:p>
        </p:txBody>
      </p:sp>
      <p:sp>
        <p:nvSpPr>
          <p:cNvPr id="7" name="Rectangle 6">
            <a:extLst>
              <a:ext uri="{FF2B5EF4-FFF2-40B4-BE49-F238E27FC236}">
                <a16:creationId xmlns:a16="http://schemas.microsoft.com/office/drawing/2014/main" id="{89BFF4BD-B610-9373-2E47-79F9949A9544}"/>
              </a:ext>
            </a:extLst>
          </p:cNvPr>
          <p:cNvSpPr/>
          <p:nvPr/>
        </p:nvSpPr>
        <p:spPr>
          <a:xfrm>
            <a:off x="1722437" y="10979041"/>
            <a:ext cx="8407576"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Objective of Project</a:t>
            </a:r>
          </a:p>
        </p:txBody>
      </p:sp>
      <p:pic>
        <p:nvPicPr>
          <p:cNvPr id="20" name="Picture 19">
            <a:extLst>
              <a:ext uri="{FF2B5EF4-FFF2-40B4-BE49-F238E27FC236}">
                <a16:creationId xmlns:a16="http://schemas.microsoft.com/office/drawing/2014/main" id="{DA571573-E430-2925-9636-F0CEE1FA763E}"/>
              </a:ext>
            </a:extLst>
          </p:cNvPr>
          <p:cNvPicPr>
            <a:picLocks noChangeAspect="1"/>
          </p:cNvPicPr>
          <p:nvPr/>
        </p:nvPicPr>
        <p:blipFill>
          <a:blip r:embed="rId7"/>
          <a:stretch>
            <a:fillRect/>
          </a:stretch>
        </p:blipFill>
        <p:spPr>
          <a:xfrm>
            <a:off x="233715" y="181858"/>
            <a:ext cx="3012751" cy="1330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DDEA32EA-FAFB-A643-CB39-E103EE6B9494}"/>
              </a:ext>
            </a:extLst>
          </p:cNvPr>
          <p:cNvPicPr>
            <a:picLocks noChangeAspect="1"/>
          </p:cNvPicPr>
          <p:nvPr/>
        </p:nvPicPr>
        <p:blipFill>
          <a:blip r:embed="rId8"/>
          <a:stretch>
            <a:fillRect/>
          </a:stretch>
        </p:blipFill>
        <p:spPr>
          <a:xfrm>
            <a:off x="10303744" y="14038778"/>
            <a:ext cx="9539188" cy="4396939"/>
          </a:xfrm>
          <a:prstGeom prst="rect">
            <a:avLst/>
          </a:prstGeom>
        </p:spPr>
      </p:pic>
      <p:sp>
        <p:nvSpPr>
          <p:cNvPr id="40" name="Rectangle 39">
            <a:extLst>
              <a:ext uri="{FF2B5EF4-FFF2-40B4-BE49-F238E27FC236}">
                <a16:creationId xmlns:a16="http://schemas.microsoft.com/office/drawing/2014/main" id="{1E30A5AA-71B4-6EB4-20C2-1AC8140AAC91}"/>
              </a:ext>
            </a:extLst>
          </p:cNvPr>
          <p:cNvSpPr/>
          <p:nvPr/>
        </p:nvSpPr>
        <p:spPr>
          <a:xfrm>
            <a:off x="20100488" y="14081919"/>
            <a:ext cx="8876444" cy="89154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en-US" sz="5400" b="1" dirty="0">
                <a:solidFill>
                  <a:schemeClr val="accent3">
                    <a:lumMod val="20000"/>
                    <a:lumOff val="80000"/>
                  </a:schemeClr>
                </a:solidFill>
              </a:rPr>
              <a:t>AI Modeling</a:t>
            </a:r>
          </a:p>
        </p:txBody>
      </p:sp>
      <p:sp>
        <p:nvSpPr>
          <p:cNvPr id="42" name="Text Box 191">
            <a:extLst>
              <a:ext uri="{FF2B5EF4-FFF2-40B4-BE49-F238E27FC236}">
                <a16:creationId xmlns:a16="http://schemas.microsoft.com/office/drawing/2014/main" id="{ABC4CED2-A99D-03B5-8E0D-110F970CFF6D}"/>
              </a:ext>
            </a:extLst>
          </p:cNvPr>
          <p:cNvSpPr txBox="1">
            <a:spLocks noChangeArrowheads="1"/>
          </p:cNvSpPr>
          <p:nvPr/>
        </p:nvSpPr>
        <p:spPr bwMode="auto">
          <a:xfrm>
            <a:off x="20095723" y="14908517"/>
            <a:ext cx="8881209" cy="6814585"/>
          </a:xfrm>
          <a:prstGeom prst="rect">
            <a:avLst/>
          </a:prstGeom>
          <a:solidFill>
            <a:schemeClr val="bg1"/>
          </a:solidFill>
          <a:ln w="12700">
            <a:solidFill>
              <a:schemeClr val="accent1">
                <a:lumMod val="75000"/>
              </a:schemeClr>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a:p>
            <a:pPr eaLnBrk="1" hangingPunct="1"/>
            <a:endParaRPr lang="en-GB" sz="3000" dirty="0">
              <a:latin typeface="Calibri" pitchFamily="34" charset="0"/>
            </a:endParaRPr>
          </a:p>
        </p:txBody>
      </p:sp>
      <p:pic>
        <p:nvPicPr>
          <p:cNvPr id="51" name="Picture 50">
            <a:extLst>
              <a:ext uri="{FF2B5EF4-FFF2-40B4-BE49-F238E27FC236}">
                <a16:creationId xmlns:a16="http://schemas.microsoft.com/office/drawing/2014/main" id="{8829AEEF-EE59-6B3B-C766-1329C9C2E099}"/>
              </a:ext>
            </a:extLst>
          </p:cNvPr>
          <p:cNvPicPr>
            <a:picLocks noChangeAspect="1"/>
          </p:cNvPicPr>
          <p:nvPr/>
        </p:nvPicPr>
        <p:blipFill>
          <a:blip r:embed="rId9"/>
          <a:srcRect r="41483"/>
          <a:stretch/>
        </p:blipFill>
        <p:spPr>
          <a:xfrm>
            <a:off x="20152183" y="14973466"/>
            <a:ext cx="8786150" cy="6702633"/>
          </a:xfrm>
          <a:prstGeom prst="rect">
            <a:avLst/>
          </a:prstGeom>
        </p:spPr>
      </p:pic>
      <p:sp>
        <p:nvSpPr>
          <p:cNvPr id="18" name="TextBox 17">
            <a:extLst>
              <a:ext uri="{FF2B5EF4-FFF2-40B4-BE49-F238E27FC236}">
                <a16:creationId xmlns:a16="http://schemas.microsoft.com/office/drawing/2014/main" id="{B2F381C2-1D93-94A9-CD24-EC2ACE6B948C}"/>
              </a:ext>
            </a:extLst>
          </p:cNvPr>
          <p:cNvSpPr txBox="1"/>
          <p:nvPr/>
        </p:nvSpPr>
        <p:spPr>
          <a:xfrm>
            <a:off x="8248035" y="38050200"/>
            <a:ext cx="13639800" cy="3770263"/>
          </a:xfrm>
          <a:prstGeom prst="rect">
            <a:avLst/>
          </a:prstGeom>
          <a:noFill/>
        </p:spPr>
        <p:txBody>
          <a:bodyPr wrap="square" rtlCol="0">
            <a:spAutoFit/>
          </a:bodyPr>
          <a:lstStyle/>
          <a:p>
            <a:r>
              <a:rPr lang="en-GB" sz="23900" b="1" dirty="0">
                <a:latin typeface="Times New Roman" panose="02020603050405020304" pitchFamily="18" charset="0"/>
                <a:cs typeface="Times New Roman" panose="02020603050405020304" pitchFamily="18" charset="0"/>
              </a:rPr>
              <a:t>TEAM 15</a:t>
            </a:r>
            <a:endParaRPr lang="en-GB" sz="8800" b="1" dirty="0">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EB9CBF5D-A96D-20C8-6756-E431E43F3265}"/>
              </a:ext>
            </a:extLst>
          </p:cNvPr>
          <p:cNvPicPr>
            <a:picLocks noChangeAspect="1"/>
          </p:cNvPicPr>
          <p:nvPr/>
        </p:nvPicPr>
        <p:blipFill>
          <a:blip r:embed="rId10"/>
          <a:stretch>
            <a:fillRect/>
          </a:stretch>
        </p:blipFill>
        <p:spPr>
          <a:xfrm>
            <a:off x="10242855" y="29508201"/>
            <a:ext cx="9650161" cy="3998722"/>
          </a:xfrm>
          <a:prstGeom prst="rect">
            <a:avLst/>
          </a:prstGeom>
        </p:spPr>
      </p:pic>
      <p:pic>
        <p:nvPicPr>
          <p:cNvPr id="44" name="Picture 43">
            <a:extLst>
              <a:ext uri="{FF2B5EF4-FFF2-40B4-BE49-F238E27FC236}">
                <a16:creationId xmlns:a16="http://schemas.microsoft.com/office/drawing/2014/main" id="{A1CAD2D1-3EB9-2858-3ADB-0AB0427BFFAB}"/>
              </a:ext>
            </a:extLst>
          </p:cNvPr>
          <p:cNvPicPr>
            <a:picLocks noChangeAspect="1"/>
          </p:cNvPicPr>
          <p:nvPr/>
        </p:nvPicPr>
        <p:blipFill>
          <a:blip r:embed="rId11"/>
          <a:stretch>
            <a:fillRect/>
          </a:stretch>
        </p:blipFill>
        <p:spPr>
          <a:xfrm>
            <a:off x="10267897" y="33743522"/>
            <a:ext cx="9625119" cy="3549179"/>
          </a:xfrm>
          <a:prstGeom prst="rect">
            <a:avLst/>
          </a:prstGeom>
        </p:spPr>
      </p:pic>
      <p:pic>
        <p:nvPicPr>
          <p:cNvPr id="48" name="Picture 47">
            <a:extLst>
              <a:ext uri="{FF2B5EF4-FFF2-40B4-BE49-F238E27FC236}">
                <a16:creationId xmlns:a16="http://schemas.microsoft.com/office/drawing/2014/main" id="{B99F9139-AA69-C382-A38F-CA78ECEFF94E}"/>
              </a:ext>
            </a:extLst>
          </p:cNvPr>
          <p:cNvPicPr>
            <a:picLocks noChangeAspect="1"/>
          </p:cNvPicPr>
          <p:nvPr/>
        </p:nvPicPr>
        <p:blipFill>
          <a:blip r:embed="rId12"/>
          <a:srcRect t="13583" r="2869"/>
          <a:stretch/>
        </p:blipFill>
        <p:spPr>
          <a:xfrm>
            <a:off x="20182346" y="6581015"/>
            <a:ext cx="8976078" cy="7074714"/>
          </a:xfrm>
          <a:prstGeom prst="rect">
            <a:avLst/>
          </a:prstGeom>
        </p:spPr>
      </p:pic>
      <p:pic>
        <p:nvPicPr>
          <p:cNvPr id="57" name="Picture 56" descr="A qr code on a computer&#10;&#10;Description automatically generated">
            <a:extLst>
              <a:ext uri="{FF2B5EF4-FFF2-40B4-BE49-F238E27FC236}">
                <a16:creationId xmlns:a16="http://schemas.microsoft.com/office/drawing/2014/main" id="{FAE58183-828B-B0A2-BCE8-D42E023045C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65371" y="37410799"/>
            <a:ext cx="5527066" cy="5309569"/>
          </a:xfrm>
          <a:prstGeom prst="rect">
            <a:avLst/>
          </a:prstGeom>
        </p:spPr>
      </p:pic>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3551</TotalTime>
  <Words>611</Words>
  <Application>Microsoft Office PowerPoint</Application>
  <PresentationFormat>Custom</PresentationFormat>
  <Paragraphs>113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A0/A1</dc:title>
  <dc:creator>Jay Larson</dc:creator>
  <dc:description>Quality poster printing
www.genigraphics.com
1-800-790-4001</dc:description>
  <cp:lastModifiedBy>YAHYA MOHAMMAD MESAWA</cp:lastModifiedBy>
  <cp:revision>70</cp:revision>
  <cp:lastPrinted>2024-12-12T17:44:49Z</cp:lastPrinted>
  <dcterms:created xsi:type="dcterms:W3CDTF">2013-02-10T21:14:48Z</dcterms:created>
  <dcterms:modified xsi:type="dcterms:W3CDTF">2024-12-12T17:54:54Z</dcterms:modified>
</cp:coreProperties>
</file>