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2"/>
  </p:sldMasterIdLst>
  <p:notesMasterIdLst>
    <p:notesMasterId r:id="rId4"/>
  </p:notesMasterIdLst>
  <p:sldIdLst>
    <p:sldId id="258" r:id="rId3"/>
  </p:sldIdLst>
  <p:sldSz cx="30275213"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537"/>
    <a:srgbClr val="389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57452-9A6D-4FD4-9DFC-E30FB81E5FF8}" v="1" dt="2024-05-09T19:23:38.028"/>
    <p1510:client id="{675DD3C1-998A-478D-A879-59C34B0E24CA}" v="440" dt="2024-05-09T18:40:59.467"/>
    <p1510:client id="{B5518702-8734-4645-9807-A7FE1F4E1B95}" v="3202" dt="2024-05-09T19:21:16.764"/>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14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21:07:11.955"/>
    </inkml:context>
    <inkml:brush xml:id="br0">
      <inkml:brushProperty name="width" value="0.09071" units="cm"/>
      <inkml:brushProperty name="height" value="0.09071" units="cm"/>
    </inkml:brush>
  </inkml:definitions>
  <inkml:trace contextRef="#ctx0" brushRef="#br0">1 0 8274,'0'0'0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21:08:54.619"/>
    </inkml:context>
    <inkml:brush xml:id="br0">
      <inkml:brushProperty name="width" value="0.08571" units="cm"/>
      <inkml:brushProperty name="height" value="0.08571" units="cm"/>
    </inkml:brush>
  </inkml:definitions>
  <inkml:trace contextRef="#ctx0" brushRef="#br0">0 0 8274,'0'0'0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2C23C-B5B7-43DA-ADE1-481D9F41C1D6}" type="datetimeFigureOut">
              <a:rPr lang="en-US" smtClean="0"/>
              <a:t>5/9/2024</a:t>
            </a:fld>
            <a:endParaRPr lang="en-US"/>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BD23D-E33A-43B3-88F7-3EE5298663D8}" type="slidenum">
              <a:rPr lang="en-US" smtClean="0"/>
              <a:t>‹#›</a:t>
            </a:fld>
            <a:endParaRPr lang="en-US"/>
          </a:p>
        </p:txBody>
      </p:sp>
    </p:spTree>
    <p:extLst>
      <p:ext uri="{BB962C8B-B14F-4D97-AF65-F5344CB8AC3E}">
        <p14:creationId xmlns:p14="http://schemas.microsoft.com/office/powerpoint/2010/main" val="4006590668"/>
      </p:ext>
    </p:extLst>
  </p:cSld>
  <p:clrMap bg1="lt1" tx1="dk1" bg2="lt2" tx2="dk2" accent1="accent1" accent2="accent2" accent3="accent3" accent4="accent4" accent5="accent5" accent6="accent6" hlink="hlink" folHlink="folHlink"/>
  <p:hf dt="0"/>
  <p:notesStyle>
    <a:lvl1pPr marL="0" algn="l" defTabSz="2479402" rtl="0" eaLnBrk="1" latinLnBrk="0" hangingPunct="1">
      <a:defRPr sz="3254" kern="1200">
        <a:solidFill>
          <a:schemeClr val="tx1"/>
        </a:solidFill>
        <a:latin typeface="+mn-lt"/>
        <a:ea typeface="+mn-ea"/>
        <a:cs typeface="+mn-cs"/>
      </a:defRPr>
    </a:lvl1pPr>
    <a:lvl2pPr marL="1239700" algn="l" defTabSz="2479402" rtl="0" eaLnBrk="1" latinLnBrk="0" hangingPunct="1">
      <a:defRPr sz="3254" kern="1200">
        <a:solidFill>
          <a:schemeClr val="tx1"/>
        </a:solidFill>
        <a:latin typeface="+mn-lt"/>
        <a:ea typeface="+mn-ea"/>
        <a:cs typeface="+mn-cs"/>
      </a:defRPr>
    </a:lvl2pPr>
    <a:lvl3pPr marL="2479402" algn="l" defTabSz="2479402" rtl="0" eaLnBrk="1" latinLnBrk="0" hangingPunct="1">
      <a:defRPr sz="3254" kern="1200">
        <a:solidFill>
          <a:schemeClr val="tx1"/>
        </a:solidFill>
        <a:latin typeface="+mn-lt"/>
        <a:ea typeface="+mn-ea"/>
        <a:cs typeface="+mn-cs"/>
      </a:defRPr>
    </a:lvl3pPr>
    <a:lvl4pPr marL="3719103" algn="l" defTabSz="2479402" rtl="0" eaLnBrk="1" latinLnBrk="0" hangingPunct="1">
      <a:defRPr sz="3254" kern="1200">
        <a:solidFill>
          <a:schemeClr val="tx1"/>
        </a:solidFill>
        <a:latin typeface="+mn-lt"/>
        <a:ea typeface="+mn-ea"/>
        <a:cs typeface="+mn-cs"/>
      </a:defRPr>
    </a:lvl4pPr>
    <a:lvl5pPr marL="4958804" algn="l" defTabSz="2479402" rtl="0" eaLnBrk="1" latinLnBrk="0" hangingPunct="1">
      <a:defRPr sz="3254" kern="1200">
        <a:solidFill>
          <a:schemeClr val="tx1"/>
        </a:solidFill>
        <a:latin typeface="+mn-lt"/>
        <a:ea typeface="+mn-ea"/>
        <a:cs typeface="+mn-cs"/>
      </a:defRPr>
    </a:lvl5pPr>
    <a:lvl6pPr marL="6198504" algn="l" defTabSz="2479402" rtl="0" eaLnBrk="1" latinLnBrk="0" hangingPunct="1">
      <a:defRPr sz="3254" kern="1200">
        <a:solidFill>
          <a:schemeClr val="tx1"/>
        </a:solidFill>
        <a:latin typeface="+mn-lt"/>
        <a:ea typeface="+mn-ea"/>
        <a:cs typeface="+mn-cs"/>
      </a:defRPr>
    </a:lvl6pPr>
    <a:lvl7pPr marL="7438205" algn="l" defTabSz="2479402" rtl="0" eaLnBrk="1" latinLnBrk="0" hangingPunct="1">
      <a:defRPr sz="3254" kern="1200">
        <a:solidFill>
          <a:schemeClr val="tx1"/>
        </a:solidFill>
        <a:latin typeface="+mn-lt"/>
        <a:ea typeface="+mn-ea"/>
        <a:cs typeface="+mn-cs"/>
      </a:defRPr>
    </a:lvl7pPr>
    <a:lvl8pPr marL="8677906" algn="l" defTabSz="2479402" rtl="0" eaLnBrk="1" latinLnBrk="0" hangingPunct="1">
      <a:defRPr sz="3254" kern="1200">
        <a:solidFill>
          <a:schemeClr val="tx1"/>
        </a:solidFill>
        <a:latin typeface="+mn-lt"/>
        <a:ea typeface="+mn-ea"/>
        <a:cs typeface="+mn-cs"/>
      </a:defRPr>
    </a:lvl8pPr>
    <a:lvl9pPr marL="9917607" algn="l" defTabSz="2479402" rtl="0" eaLnBrk="1" latinLnBrk="0" hangingPunct="1">
      <a:defRPr sz="32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1143000"/>
            <a:ext cx="4368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30FBD23D-E33A-43B3-88F7-3EE5298663D8}" type="slidenum">
              <a:rPr lang="en-US" smtClean="0"/>
              <a:t>1</a:t>
            </a:fld>
            <a:endParaRPr lang="en-US"/>
          </a:p>
        </p:txBody>
      </p:sp>
    </p:spTree>
    <p:extLst>
      <p:ext uri="{BB962C8B-B14F-4D97-AF65-F5344CB8AC3E}">
        <p14:creationId xmlns:p14="http://schemas.microsoft.com/office/powerpoint/2010/main" val="831549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en-US"/>
              <a:t>Click to edit Master title style</a:t>
            </a:r>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US"/>
              <a:t>Click to edit Master subtitle style</a:t>
            </a:r>
          </a:p>
        </p:txBody>
      </p:sp>
      <p:sp>
        <p:nvSpPr>
          <p:cNvPr id="4" name="Date Placeholder 3"/>
          <p:cNvSpPr>
            <a:spLocks noGrp="1"/>
          </p:cNvSpPr>
          <p:nvPr>
            <p:ph type="dt" sz="half" idx="10"/>
          </p:nvPr>
        </p:nvSpPr>
        <p:spPr/>
        <p:txBody>
          <a:bodyPr/>
          <a:lstStyle/>
          <a:p>
            <a:fld id="{87D46681-7A3E-4164-B7C4-CFB38B101AD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A88DD-0ACE-45D6-BD0C-B1D02B77EFFB}" type="slidenum">
              <a:rPr lang="en-US" smtClean="0"/>
              <a:t>‹#›</a:t>
            </a:fld>
            <a:endParaRPr lang="en-US"/>
          </a:p>
        </p:txBody>
      </p:sp>
    </p:spTree>
    <p:extLst>
      <p:ext uri="{BB962C8B-B14F-4D97-AF65-F5344CB8AC3E}">
        <p14:creationId xmlns:p14="http://schemas.microsoft.com/office/powerpoint/2010/main" val="375054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46681-7A3E-4164-B7C4-CFB38B101AD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A88DD-0ACE-45D6-BD0C-B1D02B77EFFB}" type="slidenum">
              <a:rPr lang="en-US" smtClean="0"/>
              <a:t>‹#›</a:t>
            </a:fld>
            <a:endParaRPr lang="en-US"/>
          </a:p>
        </p:txBody>
      </p:sp>
    </p:spTree>
    <p:extLst>
      <p:ext uri="{BB962C8B-B14F-4D97-AF65-F5344CB8AC3E}">
        <p14:creationId xmlns:p14="http://schemas.microsoft.com/office/powerpoint/2010/main" val="205724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46681-7A3E-4164-B7C4-CFB38B101AD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A88DD-0ACE-45D6-BD0C-B1D02B77EFFB}" type="slidenum">
              <a:rPr lang="en-US" smtClean="0"/>
              <a:t>‹#›</a:t>
            </a:fld>
            <a:endParaRPr lang="en-US"/>
          </a:p>
        </p:txBody>
      </p:sp>
    </p:spTree>
    <p:extLst>
      <p:ext uri="{BB962C8B-B14F-4D97-AF65-F5344CB8AC3E}">
        <p14:creationId xmlns:p14="http://schemas.microsoft.com/office/powerpoint/2010/main" val="405120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46681-7A3E-4164-B7C4-CFB38B101AD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A88DD-0ACE-45D6-BD0C-B1D02B77EFFB}" type="slidenum">
              <a:rPr lang="en-US" smtClean="0"/>
              <a:t>‹#›</a:t>
            </a:fld>
            <a:endParaRPr lang="en-US"/>
          </a:p>
        </p:txBody>
      </p:sp>
    </p:spTree>
    <p:extLst>
      <p:ext uri="{BB962C8B-B14F-4D97-AF65-F5344CB8AC3E}">
        <p14:creationId xmlns:p14="http://schemas.microsoft.com/office/powerpoint/2010/main" val="2143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en-US"/>
              <a:t>Click to edit Master title style</a:t>
            </a:r>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46681-7A3E-4164-B7C4-CFB38B101AD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A88DD-0ACE-45D6-BD0C-B1D02B77EFFB}" type="slidenum">
              <a:rPr lang="en-US" smtClean="0"/>
              <a:t>‹#›</a:t>
            </a:fld>
            <a:endParaRPr lang="en-US"/>
          </a:p>
        </p:txBody>
      </p:sp>
    </p:spTree>
    <p:extLst>
      <p:ext uri="{BB962C8B-B14F-4D97-AF65-F5344CB8AC3E}">
        <p14:creationId xmlns:p14="http://schemas.microsoft.com/office/powerpoint/2010/main" val="27772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5692400"/>
            <a:ext cx="12866966"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26826" y="5692400"/>
            <a:ext cx="12866966"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46681-7A3E-4164-B7C4-CFB38B101ADD}"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A88DD-0ACE-45D6-BD0C-B1D02B77EFFB}" type="slidenum">
              <a:rPr lang="en-US" smtClean="0"/>
              <a:t>‹#›</a:t>
            </a:fld>
            <a:endParaRPr lang="en-US"/>
          </a:p>
        </p:txBody>
      </p:sp>
    </p:spTree>
    <p:extLst>
      <p:ext uri="{BB962C8B-B14F-4D97-AF65-F5344CB8AC3E}">
        <p14:creationId xmlns:p14="http://schemas.microsoft.com/office/powerpoint/2010/main" val="127454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n-US"/>
              <a:t>Click to edit Master title style</a:t>
            </a:r>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4" name="Content Placeholder 3"/>
          <p:cNvSpPr>
            <a:spLocks noGrp="1"/>
          </p:cNvSpPr>
          <p:nvPr>
            <p:ph sz="half" idx="2"/>
          </p:nvPr>
        </p:nvSpPr>
        <p:spPr>
          <a:xfrm>
            <a:off x="2085368" y="7810963"/>
            <a:ext cx="12807832"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6" name="Content Placeholder 5"/>
          <p:cNvSpPr>
            <a:spLocks noGrp="1"/>
          </p:cNvSpPr>
          <p:nvPr>
            <p:ph sz="quarter" idx="4"/>
          </p:nvPr>
        </p:nvSpPr>
        <p:spPr>
          <a:xfrm>
            <a:off x="15326828" y="7810963"/>
            <a:ext cx="12870909"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46681-7A3E-4164-B7C4-CFB38B101ADD}"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4A88DD-0ACE-45D6-BD0C-B1D02B77EFFB}" type="slidenum">
              <a:rPr lang="en-US" smtClean="0"/>
              <a:t>‹#›</a:t>
            </a:fld>
            <a:endParaRPr lang="en-US"/>
          </a:p>
        </p:txBody>
      </p:sp>
    </p:spTree>
    <p:extLst>
      <p:ext uri="{BB962C8B-B14F-4D97-AF65-F5344CB8AC3E}">
        <p14:creationId xmlns:p14="http://schemas.microsoft.com/office/powerpoint/2010/main" val="387302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46681-7A3E-4164-B7C4-CFB38B101ADD}"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4A88DD-0ACE-45D6-BD0C-B1D02B77EFFB}" type="slidenum">
              <a:rPr lang="en-US" smtClean="0"/>
              <a:t>‹#›</a:t>
            </a:fld>
            <a:endParaRPr lang="en-US"/>
          </a:p>
        </p:txBody>
      </p:sp>
    </p:spTree>
    <p:extLst>
      <p:ext uri="{BB962C8B-B14F-4D97-AF65-F5344CB8AC3E}">
        <p14:creationId xmlns:p14="http://schemas.microsoft.com/office/powerpoint/2010/main" val="378582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6681-7A3E-4164-B7C4-CFB38B101ADD}"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4A88DD-0ACE-45D6-BD0C-B1D02B77EFFB}" type="slidenum">
              <a:rPr lang="en-US" smtClean="0"/>
              <a:t>‹#›</a:t>
            </a:fld>
            <a:endParaRPr lang="en-US"/>
          </a:p>
        </p:txBody>
      </p:sp>
    </p:spTree>
    <p:extLst>
      <p:ext uri="{BB962C8B-B14F-4D97-AF65-F5344CB8AC3E}">
        <p14:creationId xmlns:p14="http://schemas.microsoft.com/office/powerpoint/2010/main" val="227554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87D46681-7A3E-4164-B7C4-CFB38B101ADD}"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A88DD-0ACE-45D6-BD0C-B1D02B77EFFB}" type="slidenum">
              <a:rPr lang="en-US" smtClean="0"/>
              <a:t>‹#›</a:t>
            </a:fld>
            <a:endParaRPr lang="en-US"/>
          </a:p>
        </p:txBody>
      </p:sp>
    </p:spTree>
    <p:extLst>
      <p:ext uri="{BB962C8B-B14F-4D97-AF65-F5344CB8AC3E}">
        <p14:creationId xmlns:p14="http://schemas.microsoft.com/office/powerpoint/2010/main" val="101412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US"/>
              <a:t>Click icon to add picture</a:t>
            </a:r>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87D46681-7A3E-4164-B7C4-CFB38B101ADD}"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A88DD-0ACE-45D6-BD0C-B1D02B77EFFB}" type="slidenum">
              <a:rPr lang="en-US" smtClean="0"/>
              <a:t>‹#›</a:t>
            </a:fld>
            <a:endParaRPr lang="en-US"/>
          </a:p>
        </p:txBody>
      </p:sp>
    </p:spTree>
    <p:extLst>
      <p:ext uri="{BB962C8B-B14F-4D97-AF65-F5344CB8AC3E}">
        <p14:creationId xmlns:p14="http://schemas.microsoft.com/office/powerpoint/2010/main" val="386650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87D46681-7A3E-4164-B7C4-CFB38B101ADD}" type="datetimeFigureOut">
              <a:rPr lang="en-US" smtClean="0"/>
              <a:t>5/9/2024</a:t>
            </a:fld>
            <a:endParaRPr lang="en-US"/>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074A88DD-0ACE-45D6-BD0C-B1D02B77EFFB}" type="slidenum">
              <a:rPr lang="en-US" smtClean="0"/>
              <a:t>‹#›</a:t>
            </a:fld>
            <a:endParaRPr lang="en-US"/>
          </a:p>
        </p:txBody>
      </p:sp>
    </p:spTree>
    <p:extLst>
      <p:ext uri="{BB962C8B-B14F-4D97-AF65-F5344CB8AC3E}">
        <p14:creationId xmlns:p14="http://schemas.microsoft.com/office/powerpoint/2010/main" val="27330966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customXml" Target="../ink/ink1.xm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Text Box 241">
            <a:extLst>
              <a:ext uri="{FF2B5EF4-FFF2-40B4-BE49-F238E27FC236}">
                <a16:creationId xmlns:a16="http://schemas.microsoft.com/office/drawing/2014/main" id="{EA956C22-F903-4F55-B59C-1E98F464073E}"/>
              </a:ext>
            </a:extLst>
          </p:cNvPr>
          <p:cNvSpPr txBox="1">
            <a:spLocks noChangeArrowheads="1"/>
          </p:cNvSpPr>
          <p:nvPr/>
        </p:nvSpPr>
        <p:spPr bwMode="auto">
          <a:xfrm>
            <a:off x="20686" y="-29922"/>
            <a:ext cx="30233840" cy="3610355"/>
          </a:xfrm>
          <a:prstGeom prst="snip2DiagRect">
            <a:avLst/>
          </a:prstGeom>
          <a:solidFill>
            <a:srgbClr val="2F8537"/>
          </a:solidFill>
          <a:ln w="25400">
            <a:noFill/>
            <a:miter lim="800000"/>
          </a:ln>
        </p:spPr>
        <p:txBody>
          <a:bodyPr lIns="43218" tIns="21607" rIns="43218" bIns="21607" anchor="ctr"/>
          <a:lstStyle>
            <a:defPPr>
              <a:defRPr kern="1200"/>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2965" b="1" i="1" u="sng">
              <a:solidFill>
                <a:schemeClr val="bg1"/>
              </a:solidFill>
              <a:latin typeface="+mj-lt"/>
              <a:ea typeface="SimSun" pitchFamily="2" charset="-122"/>
            </a:endParaRPr>
          </a:p>
        </p:txBody>
      </p:sp>
      <p:sp>
        <p:nvSpPr>
          <p:cNvPr id="4" name="Text Placeholder 5">
            <a:extLst>
              <a:ext uri="{FF2B5EF4-FFF2-40B4-BE49-F238E27FC236}">
                <a16:creationId xmlns:a16="http://schemas.microsoft.com/office/drawing/2014/main" id="{7C1AE06B-E94C-431E-B5FD-FC637E3FF413}"/>
              </a:ext>
            </a:extLst>
          </p:cNvPr>
          <p:cNvSpPr txBox="1"/>
          <p:nvPr/>
        </p:nvSpPr>
        <p:spPr>
          <a:xfrm>
            <a:off x="4865825" y="274803"/>
            <a:ext cx="20080377" cy="207528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655719">
              <a:spcBef>
                <a:spcPct val="20000"/>
              </a:spcBef>
              <a:defRPr/>
            </a:pPr>
            <a:r>
              <a:rPr lang="en-US" sz="7200" b="1">
                <a:solidFill>
                  <a:schemeClr val="bg1"/>
                </a:solidFill>
                <a:latin typeface="+mj-lt"/>
              </a:rPr>
              <a:t>Automated Leak Detection System Using AI</a:t>
            </a:r>
          </a:p>
        </p:txBody>
      </p:sp>
      <p:sp>
        <p:nvSpPr>
          <p:cNvPr id="5" name="Text Placeholder 5">
            <a:extLst>
              <a:ext uri="{FF2B5EF4-FFF2-40B4-BE49-F238E27FC236}">
                <a16:creationId xmlns:a16="http://schemas.microsoft.com/office/drawing/2014/main" id="{D7FCB604-F4F5-4699-81A8-88049574A6F5}"/>
              </a:ext>
            </a:extLst>
          </p:cNvPr>
          <p:cNvSpPr txBox="1"/>
          <p:nvPr/>
        </p:nvSpPr>
        <p:spPr>
          <a:xfrm>
            <a:off x="3105417" y="1788504"/>
            <a:ext cx="22634840" cy="1452705"/>
          </a:xfrm>
          <a:prstGeom prst="rect">
            <a:avLst/>
          </a:prstGeom>
        </p:spPr>
        <p:txBody>
          <a:bodyPr wrap="square"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3200">
                <a:solidFill>
                  <a:schemeClr val="bg1"/>
                </a:solidFill>
                <a:latin typeface="+mj-lt"/>
                <a:cs typeface="Arial" pitchFamily="34" charset="0"/>
              </a:rPr>
              <a:t>Maan </a:t>
            </a:r>
            <a:r>
              <a:rPr lang="en-US" sz="3200" err="1">
                <a:solidFill>
                  <a:schemeClr val="bg1"/>
                </a:solidFill>
                <a:latin typeface="+mj-lt"/>
                <a:cs typeface="Arial" pitchFamily="34" charset="0"/>
              </a:rPr>
              <a:t>Alateeq</a:t>
            </a:r>
            <a:r>
              <a:rPr lang="en-US" sz="3200">
                <a:solidFill>
                  <a:schemeClr val="bg1"/>
                </a:solidFill>
                <a:latin typeface="+mj-lt"/>
                <a:cs typeface="Arial" pitchFamily="34" charset="0"/>
              </a:rPr>
              <a:t>-CHE, </a:t>
            </a:r>
            <a:r>
              <a:rPr lang="en-US" sz="3200" err="1">
                <a:solidFill>
                  <a:schemeClr val="bg1"/>
                </a:solidFill>
                <a:latin typeface="+mj-lt"/>
                <a:cs typeface="Arial" pitchFamily="34" charset="0"/>
              </a:rPr>
              <a:t>Meshari</a:t>
            </a:r>
            <a:r>
              <a:rPr lang="en-US" sz="3200">
                <a:solidFill>
                  <a:schemeClr val="bg1"/>
                </a:solidFill>
                <a:latin typeface="+mj-lt"/>
                <a:cs typeface="Arial" pitchFamily="34" charset="0"/>
              </a:rPr>
              <a:t> </a:t>
            </a:r>
            <a:r>
              <a:rPr lang="en-US" sz="3200" err="1">
                <a:solidFill>
                  <a:schemeClr val="bg1"/>
                </a:solidFill>
                <a:latin typeface="+mj-lt"/>
                <a:cs typeface="Arial" pitchFamily="34" charset="0"/>
              </a:rPr>
              <a:t>Alfuraydi</a:t>
            </a:r>
            <a:r>
              <a:rPr lang="en-US" sz="3200">
                <a:solidFill>
                  <a:schemeClr val="bg1"/>
                </a:solidFill>
                <a:latin typeface="+mj-lt"/>
                <a:cs typeface="Arial" pitchFamily="34" charset="0"/>
              </a:rPr>
              <a:t>-CHE, </a:t>
            </a:r>
            <a:r>
              <a:rPr lang="en-US" sz="3200" err="1">
                <a:solidFill>
                  <a:schemeClr val="bg1"/>
                </a:solidFill>
                <a:latin typeface="+mj-lt"/>
                <a:cs typeface="Arial" pitchFamily="34" charset="0"/>
              </a:rPr>
              <a:t>Abdulmajeed</a:t>
            </a:r>
            <a:r>
              <a:rPr lang="en-US" sz="3200">
                <a:solidFill>
                  <a:schemeClr val="bg1"/>
                </a:solidFill>
                <a:latin typeface="+mj-lt"/>
                <a:cs typeface="Arial" pitchFamily="34" charset="0"/>
              </a:rPr>
              <a:t> </a:t>
            </a:r>
            <a:r>
              <a:rPr lang="en-US" sz="3200" err="1">
                <a:solidFill>
                  <a:schemeClr val="bg1"/>
                </a:solidFill>
                <a:latin typeface="+mj-lt"/>
                <a:cs typeface="Arial" pitchFamily="34" charset="0"/>
              </a:rPr>
              <a:t>Aleissa</a:t>
            </a:r>
            <a:r>
              <a:rPr lang="en-US" sz="3200">
                <a:solidFill>
                  <a:schemeClr val="bg1"/>
                </a:solidFill>
                <a:latin typeface="+mj-lt"/>
                <a:cs typeface="Arial" pitchFamily="34" charset="0"/>
              </a:rPr>
              <a:t>-ISE, Mohammed </a:t>
            </a:r>
            <a:r>
              <a:rPr lang="en-US" sz="3200" err="1">
                <a:solidFill>
                  <a:schemeClr val="bg1"/>
                </a:solidFill>
                <a:latin typeface="+mj-lt"/>
                <a:cs typeface="Arial" pitchFamily="34" charset="0"/>
              </a:rPr>
              <a:t>Alnajjar</a:t>
            </a:r>
            <a:r>
              <a:rPr lang="en-US" sz="3200">
                <a:solidFill>
                  <a:schemeClr val="bg1"/>
                </a:solidFill>
                <a:latin typeface="+mj-lt"/>
                <a:cs typeface="Arial" pitchFamily="34" charset="0"/>
              </a:rPr>
              <a:t>-ISE, Omar </a:t>
            </a:r>
            <a:r>
              <a:rPr lang="en-US" sz="3200" err="1">
                <a:solidFill>
                  <a:schemeClr val="bg1"/>
                </a:solidFill>
                <a:latin typeface="+mj-lt"/>
                <a:cs typeface="Arial" pitchFamily="34" charset="0"/>
              </a:rPr>
              <a:t>Alandijani</a:t>
            </a:r>
            <a:r>
              <a:rPr lang="en-US" sz="3200">
                <a:solidFill>
                  <a:schemeClr val="bg1"/>
                </a:solidFill>
                <a:latin typeface="+mj-lt"/>
                <a:cs typeface="Arial" pitchFamily="34" charset="0"/>
              </a:rPr>
              <a:t>-ICS, Shehab Shehab-CE</a:t>
            </a:r>
          </a:p>
          <a:p>
            <a:pPr algn="ctr">
              <a:defRPr/>
            </a:pPr>
            <a:endParaRPr lang="en-US" sz="2000">
              <a:solidFill>
                <a:schemeClr val="bg1"/>
              </a:solidFill>
              <a:latin typeface="+mj-lt"/>
              <a:cs typeface="Arial" pitchFamily="34" charset="0"/>
            </a:endParaRPr>
          </a:p>
          <a:p>
            <a:pPr algn="ctr">
              <a:defRPr/>
            </a:pPr>
            <a:r>
              <a:rPr lang="en-US" sz="3200">
                <a:solidFill>
                  <a:schemeClr val="bg1"/>
                </a:solidFill>
                <a:latin typeface="+mj-lt"/>
                <a:cs typeface="Arial" pitchFamily="34" charset="0"/>
              </a:rPr>
              <a:t>Coach: Ismail </a:t>
            </a:r>
            <a:r>
              <a:rPr lang="en-US" sz="3200" err="1">
                <a:solidFill>
                  <a:schemeClr val="bg1"/>
                </a:solidFill>
                <a:latin typeface="+mj-lt"/>
                <a:cs typeface="Arial" pitchFamily="34" charset="0"/>
              </a:rPr>
              <a:t>Almaraj</a:t>
            </a:r>
            <a:r>
              <a:rPr lang="en-US" sz="3200">
                <a:solidFill>
                  <a:schemeClr val="bg1"/>
                </a:solidFill>
                <a:latin typeface="+mj-lt"/>
                <a:cs typeface="Arial" pitchFamily="34" charset="0"/>
              </a:rPr>
              <a:t> </a:t>
            </a:r>
          </a:p>
        </p:txBody>
      </p:sp>
      <p:sp>
        <p:nvSpPr>
          <p:cNvPr id="6" name="Rectangle 5">
            <a:extLst>
              <a:ext uri="{FF2B5EF4-FFF2-40B4-BE49-F238E27FC236}">
                <a16:creationId xmlns:a16="http://schemas.microsoft.com/office/drawing/2014/main" id="{04D5FC08-AF17-4B24-9D3E-8A467B247BE9}"/>
              </a:ext>
            </a:extLst>
          </p:cNvPr>
          <p:cNvSpPr/>
          <p:nvPr/>
        </p:nvSpPr>
        <p:spPr>
          <a:xfrm>
            <a:off x="354709" y="4580932"/>
            <a:ext cx="7106191" cy="1652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endParaRPr lang="en-US" sz="899">
              <a:latin typeface="+mj-lt"/>
            </a:endParaRPr>
          </a:p>
        </p:txBody>
      </p:sp>
      <p:sp>
        <p:nvSpPr>
          <p:cNvPr id="8" name="Rectangle 10">
            <a:extLst>
              <a:ext uri="{FF2B5EF4-FFF2-40B4-BE49-F238E27FC236}">
                <a16:creationId xmlns:a16="http://schemas.microsoft.com/office/drawing/2014/main" id="{01942169-C784-4A65-B805-92291FE73E3C}"/>
              </a:ext>
            </a:extLst>
          </p:cNvPr>
          <p:cNvSpPr>
            <a:spLocks noChangeArrowheads="1"/>
          </p:cNvSpPr>
          <p:nvPr/>
        </p:nvSpPr>
        <p:spPr bwMode="auto">
          <a:xfrm flipH="1">
            <a:off x="354708" y="3863787"/>
            <a:ext cx="7106192" cy="762674"/>
          </a:xfrm>
          <a:prstGeom prst="snipRoundRect">
            <a:avLst>
              <a:gd name="adj1" fmla="val 0"/>
              <a:gd name="adj2" fmla="val 50000"/>
            </a:avLst>
          </a:prstGeom>
          <a:solidFill>
            <a:srgbClr val="2F8537"/>
          </a:solidFill>
          <a:ln w="12700">
            <a:noFill/>
            <a:miter lim="800000"/>
          </a:ln>
        </p:spPr>
        <p:txBody>
          <a:bodyPr wrap="none" lIns="193805" tIns="51681" rIns="193805" bIns="48441" anchor="ctr" anchorCtr="0"/>
          <a:lstStyle>
            <a:defPPr>
              <a:defRPr kern="1200"/>
            </a:defPPr>
          </a:lstStyle>
          <a:p>
            <a:pPr algn="ctr" defTabSz="3320524">
              <a:defRPr/>
            </a:pPr>
            <a:r>
              <a:rPr lang="en-US" sz="4800" b="1">
                <a:solidFill>
                  <a:schemeClr val="bg1"/>
                </a:solidFill>
                <a:latin typeface="+mj-lt"/>
              </a:rPr>
              <a:t>Introduction</a:t>
            </a:r>
          </a:p>
        </p:txBody>
      </p:sp>
      <p:sp>
        <p:nvSpPr>
          <p:cNvPr id="9" name="Rectangle 8">
            <a:extLst>
              <a:ext uri="{FF2B5EF4-FFF2-40B4-BE49-F238E27FC236}">
                <a16:creationId xmlns:a16="http://schemas.microsoft.com/office/drawing/2014/main" id="{EDE51692-BF2E-4BD7-9CC9-8A16E3642BDF}"/>
              </a:ext>
            </a:extLst>
          </p:cNvPr>
          <p:cNvSpPr/>
          <p:nvPr/>
        </p:nvSpPr>
        <p:spPr>
          <a:xfrm>
            <a:off x="7795049" y="4431438"/>
            <a:ext cx="14800735" cy="1021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782">
              <a:latin typeface="+mj-lt"/>
            </a:endParaRPr>
          </a:p>
        </p:txBody>
      </p:sp>
      <p:sp>
        <p:nvSpPr>
          <p:cNvPr id="10" name="Rectangle 10">
            <a:extLst>
              <a:ext uri="{FF2B5EF4-FFF2-40B4-BE49-F238E27FC236}">
                <a16:creationId xmlns:a16="http://schemas.microsoft.com/office/drawing/2014/main" id="{B86D3971-919B-4C4A-8E74-32B7AFFEA8AC}"/>
              </a:ext>
            </a:extLst>
          </p:cNvPr>
          <p:cNvSpPr>
            <a:spLocks noChangeArrowheads="1"/>
          </p:cNvSpPr>
          <p:nvPr/>
        </p:nvSpPr>
        <p:spPr bwMode="auto">
          <a:xfrm>
            <a:off x="7794741" y="3857910"/>
            <a:ext cx="14800735" cy="762674"/>
          </a:xfrm>
          <a:prstGeom prst="rect">
            <a:avLst/>
          </a:prstGeom>
          <a:solidFill>
            <a:srgbClr val="2F8537"/>
          </a:solidFill>
          <a:ln w="12700">
            <a:noFill/>
            <a:miter lim="800000"/>
          </a:ln>
        </p:spPr>
        <p:txBody>
          <a:bodyPr wrap="none" lIns="193805" tIns="51681" rIns="193805" bIns="48441" anchor="ctr" anchorCtr="0"/>
          <a:lstStyle>
            <a:defPPr>
              <a:defRPr kern="1200"/>
            </a:defPPr>
          </a:lstStyle>
          <a:p>
            <a:pPr algn="ctr" defTabSz="3320524">
              <a:defRPr/>
            </a:pPr>
            <a:r>
              <a:rPr lang="en-US" sz="4800" b="1">
                <a:solidFill>
                  <a:schemeClr val="bg1"/>
                </a:solidFill>
                <a:latin typeface="+mj-lt"/>
              </a:rPr>
              <a:t>Water Network &amp; Simulation</a:t>
            </a:r>
          </a:p>
        </p:txBody>
      </p:sp>
      <p:sp>
        <p:nvSpPr>
          <p:cNvPr id="11" name="Rectangle 10">
            <a:extLst>
              <a:ext uri="{FF2B5EF4-FFF2-40B4-BE49-F238E27FC236}">
                <a16:creationId xmlns:a16="http://schemas.microsoft.com/office/drawing/2014/main" id="{837F2F28-7455-417C-9D1B-2C612A0C8745}"/>
              </a:ext>
            </a:extLst>
          </p:cNvPr>
          <p:cNvSpPr/>
          <p:nvPr/>
        </p:nvSpPr>
        <p:spPr>
          <a:xfrm>
            <a:off x="22910620" y="4568302"/>
            <a:ext cx="7106192" cy="7232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endParaRPr lang="en-GB" sz="2000">
              <a:solidFill>
                <a:schemeClr val="tx1"/>
              </a:solidFill>
            </a:endParaRPr>
          </a:p>
        </p:txBody>
      </p:sp>
      <p:sp>
        <p:nvSpPr>
          <p:cNvPr id="13" name="Rectangle 10">
            <a:extLst>
              <a:ext uri="{FF2B5EF4-FFF2-40B4-BE49-F238E27FC236}">
                <a16:creationId xmlns:a16="http://schemas.microsoft.com/office/drawing/2014/main" id="{910914C2-97A3-4725-8D8E-7017A1EF0C54}"/>
              </a:ext>
            </a:extLst>
          </p:cNvPr>
          <p:cNvSpPr>
            <a:spLocks noChangeArrowheads="1"/>
          </p:cNvSpPr>
          <p:nvPr/>
        </p:nvSpPr>
        <p:spPr bwMode="auto">
          <a:xfrm>
            <a:off x="22910620" y="3885298"/>
            <a:ext cx="7106192" cy="683004"/>
          </a:xfrm>
          <a:prstGeom prst="snipRoundRect">
            <a:avLst>
              <a:gd name="adj1" fmla="val 0"/>
              <a:gd name="adj2" fmla="val 50000"/>
            </a:avLst>
          </a:prstGeom>
          <a:solidFill>
            <a:srgbClr val="2F8537"/>
          </a:solidFill>
          <a:ln w="12700">
            <a:noFill/>
            <a:miter lim="800000"/>
          </a:ln>
        </p:spPr>
        <p:txBody>
          <a:bodyPr wrap="none" lIns="193805" tIns="51681" rIns="193805" bIns="48441" anchor="ctr" anchorCtr="0"/>
          <a:lstStyle>
            <a:defPPr>
              <a:defRPr kern="1200"/>
            </a:defPPr>
          </a:lstStyle>
          <a:p>
            <a:pPr algn="ctr" defTabSz="3320524">
              <a:defRPr/>
            </a:pPr>
            <a:r>
              <a:rPr lang="en-US" sz="3400" b="1">
                <a:solidFill>
                  <a:schemeClr val="bg1"/>
                </a:solidFill>
                <a:latin typeface="+mj-lt"/>
              </a:rPr>
              <a:t>Sensor Placement Optimization Model</a:t>
            </a:r>
          </a:p>
        </p:txBody>
      </p:sp>
      <p:pic>
        <p:nvPicPr>
          <p:cNvPr id="23" name="Picture 22" descr="A green logo with white text&#10;&#10;Description automatically generated">
            <a:extLst>
              <a:ext uri="{FF2B5EF4-FFF2-40B4-BE49-F238E27FC236}">
                <a16:creationId xmlns:a16="http://schemas.microsoft.com/office/drawing/2014/main" id="{28F56272-3468-4BFC-95CE-9861999753E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6139099" y="-29922"/>
            <a:ext cx="3810931" cy="3610355"/>
          </a:xfrm>
          <a:prstGeom prst="rect">
            <a:avLst/>
          </a:prstGeom>
        </p:spPr>
      </p:pic>
      <p:sp>
        <p:nvSpPr>
          <p:cNvPr id="25" name="Rectangle 24">
            <a:extLst>
              <a:ext uri="{FF2B5EF4-FFF2-40B4-BE49-F238E27FC236}">
                <a16:creationId xmlns:a16="http://schemas.microsoft.com/office/drawing/2014/main" id="{3A902527-39F0-479F-A2A0-436CF3F1526B}"/>
              </a:ext>
            </a:extLst>
          </p:cNvPr>
          <p:cNvSpPr/>
          <p:nvPr/>
        </p:nvSpPr>
        <p:spPr>
          <a:xfrm>
            <a:off x="22890266" y="12590633"/>
            <a:ext cx="7152621" cy="4493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782">
              <a:latin typeface="+mj-lt"/>
            </a:endParaRPr>
          </a:p>
        </p:txBody>
      </p:sp>
      <p:sp>
        <p:nvSpPr>
          <p:cNvPr id="30" name="Rectangle 29">
            <a:extLst>
              <a:ext uri="{FF2B5EF4-FFF2-40B4-BE49-F238E27FC236}">
                <a16:creationId xmlns:a16="http://schemas.microsoft.com/office/drawing/2014/main" id="{C33B7967-2713-4C1B-966B-376B2E70A0CD}"/>
              </a:ext>
            </a:extLst>
          </p:cNvPr>
          <p:cNvSpPr/>
          <p:nvPr/>
        </p:nvSpPr>
        <p:spPr>
          <a:xfrm>
            <a:off x="7795051" y="14827347"/>
            <a:ext cx="14800425" cy="628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just"/>
            <a:r>
              <a:rPr lang="en-US" sz="7200" i="1">
                <a:latin typeface="Söhne"/>
              </a:rPr>
              <a:t>Figure 3. Electric circuit scheme</a:t>
            </a:r>
          </a:p>
          <a:p>
            <a:pPr marL="323012" indent="-323012" algn="just">
              <a:buFont typeface="Wingdings" pitchFamily="2" charset="2"/>
              <a:buChar char="v"/>
            </a:pPr>
            <a:r>
              <a:rPr lang="en-US" sz="7200">
                <a:latin typeface="Söhne"/>
              </a:rPr>
              <a:t>e as follows: </a:t>
            </a:r>
          </a:p>
        </p:txBody>
      </p:sp>
      <p:sp>
        <p:nvSpPr>
          <p:cNvPr id="32" name="TextBox 31">
            <a:extLst>
              <a:ext uri="{FF2B5EF4-FFF2-40B4-BE49-F238E27FC236}">
                <a16:creationId xmlns:a16="http://schemas.microsoft.com/office/drawing/2014/main" id="{0C86641B-2FB3-441C-BE2B-CB920E9B6DBE}"/>
              </a:ext>
            </a:extLst>
          </p:cNvPr>
          <p:cNvSpPr txBox="1"/>
          <p:nvPr/>
        </p:nvSpPr>
        <p:spPr>
          <a:xfrm>
            <a:off x="11994676" y="11550029"/>
            <a:ext cx="6104546" cy="527196"/>
          </a:xfrm>
          <a:prstGeom prst="rect">
            <a:avLst/>
          </a:prstGeom>
          <a:noFill/>
        </p:spPr>
        <p:txBody>
          <a:bodyPr wrap="square" rtlCol="0">
            <a:spAutoFit/>
          </a:bodyPr>
          <a:lstStyle/>
          <a:p>
            <a:pPr algn="ctr"/>
            <a:r>
              <a:rPr lang="en-US" sz="2826" b="1">
                <a:solidFill>
                  <a:schemeClr val="bg1"/>
                </a:solidFill>
                <a:latin typeface="+mj-lt"/>
              </a:rPr>
              <a:t>Electric Circuit &amp; AI Algorithms</a:t>
            </a:r>
          </a:p>
        </p:txBody>
      </p:sp>
      <p:sp>
        <p:nvSpPr>
          <p:cNvPr id="47" name="Rectangle 10">
            <a:extLst>
              <a:ext uri="{FF2B5EF4-FFF2-40B4-BE49-F238E27FC236}">
                <a16:creationId xmlns:a16="http://schemas.microsoft.com/office/drawing/2014/main" id="{4016B03E-D4D0-44A1-85BC-0ED4484CF98E}"/>
              </a:ext>
            </a:extLst>
          </p:cNvPr>
          <p:cNvSpPr>
            <a:spLocks noChangeArrowheads="1"/>
          </p:cNvSpPr>
          <p:nvPr/>
        </p:nvSpPr>
        <p:spPr bwMode="auto">
          <a:xfrm>
            <a:off x="22884544" y="12045491"/>
            <a:ext cx="7158344" cy="647942"/>
          </a:xfrm>
          <a:prstGeom prst="snipRoundRect">
            <a:avLst>
              <a:gd name="adj1" fmla="val 0"/>
              <a:gd name="adj2" fmla="val 50000"/>
            </a:avLst>
          </a:prstGeom>
          <a:solidFill>
            <a:srgbClr val="2F8537"/>
          </a:solidFill>
          <a:ln w="12700">
            <a:noFill/>
            <a:miter lim="800000"/>
          </a:ln>
        </p:spPr>
        <p:txBody>
          <a:bodyPr wrap="none" lIns="193805" tIns="51681" rIns="193805" bIns="48441" anchor="ctr" anchorCtr="0"/>
          <a:lstStyle>
            <a:defPPr>
              <a:defRPr kern="1200"/>
            </a:defPPr>
          </a:lstStyle>
          <a:p>
            <a:pPr algn="ctr" defTabSz="3320524">
              <a:defRPr/>
            </a:pPr>
            <a:r>
              <a:rPr lang="en-US" sz="4800" b="1">
                <a:solidFill>
                  <a:schemeClr val="bg1"/>
                </a:solidFill>
                <a:latin typeface="+mj-lt"/>
              </a:rPr>
              <a:t>Validation &amp; Verification</a:t>
            </a:r>
          </a:p>
        </p:txBody>
      </p:sp>
      <p:sp>
        <p:nvSpPr>
          <p:cNvPr id="20" name="TextBox 19">
            <a:extLst>
              <a:ext uri="{FF2B5EF4-FFF2-40B4-BE49-F238E27FC236}">
                <a16:creationId xmlns:a16="http://schemas.microsoft.com/office/drawing/2014/main" id="{816D471B-A4A1-E51E-904F-B2DBD659E25E}"/>
              </a:ext>
            </a:extLst>
          </p:cNvPr>
          <p:cNvSpPr txBox="1"/>
          <p:nvPr/>
        </p:nvSpPr>
        <p:spPr>
          <a:xfrm>
            <a:off x="650240" y="4652464"/>
            <a:ext cx="6556394" cy="16281380"/>
          </a:xfrm>
          <a:prstGeom prst="rect">
            <a:avLst/>
          </a:prstGeom>
          <a:noFill/>
        </p:spPr>
        <p:txBody>
          <a:bodyPr wrap="square" rtlCol="0">
            <a:spAutoFit/>
          </a:bodyPr>
          <a:lstStyle/>
          <a:p>
            <a:pPr marL="323012" indent="-323012" algn="just">
              <a:buFont typeface="Wingdings" pitchFamily="2" charset="2"/>
              <a:buChar char="v"/>
            </a:pPr>
            <a:r>
              <a:rPr lang="en-US" sz="3200"/>
              <a:t>Problem Statement</a:t>
            </a:r>
          </a:p>
          <a:p>
            <a:pPr algn="just"/>
            <a:r>
              <a:rPr lang="en-US" sz="2000"/>
              <a:t>	According to engineers from NWC (national water company) in Saudi Arabia, 50%  of the water transported in Saudi is lost along the transportation process, mainly due to leaks. This poses a large economic loss, and material loss with many collateral consequences that follow due to leakage of water in unwanted areas. This project aims to detect leaks in cutting edge speed, using flowmeters and an AI algorithm, and has a optimization model to place flowmeters at positions that maximize distance between flowmeters in order to reduce their number, and as a result reduce cost.</a:t>
            </a:r>
          </a:p>
          <a:p>
            <a:pPr algn="just"/>
            <a:endParaRPr lang="en-US" sz="2000"/>
          </a:p>
          <a:p>
            <a:pPr marL="342900" indent="-342900" algn="just">
              <a:buFont typeface="Wingdings" panose="05000000000000000000" pitchFamily="2" charset="2"/>
              <a:buChar char="v"/>
            </a:pPr>
            <a:r>
              <a:rPr lang="en-US" sz="3200"/>
              <a:t>Constraints</a:t>
            </a:r>
          </a:p>
          <a:p>
            <a:pPr algn="just"/>
            <a:endParaRPr lang="en-US" sz="3200"/>
          </a:p>
          <a:p>
            <a:pPr algn="just"/>
            <a:endParaRPr lang="en-US" sz="3200"/>
          </a:p>
          <a:p>
            <a:pPr algn="just"/>
            <a:endParaRPr lang="en-US" sz="3200"/>
          </a:p>
          <a:p>
            <a:pPr algn="just"/>
            <a:endParaRPr lang="en-US" sz="3200"/>
          </a:p>
          <a:p>
            <a:pPr marL="342900" indent="-342900" algn="just">
              <a:buFont typeface="Wingdings" panose="05000000000000000000" pitchFamily="2" charset="2"/>
              <a:buChar char="v"/>
            </a:pPr>
            <a:r>
              <a:rPr lang="en-US" sz="3200"/>
              <a:t>Final Target Specifications</a:t>
            </a:r>
          </a:p>
          <a:p>
            <a:pPr marL="342900" indent="-342900" algn="just">
              <a:buFont typeface="Wingdings" panose="05000000000000000000" pitchFamily="2" charset="2"/>
              <a:buChar char="v"/>
            </a:pPr>
            <a:endParaRPr lang="en-US" sz="3200"/>
          </a:p>
          <a:p>
            <a:pPr marL="342900" indent="-342900" algn="just">
              <a:buFont typeface="Wingdings" panose="05000000000000000000" pitchFamily="2" charset="2"/>
              <a:buChar char="v"/>
            </a:pPr>
            <a:endParaRPr lang="en-US" sz="3200"/>
          </a:p>
          <a:p>
            <a:pPr marL="342900" indent="-342900" algn="just">
              <a:buFont typeface="Wingdings" panose="05000000000000000000" pitchFamily="2" charset="2"/>
              <a:buChar char="v"/>
            </a:pPr>
            <a:endParaRPr lang="en-US" sz="3200"/>
          </a:p>
          <a:p>
            <a:pPr marL="342900" indent="-342900" algn="just">
              <a:buFont typeface="Wingdings" panose="05000000000000000000" pitchFamily="2" charset="2"/>
              <a:buChar char="v"/>
            </a:pPr>
            <a:endParaRPr lang="en-US" sz="3200"/>
          </a:p>
          <a:p>
            <a:pPr marL="342900" indent="-342900" algn="just">
              <a:buFont typeface="Wingdings" panose="05000000000000000000" pitchFamily="2" charset="2"/>
              <a:buChar char="v"/>
            </a:pPr>
            <a:endParaRPr lang="en-US" sz="3200"/>
          </a:p>
          <a:p>
            <a:pPr marL="342900" indent="-342900" algn="just">
              <a:buFont typeface="Wingdings" panose="05000000000000000000" pitchFamily="2" charset="2"/>
              <a:buChar char="v"/>
            </a:pPr>
            <a:endParaRPr lang="en-US" sz="3200"/>
          </a:p>
          <a:p>
            <a:pPr marL="342900" indent="-342900" algn="just">
              <a:buFont typeface="Wingdings" panose="05000000000000000000" pitchFamily="2" charset="2"/>
              <a:buChar char="v"/>
            </a:pPr>
            <a:endParaRPr lang="en-US" sz="3200"/>
          </a:p>
          <a:p>
            <a:pPr algn="just"/>
            <a:endParaRPr lang="en-US" sz="3200"/>
          </a:p>
          <a:p>
            <a:pPr marL="342900" indent="-342900" algn="just">
              <a:buFont typeface="Wingdings" panose="05000000000000000000" pitchFamily="2" charset="2"/>
              <a:buChar char="v"/>
            </a:pPr>
            <a:r>
              <a:rPr lang="en-US" sz="3200"/>
              <a:t>Impact</a:t>
            </a:r>
          </a:p>
          <a:p>
            <a:pPr algn="just"/>
            <a:r>
              <a:rPr lang="en-US" sz="2000"/>
              <a:t>After implementing our project in a pipeline network the following is guaranteed:</a:t>
            </a:r>
          </a:p>
          <a:p>
            <a:pPr marL="342900" indent="-342900" algn="just">
              <a:buFont typeface="Arial" panose="020B0604020202020204" pitchFamily="34" charset="0"/>
              <a:buChar char="•"/>
            </a:pPr>
            <a:r>
              <a:rPr lang="en-US" sz="2000"/>
              <a:t>Leaks would be detected with great accuracy</a:t>
            </a:r>
          </a:p>
          <a:p>
            <a:pPr marL="342900" indent="-342900" algn="just">
              <a:buFont typeface="Arial" panose="020B0604020202020204" pitchFamily="34" charset="0"/>
              <a:buChar char="•"/>
            </a:pPr>
            <a:r>
              <a:rPr lang="en-US" sz="2000"/>
              <a:t>Leak detection time is set to be faster than ever</a:t>
            </a:r>
          </a:p>
          <a:p>
            <a:pPr marL="342900" indent="-342900" algn="just">
              <a:buFont typeface="Arial" panose="020B0604020202020204" pitchFamily="34" charset="0"/>
              <a:buChar char="•"/>
            </a:pPr>
            <a:r>
              <a:rPr lang="en-US" sz="2000"/>
              <a:t>The percentage of 50% of water transported being lost is set to reduce to less than 10%</a:t>
            </a:r>
          </a:p>
          <a:p>
            <a:pPr marL="342900" indent="-342900" algn="just">
              <a:buFont typeface="Arial" panose="020B0604020202020204" pitchFamily="34" charset="0"/>
              <a:buChar char="•"/>
            </a:pPr>
            <a:r>
              <a:rPr lang="en-US" sz="2000"/>
              <a:t>As a result of the previous point, in a country that has little natural water sources, this reduces the water consumed and transported, as losses in that process is being greatly reduced.</a:t>
            </a:r>
          </a:p>
          <a:p>
            <a:pPr marL="342900" indent="-342900" algn="just">
              <a:buFont typeface="Arial" panose="020B0604020202020204" pitchFamily="34" charset="0"/>
              <a:buChar char="•"/>
            </a:pPr>
            <a:r>
              <a:rPr lang="en-US" sz="2000"/>
              <a:t>As the leak detection time is being reduced, collateral damage from water being present at unwanted places (rust, for example) will also greatly reduce, thus improving the overall infrastructure of the pipeline</a:t>
            </a:r>
          </a:p>
          <a:p>
            <a:pPr marL="342900" indent="-342900" algn="just">
              <a:buFont typeface="Arial" panose="020B0604020202020204" pitchFamily="34" charset="0"/>
              <a:buChar char="•"/>
            </a:pPr>
            <a:r>
              <a:rPr lang="en-US" sz="2000"/>
              <a:t>Due to water being leaked less, the process becomes far more sustainable and eco-friendly.</a:t>
            </a:r>
          </a:p>
        </p:txBody>
      </p:sp>
      <mc:AlternateContent xmlns:mc="http://schemas.openxmlformats.org/markup-compatibility/2006">
        <mc:Choice xmlns:p14="http://schemas.microsoft.com/office/powerpoint/2010/main" Requires="p14">
          <p:contentPart p14:bwMode="auto" r:id="rId4">
            <p14:nvContentPartPr>
              <p14:cNvPr id="36" name="Ink 35">
                <a:extLst>
                  <a:ext uri="{FF2B5EF4-FFF2-40B4-BE49-F238E27FC236}">
                    <a16:creationId xmlns:a16="http://schemas.microsoft.com/office/drawing/2014/main" id="{9F00B0F8-9A27-5FCF-5491-6528188CC995}"/>
                  </a:ext>
                </a:extLst>
              </p14:cNvPr>
              <p14:cNvContentPartPr/>
              <p14:nvPr/>
            </p14:nvContentPartPr>
            <p14:xfrm>
              <a:off x="23085852" y="4702415"/>
              <a:ext cx="254" cy="254"/>
            </p14:xfrm>
          </p:contentPart>
        </mc:Choice>
        <mc:Fallback>
          <p:pic>
            <p:nvPicPr>
              <p:cNvPr id="36" name="Ink 35">
                <a:extLst>
                  <a:ext uri="{FF2B5EF4-FFF2-40B4-BE49-F238E27FC236}">
                    <a16:creationId xmlns:a16="http://schemas.microsoft.com/office/drawing/2014/main" id="{9F00B0F8-9A27-5FCF-5491-6528188CC995}"/>
                  </a:ext>
                </a:extLst>
              </p:cNvPr>
              <p:cNvPicPr/>
              <p:nvPr/>
            </p:nvPicPr>
            <p:blipFill>
              <a:blip r:embed="rId5"/>
              <a:stretch>
                <a:fillRect/>
              </a:stretch>
            </p:blipFill>
            <p:spPr>
              <a:xfrm>
                <a:off x="23074422" y="4690985"/>
                <a:ext cx="23114" cy="23114"/>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3" name="Ink 42">
                <a:extLst>
                  <a:ext uri="{FF2B5EF4-FFF2-40B4-BE49-F238E27FC236}">
                    <a16:creationId xmlns:a16="http://schemas.microsoft.com/office/drawing/2014/main" id="{7BC2710B-60B3-A98C-512D-3D6E8C5140C0}"/>
                  </a:ext>
                </a:extLst>
              </p14:cNvPr>
              <p14:cNvContentPartPr/>
              <p14:nvPr/>
            </p14:nvContentPartPr>
            <p14:xfrm>
              <a:off x="23355820" y="4197052"/>
              <a:ext cx="254" cy="254"/>
            </p14:xfrm>
          </p:contentPart>
        </mc:Choice>
        <mc:Fallback>
          <p:pic>
            <p:nvPicPr>
              <p:cNvPr id="43" name="Ink 42">
                <a:extLst>
                  <a:ext uri="{FF2B5EF4-FFF2-40B4-BE49-F238E27FC236}">
                    <a16:creationId xmlns:a16="http://schemas.microsoft.com/office/drawing/2014/main" id="{7BC2710B-60B3-A98C-512D-3D6E8C5140C0}"/>
                  </a:ext>
                </a:extLst>
              </p:cNvPr>
              <p:cNvPicPr/>
              <p:nvPr/>
            </p:nvPicPr>
            <p:blipFill>
              <a:blip r:embed="rId5"/>
              <a:stretch>
                <a:fillRect/>
              </a:stretch>
            </p:blipFill>
            <p:spPr>
              <a:xfrm>
                <a:off x="23344898" y="4186130"/>
                <a:ext cx="21844" cy="21844"/>
              </a:xfrm>
              <a:prstGeom prst="rect">
                <a:avLst/>
              </a:prstGeom>
            </p:spPr>
          </p:pic>
        </mc:Fallback>
      </mc:AlternateContent>
      <p:sp>
        <p:nvSpPr>
          <p:cNvPr id="29" name="مربع نص 28"/>
          <p:cNvSpPr txBox="1"/>
          <p:nvPr/>
        </p:nvSpPr>
        <p:spPr>
          <a:xfrm>
            <a:off x="13486773" y="10022397"/>
            <a:ext cx="3073477" cy="230704"/>
          </a:xfrm>
          <a:prstGeom prst="rect">
            <a:avLst/>
          </a:prstGeom>
          <a:noFill/>
        </p:spPr>
        <p:txBody>
          <a:bodyPr wrap="square" rtlCol="0">
            <a:spAutoFit/>
          </a:bodyPr>
          <a:lstStyle/>
          <a:p>
            <a:endParaRPr lang="en-US" sz="899"/>
          </a:p>
        </p:txBody>
      </p:sp>
      <p:sp>
        <p:nvSpPr>
          <p:cNvPr id="54" name="مربع نص 53"/>
          <p:cNvSpPr txBox="1"/>
          <p:nvPr/>
        </p:nvSpPr>
        <p:spPr>
          <a:xfrm>
            <a:off x="9061063" y="19515528"/>
            <a:ext cx="4173272" cy="338554"/>
          </a:xfrm>
          <a:prstGeom prst="rect">
            <a:avLst/>
          </a:prstGeom>
          <a:noFill/>
        </p:spPr>
        <p:txBody>
          <a:bodyPr wrap="square" rtlCol="0">
            <a:spAutoFit/>
          </a:bodyPr>
          <a:lstStyle/>
          <a:p>
            <a:r>
              <a:rPr lang="en-US" sz="1600" i="1">
                <a:latin typeface="Söhne"/>
              </a:rPr>
              <a:t>Figure 3. Electric circuit scheme</a:t>
            </a:r>
          </a:p>
        </p:txBody>
      </p:sp>
      <p:sp>
        <p:nvSpPr>
          <p:cNvPr id="56" name="مربع نص 55"/>
          <p:cNvSpPr txBox="1"/>
          <p:nvPr/>
        </p:nvSpPr>
        <p:spPr>
          <a:xfrm>
            <a:off x="15672370" y="19854082"/>
            <a:ext cx="5207513" cy="400110"/>
          </a:xfrm>
          <a:prstGeom prst="rect">
            <a:avLst/>
          </a:prstGeom>
          <a:noFill/>
        </p:spPr>
        <p:txBody>
          <a:bodyPr wrap="square" rtlCol="0">
            <a:spAutoFit/>
          </a:bodyPr>
          <a:lstStyle/>
          <a:p>
            <a:pPr marL="342900" indent="-342900">
              <a:buFont typeface="Arial" panose="020B0604020202020204" pitchFamily="34" charset="0"/>
              <a:buChar char="•"/>
            </a:pPr>
            <a:endParaRPr lang="en-US" sz="2000">
              <a:latin typeface="Söhne"/>
            </a:endParaRPr>
          </a:p>
        </p:txBody>
      </p:sp>
      <p:graphicFrame>
        <p:nvGraphicFramePr>
          <p:cNvPr id="60" name="Table 59">
            <a:extLst>
              <a:ext uri="{FF2B5EF4-FFF2-40B4-BE49-F238E27FC236}">
                <a16:creationId xmlns:a16="http://schemas.microsoft.com/office/drawing/2014/main" id="{3CADCBFC-3C83-24BA-570A-436CF8617DB9}"/>
              </a:ext>
            </a:extLst>
          </p:cNvPr>
          <p:cNvGraphicFramePr>
            <a:graphicFrameLocks noGrp="1"/>
          </p:cNvGraphicFramePr>
          <p:nvPr>
            <p:extLst>
              <p:ext uri="{D42A27DB-BD31-4B8C-83A1-F6EECF244321}">
                <p14:modId xmlns:p14="http://schemas.microsoft.com/office/powerpoint/2010/main" val="1330996875"/>
              </p:ext>
            </p:extLst>
          </p:nvPr>
        </p:nvGraphicFramePr>
        <p:xfrm>
          <a:off x="1170141" y="9021039"/>
          <a:ext cx="5475329" cy="1860419"/>
        </p:xfrm>
        <a:graphic>
          <a:graphicData uri="http://schemas.openxmlformats.org/drawingml/2006/table">
            <a:tbl>
              <a:tblPr firstRow="1" bandRow="1">
                <a:tableStyleId>{10A1B5D5-9B99-4C35-A422-299274C87663}</a:tableStyleId>
              </a:tblPr>
              <a:tblGrid>
                <a:gridCol w="3108448">
                  <a:extLst>
                    <a:ext uri="{9D8B030D-6E8A-4147-A177-3AD203B41FA5}">
                      <a16:colId xmlns:a16="http://schemas.microsoft.com/office/drawing/2014/main" val="3811029369"/>
                    </a:ext>
                  </a:extLst>
                </a:gridCol>
                <a:gridCol w="2366881">
                  <a:extLst>
                    <a:ext uri="{9D8B030D-6E8A-4147-A177-3AD203B41FA5}">
                      <a16:colId xmlns:a16="http://schemas.microsoft.com/office/drawing/2014/main" val="861632039"/>
                    </a:ext>
                  </a:extLst>
                </a:gridCol>
              </a:tblGrid>
              <a:tr h="325783">
                <a:tc>
                  <a:txBody>
                    <a:bodyPr/>
                    <a:lstStyle/>
                    <a:p>
                      <a:pPr marL="67945" marR="400050" algn="l">
                        <a:lnSpc>
                          <a:spcPts val="1170"/>
                        </a:lnSpc>
                        <a:spcBef>
                          <a:spcPts val="30"/>
                        </a:spcBef>
                        <a:spcAft>
                          <a:spcPts val="0"/>
                        </a:spcAft>
                      </a:pPr>
                      <a:r>
                        <a:rPr lang="en-US" sz="2000" b="1" kern="100">
                          <a:solidFill>
                            <a:schemeClr val="tx1"/>
                          </a:solidFill>
                          <a:effectLst/>
                        </a:rPr>
                        <a:t>Constraint</a:t>
                      </a:r>
                      <a:endParaRPr lang="en-GB" sz="2000" b="1" kern="100">
                        <a:solidFill>
                          <a:schemeClr val="tx1"/>
                        </a:solidFill>
                        <a:effectLst/>
                        <a:latin typeface="Calibri" panose="020F0502020204030204" pitchFamily="34" charset="0"/>
                        <a:ea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67310" marR="400050" algn="l">
                        <a:lnSpc>
                          <a:spcPts val="1170"/>
                        </a:lnSpc>
                        <a:spcBef>
                          <a:spcPts val="30"/>
                        </a:spcBef>
                        <a:spcAft>
                          <a:spcPts val="0"/>
                        </a:spcAft>
                      </a:pPr>
                      <a:r>
                        <a:rPr lang="en-US" sz="2000" b="1" kern="100">
                          <a:solidFill>
                            <a:schemeClr val="tx1"/>
                          </a:solidFill>
                          <a:effectLst/>
                        </a:rPr>
                        <a:t>Value</a:t>
                      </a:r>
                      <a:endParaRPr lang="en-GB" sz="2000" b="1" kern="100">
                        <a:solidFill>
                          <a:schemeClr val="tx1"/>
                        </a:solidFill>
                        <a:effectLst/>
                        <a:latin typeface="Calibri" panose="020F0502020204030204" pitchFamily="34" charset="0"/>
                        <a:ea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34146942"/>
                  </a:ext>
                </a:extLst>
              </a:tr>
              <a:tr h="383659">
                <a:tc>
                  <a:txBody>
                    <a:bodyPr/>
                    <a:lstStyle/>
                    <a:p>
                      <a:pPr marL="67945" marR="400050" algn="l" defTabSz="2851191" rtl="0" eaLnBrk="1" latinLnBrk="0" hangingPunct="1">
                        <a:lnSpc>
                          <a:spcPts val="1255"/>
                        </a:lnSpc>
                        <a:spcBef>
                          <a:spcPts val="30"/>
                        </a:spcBef>
                        <a:spcAft>
                          <a:spcPts val="0"/>
                        </a:spcAft>
                      </a:pPr>
                      <a:r>
                        <a:rPr lang="en-US" sz="2000" b="1" kern="100">
                          <a:solidFill>
                            <a:schemeClr val="tx1"/>
                          </a:solidFill>
                          <a:effectLst/>
                          <a:latin typeface="+mj-lt"/>
                          <a:ea typeface="+mn-ea"/>
                          <a:cs typeface="+mn-cs"/>
                        </a:rPr>
                        <a:t>Accuracy of flowmeters</a:t>
                      </a:r>
                      <a:endParaRPr lang="en-GB" sz="2000" b="1" kern="100">
                        <a:solidFill>
                          <a:schemeClr val="tx1"/>
                        </a:solidFill>
                        <a:effectLst/>
                        <a:latin typeface="+mj-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400050" algn="l" defTabSz="2851191" rtl="0" eaLnBrk="1" latinLnBrk="0" hangingPunct="1">
                        <a:lnSpc>
                          <a:spcPts val="1255"/>
                        </a:lnSpc>
                        <a:spcBef>
                          <a:spcPts val="30"/>
                        </a:spcBef>
                        <a:spcAft>
                          <a:spcPts val="0"/>
                        </a:spcAft>
                      </a:pPr>
                      <a:r>
                        <a:rPr lang="en-US" sz="2000" b="1" kern="100">
                          <a:solidFill>
                            <a:schemeClr val="tx1"/>
                          </a:solidFill>
                          <a:effectLst/>
                          <a:latin typeface="+mj-lt"/>
                          <a:ea typeface="+mn-ea"/>
                          <a:cs typeface="+mn-cs"/>
                        </a:rPr>
                        <a:t>±5%</a:t>
                      </a:r>
                      <a:endParaRPr lang="en-GB" sz="2000" b="1" kern="100">
                        <a:solidFill>
                          <a:schemeClr val="tx1"/>
                        </a:solidFill>
                        <a:effectLst/>
                        <a:latin typeface="+mj-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6366952"/>
                  </a:ext>
                </a:extLst>
              </a:tr>
              <a:tr h="383659">
                <a:tc>
                  <a:txBody>
                    <a:bodyPr/>
                    <a:lstStyle/>
                    <a:p>
                      <a:pPr marL="67945" marR="400050" algn="l" defTabSz="2851191" rtl="0" eaLnBrk="1" latinLnBrk="0" hangingPunct="1">
                        <a:lnSpc>
                          <a:spcPts val="1255"/>
                        </a:lnSpc>
                        <a:spcBef>
                          <a:spcPts val="30"/>
                        </a:spcBef>
                        <a:spcAft>
                          <a:spcPts val="0"/>
                        </a:spcAft>
                      </a:pPr>
                      <a:r>
                        <a:rPr lang="en-US" sz="2000" b="1" kern="100">
                          <a:solidFill>
                            <a:schemeClr val="tx1"/>
                          </a:solidFill>
                          <a:effectLst/>
                          <a:latin typeface="+mj-lt"/>
                          <a:ea typeface="+mn-ea"/>
                          <a:cs typeface="+mn-cs"/>
                        </a:rPr>
                        <a:t>Pipe diameter</a:t>
                      </a:r>
                      <a:endParaRPr lang="en-GB" sz="2000" b="1" kern="100">
                        <a:solidFill>
                          <a:schemeClr val="tx1"/>
                        </a:solidFill>
                        <a:effectLst/>
                        <a:latin typeface="+mj-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400050" algn="l" defTabSz="2851191" rtl="0" eaLnBrk="1" latinLnBrk="0" hangingPunct="1">
                        <a:lnSpc>
                          <a:spcPts val="1255"/>
                        </a:lnSpc>
                        <a:spcBef>
                          <a:spcPts val="30"/>
                        </a:spcBef>
                        <a:spcAft>
                          <a:spcPts val="0"/>
                        </a:spcAft>
                      </a:pPr>
                      <a:r>
                        <a:rPr lang="en-US" sz="2000" b="1" kern="100">
                          <a:solidFill>
                            <a:schemeClr val="tx1"/>
                          </a:solidFill>
                          <a:effectLst/>
                          <a:latin typeface="+mj-lt"/>
                          <a:ea typeface="+mn-ea"/>
                          <a:cs typeface="+mn-cs"/>
                        </a:rPr>
                        <a:t>&lt;3 inches</a:t>
                      </a:r>
                      <a:endParaRPr lang="en-GB" sz="2000" b="1" kern="100">
                        <a:solidFill>
                          <a:schemeClr val="tx1"/>
                        </a:solidFill>
                        <a:effectLst/>
                        <a:latin typeface="+mj-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5873553"/>
                  </a:ext>
                </a:extLst>
              </a:tr>
              <a:tr h="383659">
                <a:tc>
                  <a:txBody>
                    <a:bodyPr/>
                    <a:lstStyle/>
                    <a:p>
                      <a:pPr marL="67945" marR="400050" algn="l" defTabSz="2851191" rtl="0" eaLnBrk="1" latinLnBrk="0" hangingPunct="1">
                        <a:lnSpc>
                          <a:spcPts val="1255"/>
                        </a:lnSpc>
                        <a:spcBef>
                          <a:spcPts val="30"/>
                        </a:spcBef>
                        <a:spcAft>
                          <a:spcPts val="0"/>
                        </a:spcAft>
                      </a:pPr>
                      <a:r>
                        <a:rPr lang="en-US" sz="2000" b="1" kern="100">
                          <a:solidFill>
                            <a:schemeClr val="tx1"/>
                          </a:solidFill>
                          <a:effectLst/>
                          <a:latin typeface="+mj-lt"/>
                          <a:ea typeface="+mn-ea"/>
                          <a:cs typeface="+mn-cs"/>
                        </a:rPr>
                        <a:t>Fluid Pressure</a:t>
                      </a:r>
                      <a:endParaRPr lang="en-GB" sz="2000" b="1" kern="100">
                        <a:solidFill>
                          <a:schemeClr val="tx1"/>
                        </a:solidFill>
                        <a:effectLst/>
                        <a:latin typeface="+mj-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400050" algn="l" defTabSz="2851191" rtl="0" eaLnBrk="1" latinLnBrk="0" hangingPunct="1">
                        <a:lnSpc>
                          <a:spcPts val="1255"/>
                        </a:lnSpc>
                        <a:spcBef>
                          <a:spcPts val="30"/>
                        </a:spcBef>
                        <a:spcAft>
                          <a:spcPts val="0"/>
                        </a:spcAft>
                      </a:pPr>
                      <a:r>
                        <a:rPr lang="en-US" sz="2000" b="1" kern="100">
                          <a:solidFill>
                            <a:schemeClr val="tx1"/>
                          </a:solidFill>
                          <a:effectLst/>
                          <a:latin typeface="+mj-lt"/>
                          <a:ea typeface="+mn-ea"/>
                          <a:cs typeface="+mn-cs"/>
                        </a:rPr>
                        <a:t>&lt;0.5 MPa</a:t>
                      </a:r>
                      <a:endParaRPr lang="en-GB" sz="2000" b="1" kern="100">
                        <a:solidFill>
                          <a:schemeClr val="tx1"/>
                        </a:solidFill>
                        <a:effectLst/>
                        <a:latin typeface="+mj-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588656"/>
                  </a:ext>
                </a:extLst>
              </a:tr>
              <a:tr h="383659">
                <a:tc>
                  <a:txBody>
                    <a:bodyPr/>
                    <a:lstStyle/>
                    <a:p>
                      <a:pPr marL="67945" marR="400050" algn="l" defTabSz="2851191" rtl="0" eaLnBrk="1" latinLnBrk="0" hangingPunct="1">
                        <a:lnSpc>
                          <a:spcPts val="1255"/>
                        </a:lnSpc>
                        <a:spcBef>
                          <a:spcPts val="30"/>
                        </a:spcBef>
                        <a:spcAft>
                          <a:spcPts val="0"/>
                        </a:spcAft>
                      </a:pPr>
                      <a:r>
                        <a:rPr lang="en-US" sz="2000" b="1" kern="100">
                          <a:solidFill>
                            <a:schemeClr val="tx1"/>
                          </a:solidFill>
                          <a:effectLst/>
                          <a:latin typeface="+mj-lt"/>
                          <a:ea typeface="+mn-ea"/>
                          <a:cs typeface="+mn-cs"/>
                        </a:rPr>
                        <a:t>Fluid Temperature</a:t>
                      </a:r>
                      <a:endParaRPr lang="en-GB" sz="2000" b="1" kern="100">
                        <a:solidFill>
                          <a:schemeClr val="tx1"/>
                        </a:solidFill>
                        <a:effectLst/>
                        <a:latin typeface="+mj-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400050" algn="l" defTabSz="2851191" rtl="0" eaLnBrk="1" latinLnBrk="0" hangingPunct="1">
                        <a:lnSpc>
                          <a:spcPts val="1255"/>
                        </a:lnSpc>
                        <a:spcBef>
                          <a:spcPts val="30"/>
                        </a:spcBef>
                        <a:spcAft>
                          <a:spcPts val="0"/>
                        </a:spcAft>
                      </a:pPr>
                      <a:r>
                        <a:rPr lang="en-US" sz="2000" b="1" kern="100">
                          <a:solidFill>
                            <a:schemeClr val="tx1"/>
                          </a:solidFill>
                          <a:effectLst/>
                          <a:latin typeface="+mj-lt"/>
                          <a:ea typeface="+mn-ea"/>
                          <a:cs typeface="+mn-cs"/>
                        </a:rPr>
                        <a:t>&lt;50 C</a:t>
                      </a:r>
                      <a:endParaRPr lang="en-GB" sz="2000" b="1" kern="100">
                        <a:solidFill>
                          <a:schemeClr val="tx1"/>
                        </a:solidFill>
                        <a:effectLst/>
                        <a:latin typeface="+mj-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1053487"/>
                  </a:ext>
                </a:extLst>
              </a:tr>
            </a:tbl>
          </a:graphicData>
        </a:graphic>
      </p:graphicFrame>
      <p:graphicFrame>
        <p:nvGraphicFramePr>
          <p:cNvPr id="66" name="Table 65">
            <a:extLst>
              <a:ext uri="{FF2B5EF4-FFF2-40B4-BE49-F238E27FC236}">
                <a16:creationId xmlns:a16="http://schemas.microsoft.com/office/drawing/2014/main" id="{62197989-5DCF-30A1-FC8F-FD523552DC92}"/>
              </a:ext>
            </a:extLst>
          </p:cNvPr>
          <p:cNvGraphicFramePr>
            <a:graphicFrameLocks noGrp="1"/>
          </p:cNvGraphicFramePr>
          <p:nvPr>
            <p:extLst>
              <p:ext uri="{D42A27DB-BD31-4B8C-83A1-F6EECF244321}">
                <p14:modId xmlns:p14="http://schemas.microsoft.com/office/powerpoint/2010/main" val="1022939676"/>
              </p:ext>
            </p:extLst>
          </p:nvPr>
        </p:nvGraphicFramePr>
        <p:xfrm>
          <a:off x="1170141" y="11559675"/>
          <a:ext cx="5475329" cy="3469395"/>
        </p:xfrm>
        <a:graphic>
          <a:graphicData uri="http://schemas.openxmlformats.org/drawingml/2006/table">
            <a:tbl>
              <a:tblPr firstRow="1" bandRow="1">
                <a:tableStyleId>{10A1B5D5-9B99-4C35-A422-299274C87663}</a:tableStyleId>
              </a:tblPr>
              <a:tblGrid>
                <a:gridCol w="3687609">
                  <a:extLst>
                    <a:ext uri="{9D8B030D-6E8A-4147-A177-3AD203B41FA5}">
                      <a16:colId xmlns:a16="http://schemas.microsoft.com/office/drawing/2014/main" val="3811029369"/>
                    </a:ext>
                  </a:extLst>
                </a:gridCol>
                <a:gridCol w="1787720">
                  <a:extLst>
                    <a:ext uri="{9D8B030D-6E8A-4147-A177-3AD203B41FA5}">
                      <a16:colId xmlns:a16="http://schemas.microsoft.com/office/drawing/2014/main" val="861632039"/>
                    </a:ext>
                  </a:extLst>
                </a:gridCol>
              </a:tblGrid>
              <a:tr h="354948">
                <a:tc>
                  <a:txBody>
                    <a:bodyPr/>
                    <a:lstStyle/>
                    <a:p>
                      <a:pPr marL="67945" marR="400050" algn="l">
                        <a:lnSpc>
                          <a:spcPts val="1170"/>
                        </a:lnSpc>
                        <a:spcBef>
                          <a:spcPts val="30"/>
                        </a:spcBef>
                        <a:spcAft>
                          <a:spcPts val="0"/>
                        </a:spcAft>
                      </a:pPr>
                      <a:r>
                        <a:rPr lang="en-US" sz="2000" b="1" kern="100">
                          <a:solidFill>
                            <a:schemeClr val="tx1"/>
                          </a:solidFill>
                          <a:effectLst/>
                        </a:rPr>
                        <a:t>Specification</a:t>
                      </a:r>
                      <a:endParaRPr lang="en-GB" sz="2000" b="1" kern="100">
                        <a:solidFill>
                          <a:schemeClr val="tx1"/>
                        </a:solidFill>
                        <a:effectLst/>
                        <a:latin typeface="Calibri" panose="020F0502020204030204" pitchFamily="34" charset="0"/>
                        <a:ea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67310" marR="400050" algn="l">
                        <a:lnSpc>
                          <a:spcPts val="1170"/>
                        </a:lnSpc>
                        <a:spcBef>
                          <a:spcPts val="30"/>
                        </a:spcBef>
                        <a:spcAft>
                          <a:spcPts val="0"/>
                        </a:spcAft>
                      </a:pPr>
                      <a:r>
                        <a:rPr lang="en-US" sz="2000" b="1" kern="100">
                          <a:solidFill>
                            <a:schemeClr val="tx1"/>
                          </a:solidFill>
                          <a:effectLst/>
                        </a:rPr>
                        <a:t>Value</a:t>
                      </a:r>
                      <a:endParaRPr lang="en-GB" sz="2000" b="1" kern="100">
                        <a:solidFill>
                          <a:schemeClr val="tx1"/>
                        </a:solidFill>
                        <a:effectLst/>
                        <a:latin typeface="Calibri" panose="020F0502020204030204" pitchFamily="34" charset="0"/>
                        <a:ea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34146942"/>
                  </a:ext>
                </a:extLst>
              </a:tr>
              <a:tr h="493698">
                <a:tc>
                  <a:txBody>
                    <a:bodyPr/>
                    <a:lstStyle/>
                    <a:p>
                      <a:pPr marL="67945" marR="400050" algn="l">
                        <a:lnSpc>
                          <a:spcPts val="1255"/>
                        </a:lnSpc>
                        <a:spcBef>
                          <a:spcPts val="30"/>
                        </a:spcBef>
                        <a:spcAft>
                          <a:spcPts val="0"/>
                        </a:spcAft>
                      </a:pPr>
                      <a:r>
                        <a:rPr lang="en-US" sz="2000" b="1" kern="100">
                          <a:solidFill>
                            <a:schemeClr val="tx1"/>
                          </a:solidFill>
                          <a:effectLst/>
                          <a:latin typeface="+mj-lt"/>
                        </a:rPr>
                        <a:t>Uptime</a:t>
                      </a:r>
                      <a:endParaRPr lang="en-GB" sz="2000" b="1" kern="100">
                        <a:solidFill>
                          <a:schemeClr val="tx1"/>
                        </a:solidFill>
                        <a:effectLst/>
                        <a:latin typeface="+mj-lt"/>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310" marR="400050" algn="l">
                        <a:lnSpc>
                          <a:spcPts val="1255"/>
                        </a:lnSpc>
                        <a:spcBef>
                          <a:spcPts val="30"/>
                        </a:spcBef>
                        <a:spcAft>
                          <a:spcPts val="0"/>
                        </a:spcAft>
                      </a:pPr>
                      <a:r>
                        <a:rPr lang="en-US" sz="2000" b="1" kern="100">
                          <a:solidFill>
                            <a:schemeClr val="tx1"/>
                          </a:solidFill>
                          <a:effectLst/>
                          <a:latin typeface="+mj-lt"/>
                        </a:rPr>
                        <a:t>100%</a:t>
                      </a:r>
                      <a:endParaRPr lang="en-GB" sz="2000" b="1" kern="100">
                        <a:solidFill>
                          <a:schemeClr val="tx1"/>
                        </a:solidFill>
                        <a:effectLst/>
                        <a:latin typeface="+mj-lt"/>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6366952"/>
                  </a:ext>
                </a:extLst>
              </a:tr>
              <a:tr h="493698">
                <a:tc>
                  <a:txBody>
                    <a:bodyPr/>
                    <a:lstStyle/>
                    <a:p>
                      <a:pPr marL="67945" marR="400050" algn="l">
                        <a:lnSpc>
                          <a:spcPts val="1160"/>
                        </a:lnSpc>
                        <a:spcBef>
                          <a:spcPts val="30"/>
                        </a:spcBef>
                        <a:spcAft>
                          <a:spcPts val="0"/>
                        </a:spcAft>
                      </a:pPr>
                      <a:r>
                        <a:rPr lang="en-US" sz="2000" b="1" kern="100">
                          <a:solidFill>
                            <a:schemeClr val="tx1"/>
                          </a:solidFill>
                          <a:effectLst/>
                          <a:latin typeface="+mj-lt"/>
                        </a:rPr>
                        <a:t>Portion of leak detected (Recall)</a:t>
                      </a:r>
                      <a:endParaRPr lang="en-GB" sz="2000" b="1" kern="100">
                        <a:solidFill>
                          <a:schemeClr val="tx1"/>
                        </a:solidFill>
                        <a:effectLst/>
                        <a:latin typeface="+mj-lt"/>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310" marR="400050" algn="l">
                        <a:lnSpc>
                          <a:spcPts val="1160"/>
                        </a:lnSpc>
                        <a:spcBef>
                          <a:spcPts val="30"/>
                        </a:spcBef>
                        <a:spcAft>
                          <a:spcPts val="0"/>
                        </a:spcAft>
                      </a:pPr>
                      <a:r>
                        <a:rPr lang="en-US" sz="2000" b="1" kern="100">
                          <a:solidFill>
                            <a:schemeClr val="tx1"/>
                          </a:solidFill>
                          <a:effectLst/>
                          <a:latin typeface="+mj-lt"/>
                          <a:ea typeface="Calibri" panose="020F0502020204030204" pitchFamily="34" charset="0"/>
                        </a:rPr>
                        <a:t>85%</a:t>
                      </a:r>
                      <a:endParaRPr lang="en-GB" sz="2000" b="1" kern="100">
                        <a:solidFill>
                          <a:schemeClr val="tx1"/>
                        </a:solidFill>
                        <a:effectLst/>
                        <a:latin typeface="+mj-lt"/>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5873553"/>
                  </a:ext>
                </a:extLst>
              </a:tr>
              <a:tr h="709017">
                <a:tc>
                  <a:txBody>
                    <a:bodyPr/>
                    <a:lstStyle/>
                    <a:p>
                      <a:r>
                        <a:rPr lang="en-GB" sz="2000" b="1">
                          <a:latin typeface="+mj-lt"/>
                        </a:rPr>
                        <a:t>Accuracy of AI model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310" marR="400050" algn="l">
                        <a:lnSpc>
                          <a:spcPts val="1255"/>
                        </a:lnSpc>
                        <a:spcBef>
                          <a:spcPts val="30"/>
                        </a:spcBef>
                        <a:spcAft>
                          <a:spcPts val="0"/>
                        </a:spcAft>
                      </a:pPr>
                      <a:r>
                        <a:rPr lang="en-US" sz="2000" b="1" kern="100">
                          <a:solidFill>
                            <a:schemeClr val="tx1"/>
                          </a:solidFill>
                          <a:effectLst/>
                          <a:latin typeface="+mj-lt"/>
                        </a:rPr>
                        <a:t>85%</a:t>
                      </a:r>
                      <a:endParaRPr lang="en-GB" sz="2000" b="1" kern="100">
                        <a:solidFill>
                          <a:schemeClr val="tx1"/>
                        </a:solidFill>
                        <a:effectLst/>
                        <a:latin typeface="+mj-lt"/>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588656"/>
                  </a:ext>
                </a:extLst>
              </a:tr>
              <a:tr h="709017">
                <a:tc>
                  <a:txBody>
                    <a:bodyPr/>
                    <a:lstStyle/>
                    <a:p>
                      <a:r>
                        <a:rPr lang="en-GB" sz="2000" b="1">
                          <a:latin typeface="+mj-lt"/>
                        </a:rPr>
                        <a:t>1 Sensor coverage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400050" algn="l">
                        <a:lnSpc>
                          <a:spcPct val="100000"/>
                        </a:lnSpc>
                        <a:spcBef>
                          <a:spcPts val="30"/>
                        </a:spcBef>
                        <a:spcAft>
                          <a:spcPts val="0"/>
                        </a:spcAft>
                      </a:pPr>
                      <a:r>
                        <a:rPr lang="en-US" sz="2000" b="1" kern="100">
                          <a:solidFill>
                            <a:schemeClr val="tx1"/>
                          </a:solidFill>
                          <a:effectLst/>
                          <a:latin typeface="+mj-lt"/>
                          <a:ea typeface="Calibri" panose="020F0502020204030204" pitchFamily="34" charset="0"/>
                        </a:rPr>
                        <a:t>1 m</a:t>
                      </a:r>
                      <a:endParaRPr lang="en-GB" sz="2000" b="1" kern="100">
                        <a:solidFill>
                          <a:schemeClr val="tx1"/>
                        </a:solidFill>
                        <a:effectLst/>
                        <a:latin typeface="+mj-lt"/>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1053487"/>
                  </a:ext>
                </a:extLst>
              </a:tr>
              <a:tr h="709017">
                <a:tc>
                  <a:txBody>
                    <a:bodyPr/>
                    <a:lstStyle/>
                    <a:p>
                      <a:r>
                        <a:rPr lang="en-GB" sz="2000" b="1">
                          <a:latin typeface="+mj-lt"/>
                        </a:rPr>
                        <a:t>Detection Time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400050" algn="l">
                        <a:lnSpc>
                          <a:spcPts val="1270"/>
                        </a:lnSpc>
                        <a:spcBef>
                          <a:spcPts val="30"/>
                        </a:spcBef>
                        <a:spcAft>
                          <a:spcPts val="0"/>
                        </a:spcAft>
                      </a:pPr>
                      <a:r>
                        <a:rPr lang="en-GB" sz="2000" b="1" kern="100">
                          <a:solidFill>
                            <a:schemeClr val="tx1"/>
                          </a:solidFill>
                          <a:effectLst/>
                          <a:latin typeface="+mj-lt"/>
                          <a:ea typeface="Calibri" panose="020F0502020204030204" pitchFamily="34" charset="0"/>
                        </a:rPr>
                        <a:t>3 min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5845776"/>
                  </a:ext>
                </a:extLst>
              </a:tr>
            </a:tbl>
          </a:graphicData>
        </a:graphic>
      </p:graphicFrame>
      <p:pic>
        <p:nvPicPr>
          <p:cNvPr id="71" name="Picture 70" descr="A diagram of a computer&#10;&#10;Description automatically generated">
            <a:extLst>
              <a:ext uri="{FF2B5EF4-FFF2-40B4-BE49-F238E27FC236}">
                <a16:creationId xmlns:a16="http://schemas.microsoft.com/office/drawing/2014/main" id="{63C2A35A-0697-7CC5-08E9-5E297247B71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5034" y="15315696"/>
            <a:ext cx="5199635" cy="4299222"/>
          </a:xfrm>
          <a:prstGeom prst="rect">
            <a:avLst/>
          </a:prstGeom>
          <a:noFill/>
          <a:ln>
            <a:noFill/>
          </a:ln>
        </p:spPr>
      </p:pic>
      <p:pic>
        <p:nvPicPr>
          <p:cNvPr id="74" name="Picture 73" descr="A diagram of a pipe&#10;&#10;Description automatically generated">
            <a:extLst>
              <a:ext uri="{FF2B5EF4-FFF2-40B4-BE49-F238E27FC236}">
                <a16:creationId xmlns:a16="http://schemas.microsoft.com/office/drawing/2014/main" id="{70A671C2-5FCB-8FB0-75ED-B81F1CBCC82B}"/>
              </a:ext>
            </a:extLst>
          </p:cNvPr>
          <p:cNvPicPr>
            <a:picLocks noChangeAspect="1"/>
          </p:cNvPicPr>
          <p:nvPr/>
        </p:nvPicPr>
        <p:blipFill>
          <a:blip r:embed="rId8"/>
          <a:stretch>
            <a:fillRect/>
          </a:stretch>
        </p:blipFill>
        <p:spPr>
          <a:xfrm>
            <a:off x="13147285" y="4612381"/>
            <a:ext cx="5167477" cy="4091663"/>
          </a:xfrm>
          <a:prstGeom prst="rect">
            <a:avLst/>
          </a:prstGeom>
        </p:spPr>
      </p:pic>
      <p:graphicFrame>
        <p:nvGraphicFramePr>
          <p:cNvPr id="78" name="Table 77">
            <a:extLst>
              <a:ext uri="{FF2B5EF4-FFF2-40B4-BE49-F238E27FC236}">
                <a16:creationId xmlns:a16="http://schemas.microsoft.com/office/drawing/2014/main" id="{A17221D3-AD6B-6C76-DB18-C80B5443B001}"/>
              </a:ext>
            </a:extLst>
          </p:cNvPr>
          <p:cNvGraphicFramePr>
            <a:graphicFrameLocks noGrp="1"/>
          </p:cNvGraphicFramePr>
          <p:nvPr>
            <p:extLst>
              <p:ext uri="{D42A27DB-BD31-4B8C-83A1-F6EECF244321}">
                <p14:modId xmlns:p14="http://schemas.microsoft.com/office/powerpoint/2010/main" val="3603940988"/>
              </p:ext>
            </p:extLst>
          </p:nvPr>
        </p:nvGraphicFramePr>
        <p:xfrm>
          <a:off x="8776294" y="11603210"/>
          <a:ext cx="13026904" cy="2665922"/>
        </p:xfrm>
        <a:graphic>
          <a:graphicData uri="http://schemas.openxmlformats.org/drawingml/2006/table">
            <a:tbl>
              <a:tblPr firstRow="1" bandRow="1">
                <a:tableStyleId>{93296810-A885-4BE3-A3E7-6D5BEEA58F35}</a:tableStyleId>
              </a:tblPr>
              <a:tblGrid>
                <a:gridCol w="1628363">
                  <a:extLst>
                    <a:ext uri="{9D8B030D-6E8A-4147-A177-3AD203B41FA5}">
                      <a16:colId xmlns:a16="http://schemas.microsoft.com/office/drawing/2014/main" val="1927155906"/>
                    </a:ext>
                  </a:extLst>
                </a:gridCol>
                <a:gridCol w="1628363">
                  <a:extLst>
                    <a:ext uri="{9D8B030D-6E8A-4147-A177-3AD203B41FA5}">
                      <a16:colId xmlns:a16="http://schemas.microsoft.com/office/drawing/2014/main" val="2943191865"/>
                    </a:ext>
                  </a:extLst>
                </a:gridCol>
                <a:gridCol w="1628363">
                  <a:extLst>
                    <a:ext uri="{9D8B030D-6E8A-4147-A177-3AD203B41FA5}">
                      <a16:colId xmlns:a16="http://schemas.microsoft.com/office/drawing/2014/main" val="152375880"/>
                    </a:ext>
                  </a:extLst>
                </a:gridCol>
                <a:gridCol w="1628363">
                  <a:extLst>
                    <a:ext uri="{9D8B030D-6E8A-4147-A177-3AD203B41FA5}">
                      <a16:colId xmlns:a16="http://schemas.microsoft.com/office/drawing/2014/main" val="44651610"/>
                    </a:ext>
                  </a:extLst>
                </a:gridCol>
                <a:gridCol w="1628363">
                  <a:extLst>
                    <a:ext uri="{9D8B030D-6E8A-4147-A177-3AD203B41FA5}">
                      <a16:colId xmlns:a16="http://schemas.microsoft.com/office/drawing/2014/main" val="789142059"/>
                    </a:ext>
                  </a:extLst>
                </a:gridCol>
                <a:gridCol w="1628363">
                  <a:extLst>
                    <a:ext uri="{9D8B030D-6E8A-4147-A177-3AD203B41FA5}">
                      <a16:colId xmlns:a16="http://schemas.microsoft.com/office/drawing/2014/main" val="2232212004"/>
                    </a:ext>
                  </a:extLst>
                </a:gridCol>
                <a:gridCol w="1628363">
                  <a:extLst>
                    <a:ext uri="{9D8B030D-6E8A-4147-A177-3AD203B41FA5}">
                      <a16:colId xmlns:a16="http://schemas.microsoft.com/office/drawing/2014/main" val="2981942648"/>
                    </a:ext>
                  </a:extLst>
                </a:gridCol>
                <a:gridCol w="1628363">
                  <a:extLst>
                    <a:ext uri="{9D8B030D-6E8A-4147-A177-3AD203B41FA5}">
                      <a16:colId xmlns:a16="http://schemas.microsoft.com/office/drawing/2014/main" val="3623611664"/>
                    </a:ext>
                  </a:extLst>
                </a:gridCol>
              </a:tblGrid>
              <a:tr h="234762">
                <a:tc>
                  <a:txBody>
                    <a:bodyPr/>
                    <a:lstStyle/>
                    <a:p>
                      <a:pPr algn="ctr"/>
                      <a:endParaRPr lang="en-GB" sz="2000" b="1"/>
                    </a:p>
                  </a:txBody>
                  <a:tcPr anchor="ctr"/>
                </a:tc>
                <a:tc>
                  <a:txBody>
                    <a:bodyPr/>
                    <a:lstStyle/>
                    <a:p>
                      <a:pPr algn="ctr"/>
                      <a:r>
                        <a:rPr lang="en-US" sz="2000" b="1"/>
                        <a:t>Q1 (L/s)</a:t>
                      </a:r>
                      <a:endParaRPr lang="en-GB" sz="2000" b="1"/>
                    </a:p>
                  </a:txBody>
                  <a:tcPr anchor="ctr"/>
                </a:tc>
                <a:tc>
                  <a:txBody>
                    <a:bodyPr/>
                    <a:lstStyle/>
                    <a:p>
                      <a:pPr algn="ctr"/>
                      <a:r>
                        <a:rPr lang="en-GB" sz="2000" b="1"/>
                        <a:t>Q2 (L/s)</a:t>
                      </a:r>
                    </a:p>
                  </a:txBody>
                  <a:tcPr anchor="ctr"/>
                </a:tc>
                <a:tc>
                  <a:txBody>
                    <a:bodyPr/>
                    <a:lstStyle/>
                    <a:p>
                      <a:pPr marL="0" marR="0" lvl="0" indent="0" algn="ctr" defTabSz="2851191" rtl="0" eaLnBrk="1" fontAlgn="auto" latinLnBrk="0" hangingPunct="1">
                        <a:lnSpc>
                          <a:spcPct val="100000"/>
                        </a:lnSpc>
                        <a:spcBef>
                          <a:spcPts val="0"/>
                        </a:spcBef>
                        <a:spcAft>
                          <a:spcPts val="0"/>
                        </a:spcAft>
                        <a:buClrTx/>
                        <a:buSzTx/>
                        <a:buFontTx/>
                        <a:buNone/>
                        <a:tabLst/>
                        <a:defRPr/>
                      </a:pPr>
                      <a:r>
                        <a:rPr lang="en-US" sz="2000" b="1"/>
                        <a:t>Q3 (L/s)</a:t>
                      </a:r>
                      <a:endParaRPr lang="en-GB" sz="2000" b="1"/>
                    </a:p>
                  </a:txBody>
                  <a:tcPr anchor="ctr"/>
                </a:tc>
                <a:tc>
                  <a:txBody>
                    <a:bodyPr/>
                    <a:lstStyle/>
                    <a:p>
                      <a:pPr marL="0" marR="0" lvl="0" indent="0" algn="ctr" defTabSz="2851191" rtl="0" eaLnBrk="1" fontAlgn="auto" latinLnBrk="0" hangingPunct="1">
                        <a:lnSpc>
                          <a:spcPct val="100000"/>
                        </a:lnSpc>
                        <a:spcBef>
                          <a:spcPts val="0"/>
                        </a:spcBef>
                        <a:spcAft>
                          <a:spcPts val="0"/>
                        </a:spcAft>
                        <a:buClrTx/>
                        <a:buSzTx/>
                        <a:buFontTx/>
                        <a:buNone/>
                        <a:tabLst/>
                        <a:defRPr/>
                      </a:pPr>
                      <a:r>
                        <a:rPr lang="en-US" sz="2000" b="1"/>
                        <a:t>Q4 (L/s)</a:t>
                      </a:r>
                      <a:endParaRPr lang="en-GB" sz="2000" b="1"/>
                    </a:p>
                  </a:txBody>
                  <a:tcPr anchor="ctr"/>
                </a:tc>
                <a:tc>
                  <a:txBody>
                    <a:bodyPr/>
                    <a:lstStyle/>
                    <a:p>
                      <a:pPr marL="0" marR="0" lvl="0" indent="0" algn="ctr" defTabSz="2851191" rtl="0" eaLnBrk="1" fontAlgn="auto" latinLnBrk="0" hangingPunct="1">
                        <a:lnSpc>
                          <a:spcPct val="100000"/>
                        </a:lnSpc>
                        <a:spcBef>
                          <a:spcPts val="0"/>
                        </a:spcBef>
                        <a:spcAft>
                          <a:spcPts val="0"/>
                        </a:spcAft>
                        <a:buClrTx/>
                        <a:buSzTx/>
                        <a:buFontTx/>
                        <a:buNone/>
                        <a:tabLst/>
                        <a:defRPr/>
                      </a:pPr>
                      <a:r>
                        <a:rPr lang="en-US" sz="2000" b="1"/>
                        <a:t>Q5 (L/s)</a:t>
                      </a:r>
                      <a:endParaRPr lang="en-GB" sz="2000" b="1"/>
                    </a:p>
                  </a:txBody>
                  <a:tcPr anchor="ctr"/>
                </a:tc>
                <a:tc>
                  <a:txBody>
                    <a:bodyPr/>
                    <a:lstStyle/>
                    <a:p>
                      <a:pPr marL="0" marR="0" lvl="0" indent="0" algn="ctr" defTabSz="2851191" rtl="0" eaLnBrk="1" fontAlgn="auto" latinLnBrk="0" hangingPunct="1">
                        <a:lnSpc>
                          <a:spcPct val="100000"/>
                        </a:lnSpc>
                        <a:spcBef>
                          <a:spcPts val="0"/>
                        </a:spcBef>
                        <a:spcAft>
                          <a:spcPts val="0"/>
                        </a:spcAft>
                        <a:buClrTx/>
                        <a:buSzTx/>
                        <a:buFontTx/>
                        <a:buNone/>
                        <a:tabLst/>
                        <a:defRPr/>
                      </a:pPr>
                      <a:r>
                        <a:rPr lang="en-US" sz="2000" b="1"/>
                        <a:t>Status</a:t>
                      </a:r>
                      <a:endParaRPr lang="en-GB" sz="2000" b="1"/>
                    </a:p>
                  </a:txBody>
                  <a:tcPr anchor="ctr"/>
                </a:tc>
                <a:tc>
                  <a:txBody>
                    <a:bodyPr/>
                    <a:lstStyle/>
                    <a:p>
                      <a:pPr marL="0" marR="0" lvl="0" indent="0" algn="ctr" defTabSz="2851191" rtl="0" eaLnBrk="1" fontAlgn="auto" latinLnBrk="0" hangingPunct="1">
                        <a:lnSpc>
                          <a:spcPct val="100000"/>
                        </a:lnSpc>
                        <a:spcBef>
                          <a:spcPts val="0"/>
                        </a:spcBef>
                        <a:spcAft>
                          <a:spcPts val="0"/>
                        </a:spcAft>
                        <a:buClrTx/>
                        <a:buSzTx/>
                        <a:buFontTx/>
                        <a:buNone/>
                        <a:tabLst/>
                        <a:defRPr/>
                      </a:pPr>
                      <a:r>
                        <a:rPr lang="en-US" sz="2000" b="1"/>
                        <a:t>Location</a:t>
                      </a:r>
                      <a:endParaRPr lang="en-GB" sz="2000" b="1"/>
                    </a:p>
                  </a:txBody>
                  <a:tcPr anchor="ctr"/>
                </a:tc>
                <a:extLst>
                  <a:ext uri="{0D108BD9-81ED-4DB2-BD59-A6C34878D82A}">
                    <a16:rowId xmlns:a16="http://schemas.microsoft.com/office/drawing/2014/main" val="297738659"/>
                  </a:ext>
                </a:extLst>
              </a:tr>
              <a:tr h="539251">
                <a:tc>
                  <a:txBody>
                    <a:bodyPr/>
                    <a:lstStyle/>
                    <a:p>
                      <a:pPr algn="ctr"/>
                      <a:r>
                        <a:rPr lang="en-US" sz="2000" b="1"/>
                        <a:t>1</a:t>
                      </a:r>
                      <a:endParaRPr lang="en-GB" sz="2000" b="1"/>
                    </a:p>
                  </a:txBody>
                  <a:tcPr anchor="ctr"/>
                </a:tc>
                <a:tc>
                  <a:txBody>
                    <a:bodyPr/>
                    <a:lstStyle/>
                    <a:p>
                      <a:pPr algn="ctr"/>
                      <a:r>
                        <a:rPr lang="en-GB" sz="2000" b="1"/>
                        <a:t>3.06</a:t>
                      </a:r>
                    </a:p>
                  </a:txBody>
                  <a:tcPr anchor="ctr"/>
                </a:tc>
                <a:tc>
                  <a:txBody>
                    <a:bodyPr/>
                    <a:lstStyle/>
                    <a:p>
                      <a:pPr algn="ctr"/>
                      <a:r>
                        <a:rPr lang="en-GB" sz="2000" b="1"/>
                        <a:t>3.05</a:t>
                      </a:r>
                    </a:p>
                  </a:txBody>
                  <a:tcPr anchor="ctr"/>
                </a:tc>
                <a:tc>
                  <a:txBody>
                    <a:bodyPr/>
                    <a:lstStyle/>
                    <a:p>
                      <a:pPr algn="ctr"/>
                      <a:r>
                        <a:rPr lang="en-GB" sz="2000" b="1"/>
                        <a:t>3.02</a:t>
                      </a:r>
                    </a:p>
                  </a:txBody>
                  <a:tcPr anchor="ctr"/>
                </a:tc>
                <a:tc>
                  <a:txBody>
                    <a:bodyPr/>
                    <a:lstStyle/>
                    <a:p>
                      <a:pPr algn="ctr"/>
                      <a:r>
                        <a:rPr lang="en-GB" sz="2000" b="1"/>
                        <a:t>1.54</a:t>
                      </a:r>
                    </a:p>
                  </a:txBody>
                  <a:tcPr anchor="ctr"/>
                </a:tc>
                <a:tc>
                  <a:txBody>
                    <a:bodyPr/>
                    <a:lstStyle/>
                    <a:p>
                      <a:pPr algn="ctr"/>
                      <a:r>
                        <a:rPr lang="en-GB" sz="2000" b="1"/>
                        <a:t>1.50</a:t>
                      </a:r>
                    </a:p>
                  </a:txBody>
                  <a:tcPr anchor="ctr"/>
                </a:tc>
                <a:tc>
                  <a:txBody>
                    <a:bodyPr/>
                    <a:lstStyle/>
                    <a:p>
                      <a:pPr algn="ctr"/>
                      <a:r>
                        <a:rPr lang="en-GB" sz="2000" b="1"/>
                        <a:t>0</a:t>
                      </a:r>
                    </a:p>
                  </a:txBody>
                  <a:tcPr anchor="ctr"/>
                </a:tc>
                <a:tc>
                  <a:txBody>
                    <a:bodyPr/>
                    <a:lstStyle/>
                    <a:p>
                      <a:pPr algn="ctr"/>
                      <a:r>
                        <a:rPr lang="en-GB" sz="2000" b="1"/>
                        <a:t>0</a:t>
                      </a:r>
                    </a:p>
                  </a:txBody>
                  <a:tcPr anchor="ctr"/>
                </a:tc>
                <a:extLst>
                  <a:ext uri="{0D108BD9-81ED-4DB2-BD59-A6C34878D82A}">
                    <a16:rowId xmlns:a16="http://schemas.microsoft.com/office/drawing/2014/main" val="982782255"/>
                  </a:ext>
                </a:extLst>
              </a:tr>
              <a:tr h="586154">
                <a:tc>
                  <a:txBody>
                    <a:bodyPr/>
                    <a:lstStyle/>
                    <a:p>
                      <a:pPr algn="ctr"/>
                      <a:r>
                        <a:rPr lang="en-US" sz="2000" b="1"/>
                        <a:t>2</a:t>
                      </a:r>
                      <a:endParaRPr lang="en-GB" sz="2000" b="1"/>
                    </a:p>
                  </a:txBody>
                  <a:tcPr anchor="ctr"/>
                </a:tc>
                <a:tc>
                  <a:txBody>
                    <a:bodyPr/>
                    <a:lstStyle/>
                    <a:p>
                      <a:pPr algn="ctr"/>
                      <a:r>
                        <a:rPr lang="en-GB" sz="2000" b="1"/>
                        <a:t>3.06</a:t>
                      </a:r>
                    </a:p>
                  </a:txBody>
                  <a:tcPr anchor="ctr"/>
                </a:tc>
                <a:tc>
                  <a:txBody>
                    <a:bodyPr/>
                    <a:lstStyle/>
                    <a:p>
                      <a:pPr algn="ctr"/>
                      <a:r>
                        <a:rPr lang="en-GB" sz="2000" b="1"/>
                        <a:t>3.06</a:t>
                      </a:r>
                    </a:p>
                  </a:txBody>
                  <a:tcPr anchor="ctr"/>
                </a:tc>
                <a:tc>
                  <a:txBody>
                    <a:bodyPr/>
                    <a:lstStyle/>
                    <a:p>
                      <a:pPr algn="ctr"/>
                      <a:r>
                        <a:rPr lang="en-GB" sz="2000" b="1"/>
                        <a:t>2.53</a:t>
                      </a:r>
                    </a:p>
                  </a:txBody>
                  <a:tcPr anchor="ctr"/>
                </a:tc>
                <a:tc>
                  <a:txBody>
                    <a:bodyPr/>
                    <a:lstStyle/>
                    <a:p>
                      <a:pPr algn="ctr"/>
                      <a:r>
                        <a:rPr lang="en-GB" sz="2000" b="1"/>
                        <a:t>1.24</a:t>
                      </a:r>
                    </a:p>
                  </a:txBody>
                  <a:tcPr anchor="ctr"/>
                </a:tc>
                <a:tc>
                  <a:txBody>
                    <a:bodyPr/>
                    <a:lstStyle/>
                    <a:p>
                      <a:pPr algn="ctr"/>
                      <a:r>
                        <a:rPr lang="en-GB" sz="2000" b="1"/>
                        <a:t>1.26</a:t>
                      </a:r>
                    </a:p>
                  </a:txBody>
                  <a:tcPr anchor="ctr"/>
                </a:tc>
                <a:tc>
                  <a:txBody>
                    <a:bodyPr/>
                    <a:lstStyle/>
                    <a:p>
                      <a:pPr algn="ctr"/>
                      <a:r>
                        <a:rPr lang="en-GB" sz="2000" b="1"/>
                        <a:t>1</a:t>
                      </a:r>
                    </a:p>
                  </a:txBody>
                  <a:tcPr anchor="ctr"/>
                </a:tc>
                <a:tc>
                  <a:txBody>
                    <a:bodyPr/>
                    <a:lstStyle/>
                    <a:p>
                      <a:pPr algn="ctr"/>
                      <a:r>
                        <a:rPr lang="en-GB" sz="2000" b="1"/>
                        <a:t>2</a:t>
                      </a:r>
                    </a:p>
                  </a:txBody>
                  <a:tcPr anchor="ctr"/>
                </a:tc>
                <a:extLst>
                  <a:ext uri="{0D108BD9-81ED-4DB2-BD59-A6C34878D82A}">
                    <a16:rowId xmlns:a16="http://schemas.microsoft.com/office/drawing/2014/main" val="1287049330"/>
                  </a:ext>
                </a:extLst>
              </a:tr>
              <a:tr h="315793">
                <a:tc>
                  <a:txBody>
                    <a:bodyPr/>
                    <a:lstStyle/>
                    <a:p>
                      <a:pPr algn="ctr"/>
                      <a:r>
                        <a:rPr lang="en-US" sz="2000" b="1"/>
                        <a:t>.</a:t>
                      </a:r>
                      <a:endParaRPr lang="en-GB" sz="2000" b="1"/>
                    </a:p>
                  </a:txBody>
                  <a:tcPr anchor="ctr"/>
                </a:tc>
                <a:tc>
                  <a:txBody>
                    <a:bodyPr/>
                    <a:lstStyle/>
                    <a:p>
                      <a:pPr algn="ctr"/>
                      <a:r>
                        <a:rPr lang="en-US" sz="2000" b="1"/>
                        <a:t>.</a:t>
                      </a:r>
                      <a:endParaRPr lang="en-GB" sz="2000" b="1"/>
                    </a:p>
                  </a:txBody>
                  <a:tcPr anchor="ctr"/>
                </a:tc>
                <a:tc>
                  <a:txBody>
                    <a:bodyPr/>
                    <a:lstStyle/>
                    <a:p>
                      <a:pPr algn="ctr"/>
                      <a:r>
                        <a:rPr lang="en-US" sz="2000" b="1"/>
                        <a:t>.</a:t>
                      </a:r>
                      <a:endParaRPr lang="en-GB" sz="2000" b="1"/>
                    </a:p>
                  </a:txBody>
                  <a:tcPr anchor="ctr"/>
                </a:tc>
                <a:tc>
                  <a:txBody>
                    <a:bodyPr/>
                    <a:lstStyle/>
                    <a:p>
                      <a:pPr algn="ctr"/>
                      <a:r>
                        <a:rPr lang="en-US" sz="2000" b="1"/>
                        <a:t>.</a:t>
                      </a:r>
                      <a:endParaRPr lang="en-GB" sz="2000" b="1"/>
                    </a:p>
                  </a:txBody>
                  <a:tcPr anchor="ctr"/>
                </a:tc>
                <a:tc>
                  <a:txBody>
                    <a:bodyPr/>
                    <a:lstStyle/>
                    <a:p>
                      <a:pPr algn="ctr"/>
                      <a:r>
                        <a:rPr lang="en-US" sz="2000" b="1"/>
                        <a:t>.</a:t>
                      </a:r>
                      <a:endParaRPr lang="en-GB" sz="2000" b="1"/>
                    </a:p>
                  </a:txBody>
                  <a:tcPr anchor="ctr"/>
                </a:tc>
                <a:tc>
                  <a:txBody>
                    <a:bodyPr/>
                    <a:lstStyle/>
                    <a:p>
                      <a:pPr algn="ctr"/>
                      <a:r>
                        <a:rPr lang="en-US" sz="2000" b="1"/>
                        <a:t>.</a:t>
                      </a:r>
                      <a:endParaRPr lang="en-GB" sz="2000" b="1"/>
                    </a:p>
                  </a:txBody>
                  <a:tcPr anchor="ctr"/>
                </a:tc>
                <a:tc>
                  <a:txBody>
                    <a:bodyPr/>
                    <a:lstStyle/>
                    <a:p>
                      <a:pPr algn="ctr"/>
                      <a:r>
                        <a:rPr lang="en-US" sz="2000" b="1"/>
                        <a:t>.</a:t>
                      </a:r>
                      <a:endParaRPr lang="en-GB" sz="2000" b="1"/>
                    </a:p>
                  </a:txBody>
                  <a:tcPr anchor="ctr"/>
                </a:tc>
                <a:tc>
                  <a:txBody>
                    <a:bodyPr/>
                    <a:lstStyle/>
                    <a:p>
                      <a:pPr algn="ctr"/>
                      <a:r>
                        <a:rPr lang="en-US" sz="2000" b="1"/>
                        <a:t>.</a:t>
                      </a:r>
                      <a:endParaRPr lang="en-GB" sz="2000" b="1"/>
                    </a:p>
                  </a:txBody>
                  <a:tcPr anchor="ctr"/>
                </a:tc>
                <a:extLst>
                  <a:ext uri="{0D108BD9-81ED-4DB2-BD59-A6C34878D82A}">
                    <a16:rowId xmlns:a16="http://schemas.microsoft.com/office/drawing/2014/main" val="2481355744"/>
                  </a:ext>
                </a:extLst>
              </a:tr>
              <a:tr h="748037">
                <a:tc>
                  <a:txBody>
                    <a:bodyPr/>
                    <a:lstStyle/>
                    <a:p>
                      <a:pPr algn="ctr"/>
                      <a:r>
                        <a:rPr lang="en-US" sz="2000" b="1"/>
                        <a:t>16384</a:t>
                      </a:r>
                      <a:endParaRPr lang="en-GB" sz="2000" b="1"/>
                    </a:p>
                  </a:txBody>
                  <a:tcPr anchor="ctr"/>
                </a:tc>
                <a:tc>
                  <a:txBody>
                    <a:bodyPr/>
                    <a:lstStyle/>
                    <a:p>
                      <a:pPr algn="ctr"/>
                      <a:r>
                        <a:rPr lang="en-GB" sz="2000" b="1"/>
                        <a:t>2.02</a:t>
                      </a:r>
                    </a:p>
                  </a:txBody>
                  <a:tcPr anchor="ctr"/>
                </a:tc>
                <a:tc>
                  <a:txBody>
                    <a:bodyPr/>
                    <a:lstStyle/>
                    <a:p>
                      <a:pPr algn="ctr"/>
                      <a:r>
                        <a:rPr lang="en-GB" sz="2000" b="1"/>
                        <a:t>2.05</a:t>
                      </a:r>
                    </a:p>
                  </a:txBody>
                  <a:tcPr anchor="ctr"/>
                </a:tc>
                <a:tc>
                  <a:txBody>
                    <a:bodyPr/>
                    <a:lstStyle/>
                    <a:p>
                      <a:pPr algn="ctr"/>
                      <a:r>
                        <a:rPr lang="en-GB" sz="2000" b="1"/>
                        <a:t>2.02</a:t>
                      </a:r>
                    </a:p>
                  </a:txBody>
                  <a:tcPr anchor="ctr"/>
                </a:tc>
                <a:tc>
                  <a:txBody>
                    <a:bodyPr/>
                    <a:lstStyle/>
                    <a:p>
                      <a:pPr algn="ctr"/>
                      <a:r>
                        <a:rPr lang="en-GB" sz="2000" b="1"/>
                        <a:t>1.08</a:t>
                      </a:r>
                    </a:p>
                  </a:txBody>
                  <a:tcPr anchor="ctr"/>
                </a:tc>
                <a:tc>
                  <a:txBody>
                    <a:bodyPr/>
                    <a:lstStyle/>
                    <a:p>
                      <a:pPr algn="ctr"/>
                      <a:r>
                        <a:rPr lang="en-GB" sz="2000" b="1"/>
                        <a:t>0.99</a:t>
                      </a:r>
                    </a:p>
                  </a:txBody>
                  <a:tcPr anchor="ctr"/>
                </a:tc>
                <a:tc>
                  <a:txBody>
                    <a:bodyPr/>
                    <a:lstStyle/>
                    <a:p>
                      <a:pPr algn="ctr"/>
                      <a:r>
                        <a:rPr lang="en-GB" sz="2000" b="1"/>
                        <a:t>0</a:t>
                      </a:r>
                    </a:p>
                  </a:txBody>
                  <a:tcPr anchor="ctr"/>
                </a:tc>
                <a:tc>
                  <a:txBody>
                    <a:bodyPr/>
                    <a:lstStyle/>
                    <a:p>
                      <a:pPr algn="ctr"/>
                      <a:r>
                        <a:rPr lang="en-GB" sz="2000" b="1"/>
                        <a:t>0</a:t>
                      </a:r>
                    </a:p>
                  </a:txBody>
                  <a:tcPr anchor="ctr"/>
                </a:tc>
                <a:extLst>
                  <a:ext uri="{0D108BD9-81ED-4DB2-BD59-A6C34878D82A}">
                    <a16:rowId xmlns:a16="http://schemas.microsoft.com/office/drawing/2014/main" val="618337139"/>
                  </a:ext>
                </a:extLst>
              </a:tr>
            </a:tbl>
          </a:graphicData>
        </a:graphic>
      </p:graphicFrame>
      <p:graphicFrame>
        <p:nvGraphicFramePr>
          <p:cNvPr id="79" name="Table 78">
            <a:extLst>
              <a:ext uri="{FF2B5EF4-FFF2-40B4-BE49-F238E27FC236}">
                <a16:creationId xmlns:a16="http://schemas.microsoft.com/office/drawing/2014/main" id="{5F4309D2-1D92-449B-0766-77C8B0A67F38}"/>
              </a:ext>
            </a:extLst>
          </p:cNvPr>
          <p:cNvGraphicFramePr>
            <a:graphicFrameLocks noGrp="1"/>
          </p:cNvGraphicFramePr>
          <p:nvPr>
            <p:extLst>
              <p:ext uri="{D42A27DB-BD31-4B8C-83A1-F6EECF244321}">
                <p14:modId xmlns:p14="http://schemas.microsoft.com/office/powerpoint/2010/main" val="3113165999"/>
              </p:ext>
            </p:extLst>
          </p:nvPr>
        </p:nvGraphicFramePr>
        <p:xfrm>
          <a:off x="14599490" y="18389540"/>
          <a:ext cx="7535773" cy="2343561"/>
        </p:xfrm>
        <a:graphic>
          <a:graphicData uri="http://schemas.openxmlformats.org/drawingml/2006/table">
            <a:tbl>
              <a:tblPr firstRow="1" firstCol="1" bandRow="1">
                <a:tableStyleId>{93296810-A885-4BE3-A3E7-6D5BEEA58F35}</a:tableStyleId>
              </a:tblPr>
              <a:tblGrid>
                <a:gridCol w="1961773">
                  <a:extLst>
                    <a:ext uri="{9D8B030D-6E8A-4147-A177-3AD203B41FA5}">
                      <a16:colId xmlns:a16="http://schemas.microsoft.com/office/drawing/2014/main" val="627851179"/>
                    </a:ext>
                  </a:extLst>
                </a:gridCol>
                <a:gridCol w="1393500">
                  <a:extLst>
                    <a:ext uri="{9D8B030D-6E8A-4147-A177-3AD203B41FA5}">
                      <a16:colId xmlns:a16="http://schemas.microsoft.com/office/drawing/2014/main" val="1975915629"/>
                    </a:ext>
                  </a:extLst>
                </a:gridCol>
                <a:gridCol w="1393500">
                  <a:extLst>
                    <a:ext uri="{9D8B030D-6E8A-4147-A177-3AD203B41FA5}">
                      <a16:colId xmlns:a16="http://schemas.microsoft.com/office/drawing/2014/main" val="1358065182"/>
                    </a:ext>
                  </a:extLst>
                </a:gridCol>
                <a:gridCol w="1393500">
                  <a:extLst>
                    <a:ext uri="{9D8B030D-6E8A-4147-A177-3AD203B41FA5}">
                      <a16:colId xmlns:a16="http://schemas.microsoft.com/office/drawing/2014/main" val="278196970"/>
                    </a:ext>
                  </a:extLst>
                </a:gridCol>
                <a:gridCol w="1393500">
                  <a:extLst>
                    <a:ext uri="{9D8B030D-6E8A-4147-A177-3AD203B41FA5}">
                      <a16:colId xmlns:a16="http://schemas.microsoft.com/office/drawing/2014/main" val="2932027332"/>
                    </a:ext>
                  </a:extLst>
                </a:gridCol>
              </a:tblGrid>
              <a:tr h="461781">
                <a:tc>
                  <a:txBody>
                    <a:bodyPr/>
                    <a:lstStyle/>
                    <a:p>
                      <a:pPr algn="ctr">
                        <a:lnSpc>
                          <a:spcPct val="107000"/>
                        </a:lnSpc>
                        <a:spcAft>
                          <a:spcPts val="800"/>
                        </a:spcAft>
                      </a:pPr>
                      <a:r>
                        <a:rPr lang="en-US" sz="2000" b="1" kern="0">
                          <a:effectLst/>
                        </a:rPr>
                        <a:t>Model</a:t>
                      </a:r>
                      <a:endParaRPr lang="en-GB" sz="20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b="1" kern="0">
                          <a:effectLst/>
                        </a:rPr>
                        <a:t>Accuracy</a:t>
                      </a:r>
                      <a:endParaRPr lang="en-GB" sz="20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b="1" kern="0">
                          <a:effectLst/>
                        </a:rPr>
                        <a:t>Precision</a:t>
                      </a:r>
                      <a:endParaRPr lang="en-GB" sz="20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b="1" kern="0">
                          <a:effectLst/>
                        </a:rPr>
                        <a:t>Recall</a:t>
                      </a:r>
                      <a:endParaRPr lang="en-GB" sz="20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b="1" kern="0">
                          <a:effectLst/>
                        </a:rPr>
                        <a:t>F1-Score</a:t>
                      </a:r>
                      <a:endParaRPr lang="en-GB" sz="20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9331757"/>
                  </a:ext>
                </a:extLst>
              </a:tr>
              <a:tr h="461781">
                <a:tc>
                  <a:txBody>
                    <a:bodyPr/>
                    <a:lstStyle/>
                    <a:p>
                      <a:pPr algn="ctr">
                        <a:lnSpc>
                          <a:spcPct val="107000"/>
                        </a:lnSpc>
                        <a:spcAft>
                          <a:spcPts val="800"/>
                        </a:spcAft>
                      </a:pPr>
                      <a:r>
                        <a:rPr lang="en-US" sz="2000" b="1" kern="0">
                          <a:effectLst/>
                        </a:rPr>
                        <a:t>LSTM</a:t>
                      </a:r>
                      <a:endParaRPr lang="en-GB" sz="20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92.27%</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88.60%</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90.35%</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89.47%</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297930"/>
                  </a:ext>
                </a:extLst>
              </a:tr>
              <a:tr h="461781">
                <a:tc>
                  <a:txBody>
                    <a:bodyPr/>
                    <a:lstStyle/>
                    <a:p>
                      <a:pPr algn="ctr">
                        <a:lnSpc>
                          <a:spcPct val="107000"/>
                        </a:lnSpc>
                        <a:spcAft>
                          <a:spcPts val="800"/>
                        </a:spcAft>
                      </a:pPr>
                      <a:r>
                        <a:rPr lang="en-US" sz="2000" b="1" kern="0">
                          <a:effectLst/>
                        </a:rPr>
                        <a:t>XGBoost</a:t>
                      </a:r>
                      <a:endParaRPr lang="en-GB" sz="20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90.18%</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85.36%</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87.58%</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86.46%</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6534677"/>
                  </a:ext>
                </a:extLst>
              </a:tr>
              <a:tr h="461781">
                <a:tc>
                  <a:txBody>
                    <a:bodyPr/>
                    <a:lstStyle/>
                    <a:p>
                      <a:pPr algn="ctr">
                        <a:lnSpc>
                          <a:spcPct val="107000"/>
                        </a:lnSpc>
                        <a:spcAft>
                          <a:spcPts val="800"/>
                        </a:spcAft>
                      </a:pPr>
                      <a:r>
                        <a:rPr lang="en-US" sz="2000" b="1" kern="0">
                          <a:effectLst/>
                        </a:rPr>
                        <a:t>Autoencoders</a:t>
                      </a:r>
                      <a:endParaRPr lang="en-GB" sz="20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85.14%</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80.71%</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84.34%</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82.49%</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7597378"/>
                  </a:ext>
                </a:extLst>
              </a:tr>
              <a:tr h="496437">
                <a:tc>
                  <a:txBody>
                    <a:bodyPr/>
                    <a:lstStyle/>
                    <a:p>
                      <a:pPr algn="ctr">
                        <a:lnSpc>
                          <a:spcPct val="107000"/>
                        </a:lnSpc>
                        <a:spcAft>
                          <a:spcPts val="800"/>
                        </a:spcAft>
                      </a:pPr>
                      <a:r>
                        <a:rPr lang="en-US" sz="2000" b="1" kern="0">
                          <a:effectLst/>
                        </a:rPr>
                        <a:t>One-Class SVM</a:t>
                      </a:r>
                      <a:endParaRPr lang="en-GB" sz="20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88.00%</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83.73%</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86.59%</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2000" b="1" i="0" u="none" strike="noStrike">
                          <a:solidFill>
                            <a:schemeClr val="tx1"/>
                          </a:solidFill>
                          <a:effectLst/>
                          <a:latin typeface="Calibri" panose="020F0502020204030204" pitchFamily="34" charset="0"/>
                        </a:rPr>
                        <a:t>85.14%</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900292"/>
                  </a:ext>
                </a:extLst>
              </a:tr>
            </a:tbl>
          </a:graphicData>
        </a:graphic>
      </p:graphicFrame>
      <p:sp>
        <p:nvSpPr>
          <p:cNvPr id="81" name="Rectangle 10">
            <a:extLst>
              <a:ext uri="{FF2B5EF4-FFF2-40B4-BE49-F238E27FC236}">
                <a16:creationId xmlns:a16="http://schemas.microsoft.com/office/drawing/2014/main" id="{9A667BA5-93AE-CF30-B76D-D1B64D79C4AD}"/>
              </a:ext>
            </a:extLst>
          </p:cNvPr>
          <p:cNvSpPr>
            <a:spLocks noChangeArrowheads="1"/>
          </p:cNvSpPr>
          <p:nvPr/>
        </p:nvSpPr>
        <p:spPr bwMode="auto">
          <a:xfrm>
            <a:off x="7794741" y="14602681"/>
            <a:ext cx="14800425" cy="694568"/>
          </a:xfrm>
          <a:prstGeom prst="rect">
            <a:avLst/>
          </a:prstGeom>
          <a:solidFill>
            <a:srgbClr val="2F8537"/>
          </a:solidFill>
          <a:ln w="12700">
            <a:noFill/>
            <a:miter lim="800000"/>
          </a:ln>
        </p:spPr>
        <p:txBody>
          <a:bodyPr wrap="none" lIns="193805" tIns="51681" rIns="193805" bIns="48441" anchor="ctr" anchorCtr="0"/>
          <a:lstStyle>
            <a:defPPr>
              <a:defRPr kern="1200"/>
            </a:defPPr>
          </a:lstStyle>
          <a:p>
            <a:pPr algn="ctr" defTabSz="3320524">
              <a:defRPr/>
            </a:pPr>
            <a:r>
              <a:rPr lang="en-US" sz="4800" b="1">
                <a:solidFill>
                  <a:schemeClr val="bg1"/>
                </a:solidFill>
                <a:latin typeface="+mj-lt"/>
              </a:rPr>
              <a:t>Electrical Circuit &amp; AI Model</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0893AE7-5FCE-17DA-04B5-71CA0EF1DE73}"/>
                  </a:ext>
                </a:extLst>
              </p:cNvPr>
              <p:cNvSpPr txBox="1"/>
              <p:nvPr/>
            </p:nvSpPr>
            <p:spPr>
              <a:xfrm>
                <a:off x="7868059" y="4455130"/>
                <a:ext cx="5278610" cy="7572266"/>
              </a:xfrm>
              <a:prstGeom prst="rect">
                <a:avLst/>
              </a:prstGeom>
              <a:noFill/>
            </p:spPr>
            <p:txBody>
              <a:bodyPr wrap="square" rtlCol="0">
                <a:spAutoFit/>
              </a:bodyPr>
              <a:lstStyle/>
              <a:p>
                <a:pPr>
                  <a:lnSpc>
                    <a:spcPct val="110000"/>
                  </a:lnSpc>
                </a:pPr>
                <a:endParaRPr lang="en-US" sz="2000"/>
              </a:p>
              <a:p>
                <a:pPr marL="323012" indent="-323012" algn="just">
                  <a:buFont typeface="Wingdings" pitchFamily="2" charset="2"/>
                  <a:buChar char="v"/>
                </a:pPr>
                <a:r>
                  <a:rPr lang="en-US" sz="2000" b="1"/>
                  <a:t>E	PANET software </a:t>
                </a:r>
                <a:r>
                  <a:rPr lang="en-US" sz="2000"/>
                  <a:t>was used to stimulate the leaks in the designed WDN.</a:t>
                </a:r>
              </a:p>
              <a:p>
                <a:pPr marL="323012" indent="-323012" algn="just">
                  <a:buFont typeface="Wingdings" pitchFamily="2" charset="2"/>
                  <a:buChar char="v"/>
                </a:pPr>
                <a:r>
                  <a:rPr lang="en-US" sz="2000"/>
                  <a:t>The inputs for the simulation were, pump power, emitter coefficient, and outlet flow rates.</a:t>
                </a:r>
              </a:p>
              <a:p>
                <a:pPr algn="just"/>
                <a:endParaRPr lang="en-US" sz="2000"/>
              </a:p>
              <a:p>
                <a:pPr marL="342900" indent="-342900">
                  <a:lnSpc>
                    <a:spcPct val="110000"/>
                  </a:lnSpc>
                  <a:buFont typeface="Wingdings" panose="05000000000000000000" pitchFamily="2" charset="2"/>
                  <a:buChar char="v"/>
                </a:pPr>
                <a:r>
                  <a:rPr lang="en-US" sz="2000"/>
                  <a:t>The total flow rate</a:t>
                </a:r>
                <a:r>
                  <a:rPr lang="en-US" sz="2000">
                    <a:latin typeface="Cambria Math" panose="02040503050406030204" pitchFamily="18" charset="0"/>
                  </a:rPr>
                  <a:t>:</a:t>
                </a:r>
                <a:endParaRPr lang="en-US" sz="2000" b="0">
                  <a:latin typeface="Cambria Math" panose="02040503050406030204" pitchFamily="18" charset="0"/>
                </a:endParaRPr>
              </a:p>
              <a:p>
                <a:pPr>
                  <a:lnSpc>
                    <a:spcPct val="11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𝑄</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𝑉</m:t>
                          </m:r>
                        </m:num>
                        <m:den>
                          <m:r>
                            <a:rPr lang="en-US" sz="2000" b="0" i="1" smtClean="0">
                              <a:latin typeface="Cambria Math" panose="02040503050406030204" pitchFamily="18" charset="0"/>
                            </a:rPr>
                            <m:t>𝑡</m:t>
                          </m:r>
                        </m:den>
                      </m:f>
                    </m:oMath>
                  </m:oMathPara>
                </a14:m>
                <a:endParaRPr lang="en-US" sz="2000" b="0"/>
              </a:p>
              <a:p>
                <a:pPr>
                  <a:lnSpc>
                    <a:spcPct val="110000"/>
                  </a:lnSpc>
                </a:pPr>
                <a:endParaRPr lang="en-US" sz="2000" b="0"/>
              </a:p>
              <a:p>
                <a:pPr marL="342900" indent="-342900">
                  <a:lnSpc>
                    <a:spcPct val="110000"/>
                  </a:lnSpc>
                  <a:buFont typeface="Wingdings" panose="05000000000000000000" pitchFamily="2" charset="2"/>
                  <a:buChar char="v"/>
                </a:pPr>
                <a:r>
                  <a:rPr lang="en-US" sz="2000"/>
                  <a:t>Pressure After the pump (Derived from Bernoulli equation):</a:t>
                </a:r>
                <a:endParaRPr lang="en-US" sz="2000" b="0"/>
              </a:p>
              <a:p>
                <a:pPr>
                  <a:lnSpc>
                    <a:spcPct val="110000"/>
                  </a:lnSpc>
                </a:pPr>
                <a14:m>
                  <m:oMathPara xmlns:m="http://schemas.openxmlformats.org/officeDocument/2006/math">
                    <m:oMathParaPr>
                      <m:jc m:val="centerGroup"/>
                    </m:oMathParaPr>
                    <m:oMath xmlns:m="http://schemas.openxmlformats.org/officeDocument/2006/math">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Aptos" panose="020B0004020202020204" pitchFamily="34" charset="0"/>
                              <a:cs typeface="Arial" panose="020B0604020202020204" pitchFamily="34" charset="0"/>
                            </a:rPr>
                            <m:t>𝑃</m:t>
                          </m:r>
                        </m:e>
                        <m:sub>
                          <m:r>
                            <a:rPr lang="en-GB" sz="2000" b="0" i="1" smtClean="0">
                              <a:effectLst/>
                              <a:latin typeface="Cambria Math" panose="02040503050406030204" pitchFamily="18" charset="0"/>
                              <a:ea typeface="Aptos" panose="020B0004020202020204" pitchFamily="34" charset="0"/>
                              <a:cs typeface="Arial" panose="020B0604020202020204" pitchFamily="34" charset="0"/>
                            </a:rPr>
                            <m:t>𝑜</m:t>
                          </m:r>
                        </m:sub>
                      </m:sSub>
                      <m:r>
                        <a:rPr lang="en-US" sz="2000">
                          <a:effectLst/>
                          <a:latin typeface="Cambria Math" panose="02040503050406030204" pitchFamily="18" charset="0"/>
                          <a:ea typeface="Aptos" panose="020B0004020202020204" pitchFamily="34" charset="0"/>
                          <a:cs typeface="Arial" panose="020B0604020202020204" pitchFamily="34" charset="0"/>
                        </a:rPr>
                        <m:t>​=</m:t>
                      </m:r>
                      <m:f>
                        <m:fPr>
                          <m:ctrlPr>
                            <a:rPr lang="en-GB" sz="2000" b="0" i="1" smtClean="0">
                              <a:effectLst/>
                              <a:latin typeface="Cambria Math" panose="02040503050406030204" pitchFamily="18" charset="0"/>
                              <a:cs typeface="Arial" panose="020B0604020202020204" pitchFamily="34" charset="0"/>
                            </a:rPr>
                          </m:ctrlPr>
                        </m:fPr>
                        <m:num>
                          <m:r>
                            <a:rPr lang="en-GB" sz="2000" b="0" i="1" smtClean="0">
                              <a:effectLst/>
                              <a:latin typeface="Cambria Math" panose="02040503050406030204" pitchFamily="18" charset="0"/>
                              <a:cs typeface="Arial" panose="020B0604020202020204" pitchFamily="34" charset="0"/>
                            </a:rPr>
                            <m:t>𝑄</m:t>
                          </m:r>
                          <m:sSub>
                            <m:sSubPr>
                              <m:ctrlPr>
                                <a:rPr lang="en-GB" sz="2000" i="1">
                                  <a:latin typeface="Cambria Math" panose="02040503050406030204" pitchFamily="18"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𝑃</m:t>
                              </m:r>
                            </m:e>
                            <m:sub>
                              <m:r>
                                <a:rPr lang="en-GB" sz="2000" b="0" i="1" smtClean="0">
                                  <a:latin typeface="Cambria Math" panose="02040503050406030204" pitchFamily="18" charset="0"/>
                                  <a:ea typeface="Aptos" panose="020B0004020202020204" pitchFamily="34" charset="0"/>
                                  <a:cs typeface="Arial" panose="020B0604020202020204" pitchFamily="34" charset="0"/>
                                </a:rPr>
                                <m:t>𝑎𝑡𝑚</m:t>
                              </m:r>
                            </m:sub>
                          </m:sSub>
                          <m:r>
                            <a:rPr lang="en-GB" sz="2000" b="0" i="1" smtClean="0">
                              <a:latin typeface="Cambria Math" panose="02040503050406030204" pitchFamily="18" charset="0"/>
                              <a:ea typeface="Aptos" panose="020B0004020202020204" pitchFamily="34" charset="0"/>
                              <a:cs typeface="Arial" panose="020B0604020202020204" pitchFamily="34" charset="0"/>
                            </a:rPr>
                            <m:t>−</m:t>
                          </m:r>
                          <m:f>
                            <m:fPr>
                              <m:ctrlPr>
                                <a:rPr lang="en-GB" sz="2000" b="0" i="1" smtClean="0">
                                  <a:latin typeface="Cambria Math" panose="02040503050406030204" pitchFamily="18" charset="0"/>
                                  <a:ea typeface="Aptos" panose="020B0004020202020204" pitchFamily="34" charset="0"/>
                                  <a:cs typeface="Arial" panose="020B0604020202020204" pitchFamily="34" charset="0"/>
                                </a:rPr>
                              </m:ctrlPr>
                            </m:fPr>
                            <m:num>
                              <m:r>
                                <a:rPr lang="en-GB" sz="2000" b="0" i="1" smtClean="0">
                                  <a:latin typeface="Cambria Math" panose="02040503050406030204" pitchFamily="18" charset="0"/>
                                  <a:ea typeface="Aptos" panose="020B0004020202020204" pitchFamily="34" charset="0"/>
                                  <a:cs typeface="Arial" panose="020B0604020202020204" pitchFamily="34" charset="0"/>
                                </a:rPr>
                                <m:t>1</m:t>
                              </m:r>
                            </m:num>
                            <m:den>
                              <m:r>
                                <a:rPr lang="en-GB" sz="2000" b="0" i="1" smtClean="0">
                                  <a:latin typeface="Cambria Math" panose="02040503050406030204" pitchFamily="18" charset="0"/>
                                  <a:ea typeface="Aptos" panose="020B0004020202020204" pitchFamily="34" charset="0"/>
                                  <a:cs typeface="Arial" panose="020B0604020202020204" pitchFamily="34" charset="0"/>
                                </a:rPr>
                                <m:t>2</m:t>
                              </m:r>
                            </m:den>
                          </m:f>
                          <m:r>
                            <a:rPr lang="en-US" sz="2000" i="1">
                              <a:solidFill>
                                <a:srgbClr val="0D0D0D"/>
                              </a:solidFill>
                              <a:highlight>
                                <a:srgbClr val="FFFFFF"/>
                              </a:highlight>
                              <a:latin typeface="Cambria Math" panose="02040503050406030204" pitchFamily="18" charset="0"/>
                              <a:ea typeface="Aptos" panose="020B0004020202020204" pitchFamily="34" charset="0"/>
                              <a:cs typeface="Arial" panose="020B0604020202020204" pitchFamily="34" charset="0"/>
                            </a:rPr>
                            <m:t>𝜌</m:t>
                          </m:r>
                          <m:sSup>
                            <m:sSupPr>
                              <m:ctrlPr>
                                <a:rPr lang="en-GB" sz="2000" i="1">
                                  <a:solidFill>
                                    <a:srgbClr val="0D0D0D"/>
                                  </a:solidFill>
                                  <a:highlight>
                                    <a:srgbClr val="FFFFFF"/>
                                  </a:highlight>
                                  <a:latin typeface="Cambria Math" panose="02040503050406030204" pitchFamily="18" charset="0"/>
                                </a:rPr>
                              </m:ctrlPr>
                            </m:sSupPr>
                            <m:e>
                              <m:r>
                                <a:rPr lang="en-US" sz="2000" i="1">
                                  <a:solidFill>
                                    <a:srgbClr val="0D0D0D"/>
                                  </a:solidFill>
                                  <a:highlight>
                                    <a:srgbClr val="FFFFFF"/>
                                  </a:highlight>
                                  <a:latin typeface="Cambria Math" panose="02040503050406030204" pitchFamily="18" charset="0"/>
                                  <a:ea typeface="Aptos" panose="020B0004020202020204" pitchFamily="34" charset="0"/>
                                  <a:cs typeface="Arial" panose="020B0604020202020204" pitchFamily="34" charset="0"/>
                                </a:rPr>
                                <m:t>𝑣</m:t>
                              </m:r>
                            </m:e>
                            <m:sup>
                              <m:r>
                                <a:rPr lang="en-US" sz="2000" i="1">
                                  <a:solidFill>
                                    <a:srgbClr val="0D0D0D"/>
                                  </a:solidFill>
                                  <a:highlight>
                                    <a:srgbClr val="FFFFFF"/>
                                  </a:highlight>
                                  <a:latin typeface="Cambria Math" panose="02040503050406030204" pitchFamily="18" charset="0"/>
                                  <a:ea typeface="Aptos" panose="020B0004020202020204" pitchFamily="34" charset="0"/>
                                  <a:cs typeface="Arial" panose="020B0604020202020204" pitchFamily="34" charset="0"/>
                                </a:rPr>
                                <m:t>2</m:t>
                              </m:r>
                            </m:sup>
                          </m:sSup>
                        </m:num>
                        <m:den>
                          <m:r>
                            <a:rPr lang="en-GB" sz="2000" b="0" i="1" smtClean="0">
                              <a:effectLst/>
                              <a:latin typeface="Cambria Math" panose="02040503050406030204" pitchFamily="18" charset="0"/>
                              <a:cs typeface="Arial" panose="020B0604020202020204" pitchFamily="34" charset="0"/>
                            </a:rPr>
                            <m:t>𝑄</m:t>
                          </m:r>
                        </m:den>
                      </m:f>
                    </m:oMath>
                  </m:oMathPara>
                </a14:m>
                <a:endParaRPr lang="en-US" sz="2000" b="0"/>
              </a:p>
              <a:p>
                <a:pPr marL="342900" indent="-342900">
                  <a:lnSpc>
                    <a:spcPct val="110000"/>
                  </a:lnSpc>
                  <a:buFont typeface="Wingdings" panose="05000000000000000000" pitchFamily="2" charset="2"/>
                  <a:buChar char="v"/>
                </a:pPr>
                <a:r>
                  <a:rPr lang="en-US" sz="2000" b="0"/>
                  <a:t>Pressure Drop:</a:t>
                </a:r>
              </a:p>
              <a:p>
                <a:pPr>
                  <a:lnSpc>
                    <a:spcPct val="11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Aptos" panose="020B0004020202020204" pitchFamily="34" charset="0"/>
                          <a:cs typeface="Arial" panose="020B0604020202020204" pitchFamily="34" charset="0"/>
                        </a:rPr>
                        <m:t>𝛥</m:t>
                      </m:r>
                      <m:sSub>
                        <m:sSubPr>
                          <m:ctrlPr>
                            <a:rPr lang="en-GB" sz="2000" i="1" kern="100" smtClean="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2000" b="0" i="1" kern="100" smtClean="0">
                              <a:effectLst/>
                              <a:latin typeface="Cambria Math" panose="02040503050406030204" pitchFamily="18" charset="0"/>
                              <a:ea typeface="Aptos" panose="020B0004020202020204" pitchFamily="34" charset="0"/>
                              <a:cs typeface="Times New Roman" panose="02020603050405020304" pitchFamily="18" charset="0"/>
                            </a:rPr>
                            <m:t>𝑃</m:t>
                          </m:r>
                        </m:e>
                        <m:sub>
                          <m:r>
                            <a:rPr lang="en-GB" sz="2000" b="0" i="1" kern="100" smtClean="0">
                              <a:effectLst/>
                              <a:latin typeface="Cambria Math" panose="02040503050406030204" pitchFamily="18" charset="0"/>
                              <a:ea typeface="Aptos" panose="020B0004020202020204" pitchFamily="34" charset="0"/>
                              <a:cs typeface="Times New Roman" panose="02020603050405020304" pitchFamily="18" charset="0"/>
                            </a:rPr>
                            <m:t>𝑚𝑎𝑗𝑜𝑟</m:t>
                          </m:r>
                        </m:sub>
                      </m:sSub>
                      <m:r>
                        <a:rPr lang="en-US" sz="2000" i="1" kern="100">
                          <a:effectLst/>
                          <a:latin typeface="Cambria Math" panose="02040503050406030204" pitchFamily="18" charset="0"/>
                          <a:ea typeface="Aptos" panose="020B0004020202020204" pitchFamily="34" charset="0"/>
                          <a:cs typeface="Times New Roman" panose="02020603050405020304" pitchFamily="18" charset="0"/>
                        </a:rPr>
                        <m:t>=</m:t>
                      </m:r>
                      <m:r>
                        <a:rPr lang="en-US" sz="2000" i="1" kern="100">
                          <a:effectLst/>
                          <a:latin typeface="Cambria Math" panose="02040503050406030204" pitchFamily="18" charset="0"/>
                          <a:ea typeface="Aptos" panose="020B0004020202020204" pitchFamily="34" charset="0"/>
                          <a:cs typeface="Times New Roman" panose="02020603050405020304" pitchFamily="18" charset="0"/>
                        </a:rPr>
                        <m:t>𝑓</m:t>
                      </m:r>
                      <m:r>
                        <a:rPr lang="en-US" sz="2000" i="1" kern="100">
                          <a:effectLst/>
                          <a:latin typeface="Cambria Math" panose="02040503050406030204" pitchFamily="18" charset="0"/>
                          <a:ea typeface="Aptos" panose="020B0004020202020204" pitchFamily="34" charset="0"/>
                          <a:cs typeface="Times New Roman" panose="02020603050405020304" pitchFamily="18" charset="0"/>
                        </a:rPr>
                        <m:t>∙</m:t>
                      </m:r>
                      <m:d>
                        <m:dPr>
                          <m:ctrlPr>
                            <a:rPr lang="en-US" sz="2000" i="1" kern="100">
                              <a:effectLst/>
                              <a:latin typeface="Cambria Math" panose="02040503050406030204" pitchFamily="18" charset="0"/>
                              <a:ea typeface="Aptos" panose="020B0004020202020204" pitchFamily="34" charset="0"/>
                              <a:cs typeface="Times New Roman" panose="02020603050405020304" pitchFamily="18" charset="0"/>
                            </a:rPr>
                          </m:ctrlPr>
                        </m:dPr>
                        <m:e>
                          <m:f>
                            <m:fPr>
                              <m:ctrlPr>
                                <a:rPr lang="en-GB" sz="2000" i="1" kern="100">
                                  <a:effectLst/>
                                  <a:latin typeface="Cambria Math" panose="02040503050406030204" pitchFamily="18" charset="0"/>
                                  <a:ea typeface="Aptos" panose="020B0004020202020204" pitchFamily="34" charset="0"/>
                                  <a:cs typeface="Times New Roman" panose="02020603050405020304" pitchFamily="18" charset="0"/>
                                </a:rPr>
                              </m:ctrlPr>
                            </m:fPr>
                            <m:num>
                              <m:r>
                                <a:rPr lang="en-US" sz="2000" i="1" kern="100">
                                  <a:effectLst/>
                                  <a:latin typeface="Cambria Math" panose="02040503050406030204" pitchFamily="18" charset="0"/>
                                  <a:ea typeface="Aptos" panose="020B0004020202020204" pitchFamily="34" charset="0"/>
                                  <a:cs typeface="Times New Roman" panose="02020603050405020304" pitchFamily="18" charset="0"/>
                                </a:rPr>
                                <m:t>𝐿</m:t>
                              </m:r>
                            </m:num>
                            <m:den>
                              <m:r>
                                <a:rPr lang="en-US" sz="2000" i="1" kern="100">
                                  <a:effectLst/>
                                  <a:latin typeface="Cambria Math" panose="02040503050406030204" pitchFamily="18" charset="0"/>
                                  <a:ea typeface="Aptos" panose="020B0004020202020204" pitchFamily="34" charset="0"/>
                                  <a:cs typeface="Times New Roman" panose="02020603050405020304" pitchFamily="18" charset="0"/>
                                </a:rPr>
                                <m:t>𝐷</m:t>
                              </m:r>
                            </m:den>
                          </m:f>
                        </m:e>
                      </m:d>
                      <m:r>
                        <a:rPr lang="en-US" sz="2000" i="1" kern="100">
                          <a:effectLst/>
                          <a:latin typeface="Cambria Math" panose="02040503050406030204" pitchFamily="18" charset="0"/>
                          <a:ea typeface="Aptos" panose="020B0004020202020204" pitchFamily="34" charset="0"/>
                          <a:cs typeface="Times New Roman" panose="02020603050405020304" pitchFamily="18" charset="0"/>
                        </a:rPr>
                        <m:t>∙</m:t>
                      </m:r>
                      <m:d>
                        <m:dPr>
                          <m:ctrlPr>
                            <a:rPr lang="en-US" sz="2000" i="1" kern="100">
                              <a:effectLst/>
                              <a:latin typeface="Cambria Math" panose="02040503050406030204" pitchFamily="18" charset="0"/>
                              <a:ea typeface="Aptos" panose="020B0004020202020204" pitchFamily="34" charset="0"/>
                              <a:cs typeface="Times New Roman" panose="02020603050405020304" pitchFamily="18" charset="0"/>
                            </a:rPr>
                          </m:ctrlPr>
                        </m:dPr>
                        <m:e>
                          <m:f>
                            <m:fPr>
                              <m:ctrlPr>
                                <a:rPr lang="en-GB" sz="2000" i="1" kern="100">
                                  <a:effectLst/>
                                  <a:latin typeface="Cambria Math" panose="02040503050406030204" pitchFamily="18" charset="0"/>
                                  <a:ea typeface="Aptos" panose="020B0004020202020204" pitchFamily="34" charset="0"/>
                                  <a:cs typeface="Times New Roman" panose="02020603050405020304" pitchFamily="18" charset="0"/>
                                </a:rPr>
                              </m:ctrlPr>
                            </m:fPr>
                            <m:num>
                              <m:sSup>
                                <m:sSupPr>
                                  <m:ctrlPr>
                                    <a:rPr lang="en-GB" sz="2000" i="1" kern="100">
                                      <a:effectLst/>
                                      <a:latin typeface="Cambria Math" panose="02040503050406030204" pitchFamily="18" charset="0"/>
                                      <a:ea typeface="Aptos" panose="020B0004020202020204" pitchFamily="34" charset="0"/>
                                      <a:cs typeface="Times New Roman" panose="02020603050405020304" pitchFamily="18" charset="0"/>
                                    </a:rPr>
                                  </m:ctrlPr>
                                </m:sSupPr>
                                <m:e>
                                  <m:r>
                                    <a:rPr lang="en-GB" sz="2000" i="1" kern="100" smtClean="0">
                                      <a:effectLst/>
                                      <a:latin typeface="Cambria Math" panose="02040503050406030204" pitchFamily="18" charset="0"/>
                                      <a:ea typeface="Cambria Math" panose="02040503050406030204" pitchFamily="18" charset="0"/>
                                      <a:cs typeface="Times New Roman" panose="02020603050405020304" pitchFamily="18" charset="0"/>
                                    </a:rPr>
                                    <m:t>𝜌</m:t>
                                  </m:r>
                                  <m:r>
                                    <a:rPr lang="en-US" sz="2000" i="1" kern="100">
                                      <a:effectLst/>
                                      <a:latin typeface="Cambria Math" panose="02040503050406030204" pitchFamily="18" charset="0"/>
                                      <a:ea typeface="Aptos" panose="020B0004020202020204" pitchFamily="34" charset="0"/>
                                      <a:cs typeface="Times New Roman" panose="02020603050405020304" pitchFamily="18" charset="0"/>
                                    </a:rPr>
                                    <m:t>𝑣</m:t>
                                  </m:r>
                                </m:e>
                                <m:sup>
                                  <m:r>
                                    <a:rPr lang="en-US" sz="2000" i="1" kern="100">
                                      <a:effectLst/>
                                      <a:latin typeface="Cambria Math" panose="02040503050406030204" pitchFamily="18" charset="0"/>
                                      <a:ea typeface="Aptos" panose="020B0004020202020204" pitchFamily="34" charset="0"/>
                                      <a:cs typeface="Times New Roman" panose="02020603050405020304" pitchFamily="18" charset="0"/>
                                    </a:rPr>
                                    <m:t>2</m:t>
                                  </m:r>
                                </m:sup>
                              </m:sSup>
                            </m:num>
                            <m:den>
                              <m:r>
                                <a:rPr lang="en-US" sz="2000" i="1" kern="100">
                                  <a:effectLst/>
                                  <a:latin typeface="Cambria Math" panose="02040503050406030204" pitchFamily="18" charset="0"/>
                                  <a:ea typeface="Aptos" panose="020B0004020202020204" pitchFamily="34" charset="0"/>
                                  <a:cs typeface="Times New Roman" panose="02020603050405020304" pitchFamily="18" charset="0"/>
                                </a:rPr>
                                <m:t>2</m:t>
                              </m:r>
                            </m:den>
                          </m:f>
                        </m:e>
                      </m:d>
                    </m:oMath>
                  </m:oMathPara>
                </a14:m>
                <a:endParaRPr lang="en-GB" sz="2000" kern="100">
                  <a:effectLst/>
                  <a:latin typeface="Sukar"/>
                  <a:ea typeface="Aptos" panose="020B0004020202020204" pitchFamily="34" charset="0"/>
                  <a:cs typeface="Arial" panose="020B0604020202020204" pitchFamily="34" charset="0"/>
                </a:endParaRPr>
              </a:p>
              <a:p>
                <a:pPr>
                  <a:lnSpc>
                    <a:spcPct val="110000"/>
                  </a:lnSpc>
                </a:pPr>
                <a14:m>
                  <m:oMathPara xmlns:m="http://schemas.openxmlformats.org/officeDocument/2006/math">
                    <m:oMathParaPr>
                      <m:jc m:val="centerGroup"/>
                    </m:oMathParaPr>
                    <m:oMath xmlns:m="http://schemas.openxmlformats.org/officeDocument/2006/math">
                      <m:r>
                        <a:rPr lang="en-US" sz="2000" i="1" smtClean="0">
                          <a:effectLst/>
                          <a:latin typeface="Cambria Math" panose="02040503050406030204" pitchFamily="18" charset="0"/>
                          <a:ea typeface="Aptos" panose="020B0004020202020204" pitchFamily="34" charset="0"/>
                          <a:cs typeface="Arial" panose="020B0604020202020204" pitchFamily="34" charset="0"/>
                        </a:rPr>
                        <m:t>𝛥</m:t>
                      </m:r>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Aptos" panose="020B0004020202020204" pitchFamily="34" charset="0"/>
                              <a:cs typeface="Arial" panose="020B0604020202020204" pitchFamily="34" charset="0"/>
                            </a:rPr>
                            <m:t>𝑃</m:t>
                          </m:r>
                        </m:e>
                        <m:sub>
                          <m:r>
                            <a:rPr lang="en-GB" sz="2000" b="0" i="1" smtClean="0">
                              <a:effectLst/>
                              <a:latin typeface="Cambria Math" panose="02040503050406030204" pitchFamily="18" charset="0"/>
                              <a:ea typeface="Aptos" panose="020B0004020202020204" pitchFamily="34" charset="0"/>
                              <a:cs typeface="Arial" panose="020B0604020202020204" pitchFamily="34" charset="0"/>
                            </a:rPr>
                            <m:t>𝑚𝑖𝑛𝑜𝑟</m:t>
                          </m:r>
                        </m:sub>
                      </m:sSub>
                      <m:r>
                        <a:rPr lang="en-US" sz="2000">
                          <a:effectLst/>
                          <a:latin typeface="Cambria Math" panose="02040503050406030204" pitchFamily="18" charset="0"/>
                          <a:ea typeface="Aptos" panose="020B0004020202020204" pitchFamily="34" charset="0"/>
                          <a:cs typeface="Arial" panose="020B0604020202020204" pitchFamily="34" charset="0"/>
                        </a:rPr>
                        <m:t>​=</m:t>
                      </m:r>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Aptos" panose="020B0004020202020204" pitchFamily="34" charset="0"/>
                              <a:cs typeface="Arial" panose="020B0604020202020204" pitchFamily="34" charset="0"/>
                            </a:rPr>
                            <m:t>𝐾</m:t>
                          </m:r>
                        </m:e>
                        <m:sub>
                          <m:r>
                            <a:rPr lang="en-US" sz="2000" i="1">
                              <a:effectLst/>
                              <a:latin typeface="Cambria Math" panose="02040503050406030204" pitchFamily="18" charset="0"/>
                              <a:ea typeface="Aptos" panose="020B0004020202020204" pitchFamily="34" charset="0"/>
                              <a:cs typeface="Arial" panose="020B0604020202020204" pitchFamily="34" charset="0"/>
                            </a:rPr>
                            <m:t>𝐿</m:t>
                          </m:r>
                        </m:sub>
                      </m:sSub>
                      <m:r>
                        <a:rPr lang="en-US" sz="2000">
                          <a:effectLst/>
                          <a:latin typeface="Cambria Math" panose="02040503050406030204" pitchFamily="18" charset="0"/>
                          <a:ea typeface="Aptos" panose="020B0004020202020204" pitchFamily="34" charset="0"/>
                          <a:cs typeface="Cambria Math" panose="02040503050406030204" pitchFamily="18" charset="0"/>
                        </a:rPr>
                        <m:t>⋅</m:t>
                      </m:r>
                      <m:f>
                        <m:fPr>
                          <m:ctrlPr>
                            <a:rPr lang="en-GB" sz="2000" i="1">
                              <a:solidFill>
                                <a:srgbClr val="0D0D0D"/>
                              </a:solidFill>
                              <a:effectLst/>
                              <a:highlight>
                                <a:srgbClr val="FFFFFF"/>
                              </a:highlight>
                              <a:latin typeface="Cambria Math" panose="02040503050406030204" pitchFamily="18" charset="0"/>
                            </a:rPr>
                          </m:ctrlPr>
                        </m:fPr>
                        <m:num>
                          <m:r>
                            <a:rPr lang="en-US" sz="2000" i="1">
                              <a:solidFill>
                                <a:srgbClr val="0D0D0D"/>
                              </a:solidFill>
                              <a:effectLst/>
                              <a:highlight>
                                <a:srgbClr val="FFFFFF"/>
                              </a:highlight>
                              <a:latin typeface="Cambria Math" panose="02040503050406030204" pitchFamily="18" charset="0"/>
                              <a:ea typeface="Aptos" panose="020B0004020202020204" pitchFamily="34" charset="0"/>
                              <a:cs typeface="Arial" panose="020B0604020202020204" pitchFamily="34" charset="0"/>
                            </a:rPr>
                            <m:t>𝜌</m:t>
                          </m:r>
                          <m:sSup>
                            <m:sSupPr>
                              <m:ctrlPr>
                                <a:rPr lang="en-GB" sz="2000" i="1">
                                  <a:solidFill>
                                    <a:srgbClr val="0D0D0D"/>
                                  </a:solidFill>
                                  <a:effectLst/>
                                  <a:highlight>
                                    <a:srgbClr val="FFFFFF"/>
                                  </a:highlight>
                                  <a:latin typeface="Cambria Math" panose="02040503050406030204" pitchFamily="18" charset="0"/>
                                </a:rPr>
                              </m:ctrlPr>
                            </m:sSupPr>
                            <m:e>
                              <m:r>
                                <a:rPr lang="en-US" sz="2000" i="1">
                                  <a:solidFill>
                                    <a:srgbClr val="0D0D0D"/>
                                  </a:solidFill>
                                  <a:effectLst/>
                                  <a:highlight>
                                    <a:srgbClr val="FFFFFF"/>
                                  </a:highlight>
                                  <a:latin typeface="Cambria Math" panose="02040503050406030204" pitchFamily="18" charset="0"/>
                                  <a:ea typeface="Aptos" panose="020B0004020202020204" pitchFamily="34" charset="0"/>
                                  <a:cs typeface="Arial" panose="020B0604020202020204" pitchFamily="34" charset="0"/>
                                </a:rPr>
                                <m:t>𝑣</m:t>
                              </m:r>
                            </m:e>
                            <m:sup>
                              <m:r>
                                <a:rPr lang="en-US" sz="2000" i="1">
                                  <a:solidFill>
                                    <a:srgbClr val="0D0D0D"/>
                                  </a:solidFill>
                                  <a:effectLst/>
                                  <a:highlight>
                                    <a:srgbClr val="FFFFFF"/>
                                  </a:highlight>
                                  <a:latin typeface="Cambria Math" panose="02040503050406030204" pitchFamily="18" charset="0"/>
                                  <a:ea typeface="Aptos" panose="020B0004020202020204" pitchFamily="34" charset="0"/>
                                  <a:cs typeface="Arial" panose="020B0604020202020204" pitchFamily="34" charset="0"/>
                                </a:rPr>
                                <m:t>2</m:t>
                              </m:r>
                            </m:sup>
                          </m:sSup>
                        </m:num>
                        <m:den>
                          <m:r>
                            <a:rPr lang="en-US" sz="2000" i="1">
                              <a:solidFill>
                                <a:srgbClr val="0D0D0D"/>
                              </a:solidFill>
                              <a:effectLst/>
                              <a:highlight>
                                <a:srgbClr val="FFFFFF"/>
                              </a:highlight>
                              <a:latin typeface="Cambria Math" panose="02040503050406030204" pitchFamily="18" charset="0"/>
                              <a:ea typeface="Aptos" panose="020B0004020202020204" pitchFamily="34" charset="0"/>
                              <a:cs typeface="Arial" panose="020B0604020202020204" pitchFamily="34" charset="0"/>
                            </a:rPr>
                            <m:t>2</m:t>
                          </m:r>
                        </m:den>
                      </m:f>
                      <m:r>
                        <a:rPr lang="en-US" sz="2000">
                          <a:solidFill>
                            <a:srgbClr val="0D0D0D"/>
                          </a:solidFill>
                          <a:effectLst/>
                          <a:highlight>
                            <a:srgbClr val="FFFFFF"/>
                          </a:highlight>
                          <a:latin typeface="Cambria Math" panose="02040503050406030204" pitchFamily="18" charset="0"/>
                          <a:ea typeface="Aptos" panose="020B0004020202020204" pitchFamily="34" charset="0"/>
                          <a:cs typeface="Arial" panose="020B0604020202020204" pitchFamily="34" charset="0"/>
                        </a:rPr>
                        <m:t>​</m:t>
                      </m:r>
                    </m:oMath>
                  </m:oMathPara>
                </a14:m>
                <a:endParaRPr lang="en-US" sz="2000" b="0"/>
              </a:p>
              <a:p>
                <a:pPr>
                  <a:lnSpc>
                    <a:spcPct val="110000"/>
                  </a:lnSpc>
                </a:pPr>
                <a:endParaRPr lang="en-US" sz="2000" b="0"/>
              </a:p>
              <a:p>
                <a:endParaRPr lang="en-GB"/>
              </a:p>
            </p:txBody>
          </p:sp>
        </mc:Choice>
        <mc:Fallback>
          <p:sp>
            <p:nvSpPr>
              <p:cNvPr id="2" name="TextBox 1">
                <a:extLst>
                  <a:ext uri="{FF2B5EF4-FFF2-40B4-BE49-F238E27FC236}">
                    <a16:creationId xmlns:a16="http://schemas.microsoft.com/office/drawing/2014/main" id="{C0893AE7-5FCE-17DA-04B5-71CA0EF1DE73}"/>
                  </a:ext>
                </a:extLst>
              </p:cNvPr>
              <p:cNvSpPr txBox="1">
                <a:spLocks noRot="1" noChangeAspect="1" noMove="1" noResize="1" noEditPoints="1" noAdjustHandles="1" noChangeArrowheads="1" noChangeShapeType="1" noTextEdit="1"/>
              </p:cNvSpPr>
              <p:nvPr/>
            </p:nvSpPr>
            <p:spPr>
              <a:xfrm>
                <a:off x="7868059" y="4455130"/>
                <a:ext cx="5278610" cy="7572266"/>
              </a:xfrm>
              <a:prstGeom prst="rect">
                <a:avLst/>
              </a:prstGeom>
              <a:blipFill>
                <a:blip r:embed="rId9"/>
                <a:stretch>
                  <a:fillRect l="-1039" r="-1155"/>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74816A45-CA21-061F-A641-D5C9078E63BD}"/>
              </a:ext>
            </a:extLst>
          </p:cNvPr>
          <p:cNvSpPr txBox="1"/>
          <p:nvPr/>
        </p:nvSpPr>
        <p:spPr>
          <a:xfrm>
            <a:off x="22910620" y="4568302"/>
            <a:ext cx="7106192" cy="3785652"/>
          </a:xfrm>
          <a:prstGeom prst="rect">
            <a:avLst/>
          </a:prstGeom>
          <a:noFill/>
        </p:spPr>
        <p:txBody>
          <a:bodyPr wrap="square" rtlCol="0">
            <a:spAutoFit/>
          </a:bodyPr>
          <a:lstStyle/>
          <a:p>
            <a:r>
              <a:rPr lang="en-US" sz="1600" b="1"/>
              <a:t>Parameters:</a:t>
            </a:r>
          </a:p>
          <a:p>
            <a:r>
              <a:rPr lang="en-US" sz="1600"/>
              <a:t>c: Cost of purchasing a sensor</a:t>
            </a:r>
          </a:p>
          <a:p>
            <a:r>
              <a:rPr lang="en-US" sz="1600"/>
              <a:t>l: Cost of having one cubic centimeter of water leakage</a:t>
            </a:r>
          </a:p>
          <a:p>
            <a:r>
              <a:rPr lang="en-US" sz="1600"/>
              <a:t>t: Expected number of leakages that could happen per square centimeter per day</a:t>
            </a:r>
          </a:p>
          <a:p>
            <a:r>
              <a:rPr lang="en-US" sz="1600"/>
              <a:t>e: Expected value of cubic centimeters wasted if a leakage happened</a:t>
            </a:r>
          </a:p>
          <a:p>
            <a:r>
              <a:rPr lang="en-US" sz="1600"/>
              <a:t>f: Lifetime of a sensor in days</a:t>
            </a:r>
          </a:p>
          <a:p>
            <a:r>
              <a:rPr lang="en-US" sz="1600"/>
              <a:t>r: Radius of the pipe</a:t>
            </a:r>
          </a:p>
          <a:p>
            <a:r>
              <a:rPr lang="en-US" sz="1600"/>
              <a:t>L: Length of pipes network</a:t>
            </a:r>
          </a:p>
          <a:p>
            <a:r>
              <a:rPr lang="en-US" sz="1600" b="1"/>
              <a:t>Sets:</a:t>
            </a:r>
          </a:p>
          <a:p>
            <a:r>
              <a:rPr lang="en-US" sz="1600"/>
              <a:t>I: Set of Available Sensors</a:t>
            </a:r>
          </a:p>
          <a:p>
            <a:r>
              <a:rPr lang="en-US" sz="1600" b="1"/>
              <a:t>Decision Variables:</a:t>
            </a:r>
          </a:p>
          <a:p>
            <a:r>
              <a:rPr lang="en-US" sz="1600"/>
              <a:t>d: The distance between two sensors</a:t>
            </a:r>
          </a:p>
          <a:p>
            <a:r>
              <a:rPr lang="en-US" sz="1600"/>
              <a:t>a: The total area that could have the leakage (Auxiliary Variable)</a:t>
            </a:r>
            <a:endParaRPr lang="ar-SA" sz="1600"/>
          </a:p>
          <a:p>
            <a:r>
              <a:rPr lang="en-US" sz="1600"/>
              <a:t>x</a:t>
            </a:r>
            <a:r>
              <a:rPr lang="en-US" sz="1600" baseline="-25000"/>
              <a:t>i</a:t>
            </a:r>
            <a:r>
              <a:rPr lang="en-US" sz="1600"/>
              <a:t>: Location of sensor </a:t>
            </a:r>
            <a:r>
              <a:rPr lang="en-US" sz="1600" err="1"/>
              <a:t>i</a:t>
            </a:r>
            <a:r>
              <a:rPr lang="en-US" sz="1600"/>
              <a:t> from the origin (The beginning of the pipe network) ∀ </a:t>
            </a:r>
            <a:r>
              <a:rPr lang="en-US" sz="1600" err="1"/>
              <a:t>i</a:t>
            </a:r>
            <a:r>
              <a:rPr lang="en-US" sz="1600"/>
              <a:t> ∈ I</a:t>
            </a:r>
          </a:p>
          <a:p>
            <a:r>
              <a:rPr lang="en-US" sz="1600"/>
              <a:t>s: The number of needed sensors</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7430E7B-D84E-7F23-5654-2C28A7EDE3CD}"/>
                  </a:ext>
                </a:extLst>
              </p:cNvPr>
              <p:cNvSpPr txBox="1"/>
              <p:nvPr/>
            </p:nvSpPr>
            <p:spPr>
              <a:xfrm>
                <a:off x="22910620" y="8287208"/>
                <a:ext cx="3516048" cy="3337580"/>
              </a:xfrm>
              <a:prstGeom prst="rect">
                <a:avLst/>
              </a:prstGeom>
              <a:noFill/>
            </p:spPr>
            <p:txBody>
              <a:bodyPr wrap="square" rtlCol="0">
                <a:spAutoFit/>
              </a:bodyPr>
              <a:lstStyle/>
              <a:p>
                <a:pPr/>
                <a:r>
                  <a:rPr lang="en-US" b="1"/>
                  <a:t>Model I (number of sensors unspecified):</a:t>
                </a:r>
                <a:br>
                  <a:rPr lang="en-US"/>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𝑚𝑎𝑥𝑖𝑚𝑖𝑧𝑒</m:t>
                      </m:r>
                      <m:r>
                        <a:rPr lang="en-US" sz="2000" b="0" i="1" smtClean="0">
                          <a:latin typeface="Cambria Math" panose="02040503050406030204" pitchFamily="18" charset="0"/>
                        </a:rPr>
                        <m:t> </m:t>
                      </m:r>
                      <m:r>
                        <a:rPr lang="en-US" sz="2000" b="0" i="1" smtClean="0">
                          <a:latin typeface="Cambria Math" panose="02040503050406030204" pitchFamily="18" charset="0"/>
                        </a:rPr>
                        <m:t>𝑑</m:t>
                      </m:r>
                    </m:oMath>
                    <m:oMath xmlns:m="http://schemas.openxmlformats.org/officeDocument/2006/math">
                      <m:r>
                        <a:rPr lang="en-US" sz="2000" b="0" i="1" smtClean="0">
                          <a:latin typeface="Cambria Math" panose="02040503050406030204" pitchFamily="18" charset="0"/>
                        </a:rPr>
                        <m:t>𝑆𝑢𝑏𝑗𝑒𝑐𝑡</m:t>
                      </m:r>
                      <m:r>
                        <a:rPr lang="en-US" sz="2000" b="0" i="1" smtClean="0">
                          <a:latin typeface="Cambria Math" panose="02040503050406030204" pitchFamily="18" charset="0"/>
                        </a:rPr>
                        <m:t> </m:t>
                      </m:r>
                      <m:r>
                        <a:rPr lang="en-US" sz="2000" b="0" i="1" smtClean="0">
                          <a:latin typeface="Cambria Math" panose="02040503050406030204" pitchFamily="18" charset="0"/>
                        </a:rPr>
                        <m:t>𝑡𝑜</m:t>
                      </m:r>
                      <m:r>
                        <a:rPr lang="en-US" sz="2000" b="0" i="1" smtClean="0">
                          <a:latin typeface="Cambria Math" panose="02040503050406030204" pitchFamily="18" charset="0"/>
                        </a:rPr>
                        <m:t>:</m:t>
                      </m:r>
                    </m:oMath>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2</m:t>
                      </m:r>
                      <m:r>
                        <a:rPr lang="en-US" sz="2000" b="0" i="1" smtClean="0">
                          <a:latin typeface="Cambria Math" panose="02040503050406030204" pitchFamily="18" charset="0"/>
                        </a:rPr>
                        <m:t> ∗</m:t>
                      </m:r>
                      <m:r>
                        <a:rPr lang="el-GR" sz="2000" i="1">
                          <a:latin typeface="Cambria Math" panose="02040503050406030204" pitchFamily="18" charset="0"/>
                        </a:rPr>
                        <m:t>𝜋</m:t>
                      </m:r>
                      <m:r>
                        <a:rPr lang="en-US" sz="2000" b="0" i="1" smtClean="0">
                          <a:latin typeface="Cambria Math" panose="02040503050406030204" pitchFamily="18" charset="0"/>
                        </a:rPr>
                        <m:t> ∗</m:t>
                      </m:r>
                      <m:r>
                        <a:rPr lang="en-US" sz="2000" b="0" i="1" smtClean="0">
                          <a:latin typeface="Cambria Math" panose="02040503050406030204" pitchFamily="18" charset="0"/>
                        </a:rPr>
                        <m:t>𝑟</m:t>
                      </m:r>
                      <m:r>
                        <a:rPr lang="en-US" sz="2000" b="0" i="1" smtClean="0">
                          <a:latin typeface="Cambria Math" panose="02040503050406030204" pitchFamily="18" charset="0"/>
                        </a:rPr>
                        <m:t> ∗</m:t>
                      </m:r>
                      <m:r>
                        <a:rPr lang="en-US" sz="2000" b="0" i="1" smtClean="0">
                          <a:latin typeface="Cambria Math" panose="02040503050406030204" pitchFamily="18" charset="0"/>
                        </a:rPr>
                        <m:t>𝑑</m:t>
                      </m:r>
                    </m:oMath>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 ∗</m:t>
                      </m:r>
                      <m:r>
                        <a:rPr lang="en-US" sz="2000" b="0" i="1" smtClean="0">
                          <a:latin typeface="Cambria Math" panose="02040503050406030204" pitchFamily="18" charset="0"/>
                        </a:rPr>
                        <m:t>𝑙</m:t>
                      </m:r>
                      <m:r>
                        <a:rPr lang="en-US" sz="2000" b="0" i="1" smtClean="0">
                          <a:latin typeface="Cambria Math" panose="02040503050406030204" pitchFamily="18" charset="0"/>
                        </a:rPr>
                        <m:t> ∗</m:t>
                      </m:r>
                      <m:r>
                        <a:rPr lang="en-US" sz="2000" b="0" i="1" smtClean="0">
                          <a:latin typeface="Cambria Math" panose="02040503050406030204" pitchFamily="18" charset="0"/>
                        </a:rPr>
                        <m:t>𝑒</m:t>
                      </m:r>
                      <m:r>
                        <a:rPr lang="en-US" sz="2000" b="0" i="1" smtClean="0">
                          <a:latin typeface="Cambria Math" panose="02040503050406030204" pitchFamily="18" charset="0"/>
                        </a:rPr>
                        <m:t> ∗</m:t>
                      </m:r>
                      <m:r>
                        <a:rPr lang="en-US" sz="2000" b="0" i="1" smtClean="0">
                          <a:latin typeface="Cambria Math" panose="02040503050406030204" pitchFamily="18" charset="0"/>
                        </a:rPr>
                        <m:t>𝑎</m:t>
                      </m:r>
                      <m:r>
                        <a:rPr lang="en-US" sz="2000" b="0" i="1" smtClean="0">
                          <a:latin typeface="Cambria Math" panose="02040503050406030204" pitchFamily="18" charset="0"/>
                        </a:rPr>
                        <m:t> ∗</m:t>
                      </m:r>
                      <m:r>
                        <a:rPr lang="en-US" sz="2000" b="0" i="1" smtClean="0">
                          <a:latin typeface="Cambria Math" panose="02040503050406030204" pitchFamily="18" charset="0"/>
                        </a:rPr>
                        <m:t>𝑡</m:t>
                      </m:r>
                      <m:r>
                        <a:rPr lang="en-US" sz="2000" b="0" i="1" smtClean="0">
                          <a:latin typeface="Cambria Math" panose="02040503050406030204" pitchFamily="18" charset="0"/>
                        </a:rPr>
                        <m:t> ≤ </m:t>
                      </m:r>
                      <m:r>
                        <a:rPr lang="en-US" sz="2000" b="0" i="1" smtClean="0">
                          <a:latin typeface="Cambria Math" panose="02040503050406030204" pitchFamily="18" charset="0"/>
                        </a:rPr>
                        <m:t>𝑐</m:t>
                      </m:r>
                    </m:oMath>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 ≤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𝐿</m:t>
                          </m:r>
                        </m:num>
                        <m:den>
                          <m:r>
                            <a:rPr lang="en-US" sz="2000" b="0" i="1" smtClean="0">
                              <a:latin typeface="Cambria Math" panose="02040503050406030204" pitchFamily="18" charset="0"/>
                            </a:rPr>
                            <m:t>𝑑</m:t>
                          </m:r>
                        </m:den>
                      </m:f>
                    </m:oMath>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 ≥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𝐿</m:t>
                          </m:r>
                        </m:num>
                        <m:den>
                          <m:r>
                            <a:rPr lang="en-US" sz="2000" b="0" i="1" smtClean="0">
                              <a:latin typeface="Cambria Math" panose="02040503050406030204" pitchFamily="18" charset="0"/>
                            </a:rPr>
                            <m:t>𝑑</m:t>
                          </m:r>
                        </m:den>
                      </m:f>
                      <m:r>
                        <a:rPr lang="en-US" sz="2000" b="0" i="1" smtClean="0">
                          <a:latin typeface="Cambria Math" panose="02040503050406030204" pitchFamily="18" charset="0"/>
                        </a:rPr>
                        <m:t>−</m:t>
                      </m:r>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999999</m:t>
                      </m:r>
                    </m:oMath>
                    <m:oMath xmlns:m="http://schemas.openxmlformats.org/officeDocument/2006/math">
                      <m:r>
                        <a:rPr lang="en-US" sz="2000" i="1">
                          <a:latin typeface="Cambria Math" panose="02040503050406030204" pitchFamily="18" charset="0"/>
                        </a:rPr>
                        <m:t>𝑠</m:t>
                      </m:r>
                      <m:r>
                        <a:rPr lang="en-US" sz="2000" b="0" i="1" smtClean="0">
                          <a:latin typeface="Cambria Math" panose="02040503050406030204" pitchFamily="18" charset="0"/>
                        </a:rPr>
                        <m:t> </m:t>
                      </m:r>
                      <m:r>
                        <a:rPr lang="en-US" sz="2000" i="1">
                          <a:latin typeface="Cambria Math" panose="02040503050406030204" pitchFamily="18" charset="0"/>
                        </a:rPr>
                        <m:t>∈</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𝑧</m:t>
                          </m:r>
                        </m:e>
                        <m:sup>
                          <m:r>
                            <a:rPr lang="en-US" sz="2000" b="0" i="1" smtClean="0">
                              <a:latin typeface="Cambria Math" panose="02040503050406030204" pitchFamily="18" charset="0"/>
                            </a:rPr>
                            <m:t>+</m:t>
                          </m:r>
                        </m:sup>
                      </m:sSup>
                    </m:oMath>
                  </m:oMathPara>
                </a14:m>
                <a:endParaRPr lang="en-US" b="0"/>
              </a:p>
            </p:txBody>
          </p:sp>
        </mc:Choice>
        <mc:Fallback>
          <p:sp>
            <p:nvSpPr>
              <p:cNvPr id="14" name="TextBox 13">
                <a:extLst>
                  <a:ext uri="{FF2B5EF4-FFF2-40B4-BE49-F238E27FC236}">
                    <a16:creationId xmlns:a16="http://schemas.microsoft.com/office/drawing/2014/main" id="{67430E7B-D84E-7F23-5654-2C28A7EDE3CD}"/>
                  </a:ext>
                </a:extLst>
              </p:cNvPr>
              <p:cNvSpPr txBox="1">
                <a:spLocks noRot="1" noChangeAspect="1" noMove="1" noResize="1" noEditPoints="1" noAdjustHandles="1" noChangeArrowheads="1" noChangeShapeType="1" noTextEdit="1"/>
              </p:cNvSpPr>
              <p:nvPr/>
            </p:nvSpPr>
            <p:spPr>
              <a:xfrm>
                <a:off x="22910620" y="8287208"/>
                <a:ext cx="3516048" cy="3337580"/>
              </a:xfrm>
              <a:prstGeom prst="rect">
                <a:avLst/>
              </a:prstGeom>
              <a:blipFill>
                <a:blip r:embed="rId10"/>
                <a:stretch>
                  <a:fillRect l="-1386" t="-9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2933119-7031-55CE-278D-44697146F4D1}"/>
                  </a:ext>
                </a:extLst>
              </p:cNvPr>
              <p:cNvSpPr txBox="1"/>
              <p:nvPr/>
            </p:nvSpPr>
            <p:spPr>
              <a:xfrm>
                <a:off x="26460378" y="8287208"/>
                <a:ext cx="3516048" cy="3416384"/>
              </a:xfrm>
              <a:prstGeom prst="rect">
                <a:avLst/>
              </a:prstGeom>
              <a:noFill/>
            </p:spPr>
            <p:txBody>
              <a:bodyPr wrap="square" rtlCol="0">
                <a:spAutoFit/>
              </a:bodyPr>
              <a:lstStyle/>
              <a:p>
                <a:r>
                  <a:rPr lang="en-US" b="1"/>
                  <a:t>Model II (number of sensors predetermined)</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𝑀𝑎𝑥𝑖𝑚𝑖𝑧𝑒</m:t>
                      </m:r>
                      <m:r>
                        <a:rPr lang="en-US" sz="2000" b="0" i="1" smtClean="0">
                          <a:latin typeface="Cambria Math" panose="02040503050406030204" pitchFamily="18" charset="0"/>
                        </a:rPr>
                        <m:t> </m:t>
                      </m:r>
                      <m:r>
                        <a:rPr lang="en-US" sz="2000" b="0" i="1" smtClean="0">
                          <a:latin typeface="Cambria Math" panose="02040503050406030204" pitchFamily="18" charset="0"/>
                        </a:rPr>
                        <m:t>𝑑</m:t>
                      </m:r>
                    </m:oMath>
                    <m:oMath xmlns:m="http://schemas.openxmlformats.org/officeDocument/2006/math">
                      <m:r>
                        <a:rPr lang="en-US" sz="2000" b="0" i="1" smtClean="0">
                          <a:latin typeface="Cambria Math" panose="02040503050406030204" pitchFamily="18" charset="0"/>
                        </a:rPr>
                        <m:t>𝑆𝑢𝑏𝑗𝑒𝑐𝑡</m:t>
                      </m:r>
                      <m:r>
                        <a:rPr lang="en-US" sz="2000" b="0" i="1" smtClean="0">
                          <a:latin typeface="Cambria Math" panose="02040503050406030204" pitchFamily="18" charset="0"/>
                        </a:rPr>
                        <m:t> </m:t>
                      </m:r>
                      <m:r>
                        <a:rPr lang="en-US" sz="2000" b="0" i="1" smtClean="0">
                          <a:latin typeface="Cambria Math" panose="02040503050406030204" pitchFamily="18" charset="0"/>
                        </a:rPr>
                        <m:t>𝑡𝑜</m:t>
                      </m:r>
                      <m:r>
                        <a:rPr lang="en-US" sz="2000" b="0" i="1" smtClean="0">
                          <a:latin typeface="Cambria Math" panose="02040503050406030204" pitchFamily="18" charset="0"/>
                        </a:rPr>
                        <m:t>:</m:t>
                      </m:r>
                    </m:oMath>
                    <m:oMath xmlns:m="http://schemas.openxmlformats.org/officeDocument/2006/math">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2</m:t>
                      </m:r>
                      <m:r>
                        <a:rPr lang="en-US" sz="2000" i="1">
                          <a:latin typeface="Cambria Math" panose="02040503050406030204" pitchFamily="18" charset="0"/>
                        </a:rPr>
                        <m:t> ∗</m:t>
                      </m:r>
                      <m:r>
                        <a:rPr lang="el-GR" sz="2000" i="1">
                          <a:latin typeface="Cambria Math" panose="02040503050406030204" pitchFamily="18" charset="0"/>
                        </a:rPr>
                        <m:t>𝜋</m:t>
                      </m:r>
                      <m:r>
                        <a:rPr lang="en-US" sz="2000" i="1">
                          <a:latin typeface="Cambria Math" panose="02040503050406030204" pitchFamily="18" charset="0"/>
                        </a:rPr>
                        <m:t> ∗</m:t>
                      </m:r>
                      <m:r>
                        <a:rPr lang="en-US" sz="2000" i="1">
                          <a:latin typeface="Cambria Math" panose="02040503050406030204" pitchFamily="18" charset="0"/>
                        </a:rPr>
                        <m:t>𝑟</m:t>
                      </m:r>
                      <m:r>
                        <a:rPr lang="en-US" sz="2000" i="1">
                          <a:latin typeface="Cambria Math" panose="02040503050406030204" pitchFamily="18" charset="0"/>
                        </a:rPr>
                        <m:t> ∗ </m:t>
                      </m:r>
                      <m:r>
                        <a:rPr lang="en-US" sz="2000" i="1">
                          <a:latin typeface="Cambria Math" panose="02040503050406030204" pitchFamily="18" charset="0"/>
                        </a:rPr>
                        <m:t>𝑑</m:t>
                      </m:r>
                    </m:oMath>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 ∗</m:t>
                      </m:r>
                      <m:r>
                        <a:rPr lang="en-US" sz="2000" b="0" i="1" smtClean="0">
                          <a:latin typeface="Cambria Math" panose="02040503050406030204" pitchFamily="18" charset="0"/>
                        </a:rPr>
                        <m:t>𝑙</m:t>
                      </m:r>
                      <m:r>
                        <a:rPr lang="en-US" sz="2000" b="0" i="1" smtClean="0">
                          <a:latin typeface="Cambria Math" panose="02040503050406030204" pitchFamily="18" charset="0"/>
                        </a:rPr>
                        <m:t> ∗</m:t>
                      </m:r>
                      <m:r>
                        <a:rPr lang="en-US" sz="2000" b="0" i="1" smtClean="0">
                          <a:latin typeface="Cambria Math" panose="02040503050406030204" pitchFamily="18" charset="0"/>
                        </a:rPr>
                        <m:t>𝑒</m:t>
                      </m:r>
                      <m:r>
                        <a:rPr lang="en-US" sz="2000" b="0" i="1" smtClean="0">
                          <a:latin typeface="Cambria Math" panose="02040503050406030204" pitchFamily="18" charset="0"/>
                        </a:rPr>
                        <m:t> ∗</m:t>
                      </m:r>
                      <m:r>
                        <a:rPr lang="en-US" sz="2000" b="0" i="1" smtClean="0">
                          <a:latin typeface="Cambria Math" panose="02040503050406030204" pitchFamily="18" charset="0"/>
                        </a:rPr>
                        <m:t>𝑎</m:t>
                      </m:r>
                      <m:r>
                        <a:rPr lang="en-US" sz="2000" b="0" i="1" smtClean="0">
                          <a:latin typeface="Cambria Math" panose="02040503050406030204" pitchFamily="18" charset="0"/>
                        </a:rPr>
                        <m:t> ∗</m:t>
                      </m:r>
                      <m:r>
                        <a:rPr lang="en-US" sz="2000" b="0" i="1" smtClean="0">
                          <a:latin typeface="Cambria Math" panose="02040503050406030204" pitchFamily="18" charset="0"/>
                        </a:rPr>
                        <m:t>𝑡</m:t>
                      </m:r>
                      <m:r>
                        <a:rPr lang="en-US" sz="2000" b="0" i="1" smtClean="0">
                          <a:latin typeface="Cambria Math" panose="02040503050406030204" pitchFamily="18" charset="0"/>
                        </a:rPr>
                        <m:t> ≤ </m:t>
                      </m:r>
                      <m:r>
                        <a:rPr lang="en-US" sz="2000" b="0" i="1" smtClean="0">
                          <a:latin typeface="Cambria Math" panose="02040503050406030204" pitchFamily="18" charset="0"/>
                        </a:rPr>
                        <m:t>𝑐</m:t>
                      </m:r>
                    </m:oMath>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r>
                            <a:rPr lang="ar-SA" sz="2000" b="0" i="1" smtClean="0">
                              <a:latin typeface="Cambria Math" panose="02040503050406030204" pitchFamily="18" charset="0"/>
                            </a:rPr>
                            <m:t>+</m:t>
                          </m:r>
                          <m:r>
                            <a:rPr lang="ar-SA" sz="2000" b="0" i="1" smtClean="0">
                              <a:latin typeface="Cambria Math" panose="02040503050406030204" pitchFamily="18" charset="0"/>
                            </a:rPr>
                            <m:t>1</m:t>
                          </m:r>
                        </m:sub>
                      </m:sSub>
                      <m:r>
                        <a:rPr lang="en-US" sz="2000" b="0" i="1" smtClean="0">
                          <a:latin typeface="Cambria Math" panose="02040503050406030204" pitchFamily="18" charset="0"/>
                        </a:rPr>
                        <m:t> =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𝑑</m:t>
                      </m:r>
                      <m:r>
                        <a:rPr lang="en-US" sz="2000" b="0" i="1" smtClean="0">
                          <a:latin typeface="Cambria Math" panose="02040503050406030204" pitchFamily="18" charset="0"/>
                        </a:rPr>
                        <m:t>       </m:t>
                      </m:r>
                      <m:r>
                        <a:rPr lang="ar-SA" sz="2000" b="0" i="1" smtClean="0">
                          <a:latin typeface="Cambria Math" panose="02040503050406030204" pitchFamily="18" charset="0"/>
                        </a:rPr>
                        <m:t>    </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 </m:t>
                      </m:r>
                      <m:r>
                        <a:rPr lang="en-US" sz="2000" i="1">
                          <a:latin typeface="Cambria Math" panose="02040503050406030204" pitchFamily="18" charset="0"/>
                        </a:rPr>
                        <m:t>𝐼</m:t>
                      </m:r>
                    </m:oMath>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𝑑</m:t>
                      </m:r>
                    </m:oMath>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 </m:t>
                      </m:r>
                      <m:r>
                        <a:rPr lang="en-US" sz="2000" b="0" i="1" smtClean="0">
                          <a:latin typeface="Cambria Math" panose="02040503050406030204" pitchFamily="18" charset="0"/>
                        </a:rPr>
                        <m:t>𝐿</m:t>
                      </m:r>
                      <m:r>
                        <a:rPr lang="en-US" sz="2000" b="0" i="1" smtClean="0">
                          <a:latin typeface="Cambria Math" panose="02040503050406030204" pitchFamily="18" charset="0"/>
                        </a:rPr>
                        <m:t>                          ∀ </m:t>
                      </m:r>
                      <m:r>
                        <a:rPr lang="en-US" sz="2000" i="1">
                          <a:latin typeface="Cambria Math" panose="02040503050406030204" pitchFamily="18" charset="0"/>
                        </a:rPr>
                        <m:t>𝑖</m:t>
                      </m:r>
                      <m:r>
                        <a:rPr lang="en-US" sz="2000" i="1">
                          <a:latin typeface="Cambria Math" panose="02040503050406030204" pitchFamily="18" charset="0"/>
                        </a:rPr>
                        <m:t> ∈ </m:t>
                      </m:r>
                      <m:r>
                        <a:rPr lang="en-US" sz="2000" i="1">
                          <a:latin typeface="Cambria Math" panose="02040503050406030204" pitchFamily="18" charset="0"/>
                        </a:rPr>
                        <m:t>𝐼</m:t>
                      </m:r>
                    </m:oMath>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 ≥  </m:t>
                      </m:r>
                      <m:r>
                        <a:rPr lang="en-US" sz="2000" b="0" i="0" smtClean="0">
                          <a:latin typeface="Cambria Math" panose="02040503050406030204" pitchFamily="18" charset="0"/>
                        </a:rPr>
                        <m:t>0</m:t>
                      </m:r>
                    </m:oMath>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0</m:t>
                      </m:r>
                      <m:r>
                        <a:rPr lang="en-US" sz="2000" b="0" i="1" smtClean="0">
                          <a:latin typeface="Cambria Math" panose="02040503050406030204" pitchFamily="18" charset="0"/>
                        </a:rPr>
                        <m:t>                            ∀ </m:t>
                      </m:r>
                      <m:r>
                        <a:rPr lang="en-US" sz="2000" i="1">
                          <a:latin typeface="Cambria Math" panose="02040503050406030204" pitchFamily="18" charset="0"/>
                        </a:rPr>
                        <m:t>𝑖</m:t>
                      </m:r>
                      <m:r>
                        <a:rPr lang="en-US" sz="2000" i="1">
                          <a:latin typeface="Cambria Math" panose="02040503050406030204" pitchFamily="18" charset="0"/>
                        </a:rPr>
                        <m:t> ∈ </m:t>
                      </m:r>
                      <m:r>
                        <a:rPr lang="en-US" sz="2000" i="1">
                          <a:latin typeface="Cambria Math" panose="02040503050406030204" pitchFamily="18" charset="0"/>
                        </a:rPr>
                        <m:t>𝐼</m:t>
                      </m:r>
                    </m:oMath>
                  </m:oMathPara>
                </a14:m>
                <a:br>
                  <a:rPr lang="en-US"/>
                </a:br>
                <a:endParaRPr lang="en-US"/>
              </a:p>
            </p:txBody>
          </p:sp>
        </mc:Choice>
        <mc:Fallback>
          <p:sp>
            <p:nvSpPr>
              <p:cNvPr id="15" name="TextBox 14">
                <a:extLst>
                  <a:ext uri="{FF2B5EF4-FFF2-40B4-BE49-F238E27FC236}">
                    <a16:creationId xmlns:a16="http://schemas.microsoft.com/office/drawing/2014/main" id="{D2933119-7031-55CE-278D-44697146F4D1}"/>
                  </a:ext>
                </a:extLst>
              </p:cNvPr>
              <p:cNvSpPr txBox="1">
                <a:spLocks noRot="1" noChangeAspect="1" noMove="1" noResize="1" noEditPoints="1" noAdjustHandles="1" noChangeArrowheads="1" noChangeShapeType="1" noTextEdit="1"/>
              </p:cNvSpPr>
              <p:nvPr/>
            </p:nvSpPr>
            <p:spPr>
              <a:xfrm>
                <a:off x="26460378" y="8287208"/>
                <a:ext cx="3516048" cy="3416384"/>
              </a:xfrm>
              <a:prstGeom prst="rect">
                <a:avLst/>
              </a:prstGeom>
              <a:blipFill>
                <a:blip r:embed="rId11"/>
                <a:stretch>
                  <a:fillRect l="-1563" t="-891"/>
                </a:stretch>
              </a:blipFill>
            </p:spPr>
            <p:txBody>
              <a:bodyPr/>
              <a:lstStyle/>
              <a:p>
                <a:r>
                  <a:rPr lang="en-GB">
                    <a:noFill/>
                  </a:rPr>
                  <a:t> </a:t>
                </a:r>
              </a:p>
            </p:txBody>
          </p:sp>
        </mc:Fallback>
      </mc:AlternateContent>
      <p:pic>
        <p:nvPicPr>
          <p:cNvPr id="19" name="Picture 18">
            <a:extLst>
              <a:ext uri="{FF2B5EF4-FFF2-40B4-BE49-F238E27FC236}">
                <a16:creationId xmlns:a16="http://schemas.microsoft.com/office/drawing/2014/main" id="{35FB5736-1957-AEDE-52DC-7667FC90B52C}"/>
              </a:ext>
            </a:extLst>
          </p:cNvPr>
          <p:cNvPicPr>
            <a:picLocks noChangeAspect="1"/>
          </p:cNvPicPr>
          <p:nvPr/>
        </p:nvPicPr>
        <p:blipFill>
          <a:blip r:embed="rId12"/>
          <a:stretch>
            <a:fillRect/>
          </a:stretch>
        </p:blipFill>
        <p:spPr>
          <a:xfrm>
            <a:off x="14218603" y="15699037"/>
            <a:ext cx="8297548" cy="2023651"/>
          </a:xfrm>
          <a:prstGeom prst="rect">
            <a:avLst/>
          </a:prstGeom>
        </p:spPr>
      </p:pic>
      <p:sp>
        <p:nvSpPr>
          <p:cNvPr id="21" name="TextBox 20">
            <a:extLst>
              <a:ext uri="{FF2B5EF4-FFF2-40B4-BE49-F238E27FC236}">
                <a16:creationId xmlns:a16="http://schemas.microsoft.com/office/drawing/2014/main" id="{23D2DE54-8051-784F-AD52-C90F8C5ECE12}"/>
              </a:ext>
            </a:extLst>
          </p:cNvPr>
          <p:cNvSpPr txBox="1"/>
          <p:nvPr/>
        </p:nvSpPr>
        <p:spPr>
          <a:xfrm>
            <a:off x="7868059" y="20069884"/>
            <a:ext cx="6421973" cy="707886"/>
          </a:xfrm>
          <a:prstGeom prst="rect">
            <a:avLst/>
          </a:prstGeom>
          <a:noFill/>
        </p:spPr>
        <p:txBody>
          <a:bodyPr wrap="square" rtlCol="0">
            <a:spAutoFit/>
          </a:bodyPr>
          <a:lstStyle/>
          <a:p>
            <a:pPr marL="323012" indent="-323012" algn="just">
              <a:buFont typeface="Wingdings" pitchFamily="2" charset="2"/>
              <a:buChar char="v"/>
            </a:pPr>
            <a:r>
              <a:rPr lang="en-US" sz="2000">
                <a:latin typeface="Söhne"/>
              </a:rPr>
              <a:t>The training model techniques implemented here were LTSM, </a:t>
            </a:r>
            <a:r>
              <a:rPr lang="en-US" sz="2000" err="1">
                <a:latin typeface="Söhne"/>
              </a:rPr>
              <a:t>XGBoost</a:t>
            </a:r>
            <a:r>
              <a:rPr lang="en-US" sz="2000">
                <a:latin typeface="Söhne"/>
              </a:rPr>
              <a:t>, Autoencoders, and One-Class SVM.</a:t>
            </a:r>
          </a:p>
        </p:txBody>
      </p:sp>
      <p:sp>
        <p:nvSpPr>
          <p:cNvPr id="18" name="مربع نص 53">
            <a:extLst>
              <a:ext uri="{FF2B5EF4-FFF2-40B4-BE49-F238E27FC236}">
                <a16:creationId xmlns:a16="http://schemas.microsoft.com/office/drawing/2014/main" id="{05A632D9-2869-0376-CC83-124B8E026467}"/>
              </a:ext>
            </a:extLst>
          </p:cNvPr>
          <p:cNvSpPr txBox="1"/>
          <p:nvPr/>
        </p:nvSpPr>
        <p:spPr>
          <a:xfrm>
            <a:off x="14437685" y="8510816"/>
            <a:ext cx="4173272" cy="338554"/>
          </a:xfrm>
          <a:prstGeom prst="rect">
            <a:avLst/>
          </a:prstGeom>
          <a:noFill/>
        </p:spPr>
        <p:txBody>
          <a:bodyPr wrap="square" rtlCol="0">
            <a:spAutoFit/>
          </a:bodyPr>
          <a:lstStyle/>
          <a:p>
            <a:r>
              <a:rPr lang="en-US" sz="1600" i="1">
                <a:latin typeface="Söhne"/>
              </a:rPr>
              <a:t>Figure 1. Demo WDN drawing</a:t>
            </a:r>
          </a:p>
        </p:txBody>
      </p:sp>
      <p:sp>
        <p:nvSpPr>
          <p:cNvPr id="24" name="Rectangle 10">
            <a:extLst>
              <a:ext uri="{FF2B5EF4-FFF2-40B4-BE49-F238E27FC236}">
                <a16:creationId xmlns:a16="http://schemas.microsoft.com/office/drawing/2014/main" id="{04E675B1-6042-819F-2DD6-D9686BC04E04}"/>
              </a:ext>
            </a:extLst>
          </p:cNvPr>
          <p:cNvSpPr>
            <a:spLocks noChangeArrowheads="1"/>
          </p:cNvSpPr>
          <p:nvPr/>
        </p:nvSpPr>
        <p:spPr bwMode="auto">
          <a:xfrm>
            <a:off x="22910619" y="17331463"/>
            <a:ext cx="7132267" cy="647942"/>
          </a:xfrm>
          <a:prstGeom prst="snipRoundRect">
            <a:avLst>
              <a:gd name="adj1" fmla="val 0"/>
              <a:gd name="adj2" fmla="val 50000"/>
            </a:avLst>
          </a:prstGeom>
          <a:solidFill>
            <a:srgbClr val="2F8537"/>
          </a:solidFill>
          <a:ln w="12700">
            <a:noFill/>
            <a:miter lim="800000"/>
          </a:ln>
        </p:spPr>
        <p:txBody>
          <a:bodyPr wrap="none" lIns="193805" tIns="51681" rIns="193805" bIns="48441" anchor="ctr" anchorCtr="0"/>
          <a:lstStyle>
            <a:defPPr>
              <a:defRPr kern="1200"/>
            </a:defPPr>
          </a:lstStyle>
          <a:p>
            <a:pPr algn="ctr" defTabSz="3320524">
              <a:defRPr/>
            </a:pPr>
            <a:r>
              <a:rPr lang="en-US" sz="4800" b="1">
                <a:solidFill>
                  <a:schemeClr val="bg1"/>
                </a:solidFill>
                <a:latin typeface="+mj-lt"/>
              </a:rPr>
              <a:t>Conclusion</a:t>
            </a:r>
          </a:p>
        </p:txBody>
      </p:sp>
      <p:sp>
        <p:nvSpPr>
          <p:cNvPr id="26" name="Rectangle 25">
            <a:extLst>
              <a:ext uri="{FF2B5EF4-FFF2-40B4-BE49-F238E27FC236}">
                <a16:creationId xmlns:a16="http://schemas.microsoft.com/office/drawing/2014/main" id="{828EEA4F-8363-A526-7B8F-23610FDD95FC}"/>
              </a:ext>
            </a:extLst>
          </p:cNvPr>
          <p:cNvSpPr/>
          <p:nvPr/>
        </p:nvSpPr>
        <p:spPr>
          <a:xfrm>
            <a:off x="22910620" y="17976223"/>
            <a:ext cx="7132268" cy="3124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782">
              <a:latin typeface="+mj-lt"/>
            </a:endParaRPr>
          </a:p>
        </p:txBody>
      </p:sp>
      <p:sp>
        <p:nvSpPr>
          <p:cNvPr id="28" name="TextBox 27">
            <a:extLst>
              <a:ext uri="{FF2B5EF4-FFF2-40B4-BE49-F238E27FC236}">
                <a16:creationId xmlns:a16="http://schemas.microsoft.com/office/drawing/2014/main" id="{7135E24B-B791-76C6-0C25-4C44B6931217}"/>
              </a:ext>
            </a:extLst>
          </p:cNvPr>
          <p:cNvSpPr txBox="1"/>
          <p:nvPr/>
        </p:nvSpPr>
        <p:spPr>
          <a:xfrm>
            <a:off x="22947479" y="12699850"/>
            <a:ext cx="7152620" cy="4401205"/>
          </a:xfrm>
          <a:prstGeom prst="rect">
            <a:avLst/>
          </a:prstGeom>
          <a:noFill/>
        </p:spPr>
        <p:txBody>
          <a:bodyPr wrap="square" rtlCol="0">
            <a:spAutoFit/>
          </a:bodyPr>
          <a:lstStyle/>
          <a:p>
            <a:pPr marL="285750" indent="-285750">
              <a:buFont typeface="Wingdings" panose="05000000000000000000" pitchFamily="2" charset="2"/>
              <a:buChar char="v"/>
            </a:pPr>
            <a:r>
              <a:rPr lang="en-US" sz="2000" b="1"/>
              <a:t>Uptime: </a:t>
            </a:r>
            <a:r>
              <a:rPr lang="en-US" sz="2000"/>
              <a:t>The prototype was run for 6 hours strait without any interruption, and there so no indication of it being shutdown.</a:t>
            </a:r>
          </a:p>
          <a:p>
            <a:pPr marL="285750" indent="-285750">
              <a:buFont typeface="Wingdings" panose="05000000000000000000" pitchFamily="2" charset="2"/>
              <a:buChar char="v"/>
            </a:pPr>
            <a:r>
              <a:rPr lang="en-US" sz="2000" b="1"/>
              <a:t>Accuracy: </a:t>
            </a:r>
            <a:r>
              <a:rPr lang="en-US" sz="2000"/>
              <a:t>After training the data with different training models, it was found LTSM model resulted in the best model with an accuracy of 92.27%, exceeding the targeted specification of 85%.</a:t>
            </a:r>
          </a:p>
          <a:p>
            <a:pPr marL="285750" indent="-285750">
              <a:buFont typeface="Wingdings" panose="05000000000000000000" pitchFamily="2" charset="2"/>
              <a:buChar char="v"/>
            </a:pPr>
            <a:r>
              <a:rPr lang="en-US" sz="2000"/>
              <a:t> </a:t>
            </a:r>
            <a:r>
              <a:rPr lang="en-US" sz="2000" b="1"/>
              <a:t>Portion of leak detected:  </a:t>
            </a:r>
            <a:r>
              <a:rPr lang="en-US" sz="2000"/>
              <a:t>This specification is measured by the recall. With LTSM model resulted in 90.35% recall.</a:t>
            </a:r>
          </a:p>
          <a:p>
            <a:pPr marL="285750" indent="-285750">
              <a:buFont typeface="Wingdings" panose="05000000000000000000" pitchFamily="2" charset="2"/>
              <a:buChar char="v"/>
            </a:pPr>
            <a:r>
              <a:rPr lang="en-US" sz="2000" b="1"/>
              <a:t>Detection time</a:t>
            </a:r>
            <a:r>
              <a:rPr lang="en-US" sz="2000"/>
              <a:t>: The model collect data every 5 seconds. If one reading result in leak statues in the model, the system can activate immediately</a:t>
            </a:r>
          </a:p>
          <a:p>
            <a:pPr marL="285750" indent="-285750">
              <a:buFont typeface="Wingdings" panose="05000000000000000000" pitchFamily="2" charset="2"/>
              <a:buChar char="v"/>
            </a:pPr>
            <a:r>
              <a:rPr lang="en-US" sz="2000" b="1"/>
              <a:t>Coverage of 1 Sensor: </a:t>
            </a:r>
            <a:r>
              <a:rPr lang="en-US" sz="2000"/>
              <a:t>The system was tested on a demo WDS with  coverage of 2 meters per sensor. Moreover, the sensor placement optimization model has shown that each sensor can cover up to 12 meters</a:t>
            </a:r>
            <a:endParaRPr lang="en-US" sz="2000" b="1"/>
          </a:p>
        </p:txBody>
      </p:sp>
      <p:pic>
        <p:nvPicPr>
          <p:cNvPr id="33" name="Picture 32" descr="A pipe on the floor&#10;&#10;Description automatically generated with medium confidence">
            <a:extLst>
              <a:ext uri="{FF2B5EF4-FFF2-40B4-BE49-F238E27FC236}">
                <a16:creationId xmlns:a16="http://schemas.microsoft.com/office/drawing/2014/main" id="{9082761C-0184-0479-86D6-22308F8A4E7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422203" y="4568302"/>
            <a:ext cx="4173273" cy="4757286"/>
          </a:xfrm>
          <a:prstGeom prst="rect">
            <a:avLst/>
          </a:prstGeom>
        </p:spPr>
      </p:pic>
      <p:sp>
        <p:nvSpPr>
          <p:cNvPr id="34" name="مربع نص 53">
            <a:extLst>
              <a:ext uri="{FF2B5EF4-FFF2-40B4-BE49-F238E27FC236}">
                <a16:creationId xmlns:a16="http://schemas.microsoft.com/office/drawing/2014/main" id="{55AA18C3-8F96-A9C7-17E3-6723BD40FBC4}"/>
              </a:ext>
            </a:extLst>
          </p:cNvPr>
          <p:cNvSpPr txBox="1"/>
          <p:nvPr/>
        </p:nvSpPr>
        <p:spPr>
          <a:xfrm>
            <a:off x="18973643" y="9323488"/>
            <a:ext cx="4173272" cy="338554"/>
          </a:xfrm>
          <a:prstGeom prst="rect">
            <a:avLst/>
          </a:prstGeom>
          <a:noFill/>
        </p:spPr>
        <p:txBody>
          <a:bodyPr wrap="square" rtlCol="0">
            <a:spAutoFit/>
          </a:bodyPr>
          <a:lstStyle/>
          <a:p>
            <a:r>
              <a:rPr lang="en-US" sz="1600" i="1">
                <a:latin typeface="Söhne"/>
              </a:rPr>
              <a:t>Figure 2. The physical prototype</a:t>
            </a:r>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89226ABE-40CF-DEAF-6598-56CD1058ADFB}"/>
                  </a:ext>
                </a:extLst>
              </p:cNvPr>
              <p:cNvSpPr txBox="1"/>
              <p:nvPr/>
            </p:nvSpPr>
            <p:spPr>
              <a:xfrm>
                <a:off x="13094669" y="9444499"/>
                <a:ext cx="5272708" cy="2957413"/>
              </a:xfrm>
              <a:prstGeom prst="rect">
                <a:avLst/>
              </a:prstGeom>
              <a:noFill/>
            </p:spPr>
            <p:txBody>
              <a:bodyPr wrap="square" rtlCol="0">
                <a:spAutoFit/>
              </a:bodyPr>
              <a:lstStyle/>
              <a:p>
                <a:pPr marL="342900" indent="-342900">
                  <a:buFont typeface="Wingdings" panose="05000000000000000000" pitchFamily="2" charset="2"/>
                  <a:buChar char="v"/>
                </a:pPr>
                <a:r>
                  <a:rPr lang="en-US" sz="2000"/>
                  <a:t>Pressure at leak 1:</a:t>
                </a:r>
              </a:p>
              <a:p>
                <a:pPr algn="ctr"/>
                <a14:m>
                  <m:oMath xmlns:m="http://schemas.openxmlformats.org/officeDocument/2006/math">
                    <m:sSub>
                      <m:sSubPr>
                        <m:ctrlPr>
                          <a:rPr lang="en-GB" sz="2000" i="1" smtClean="0">
                            <a:effectLst/>
                            <a:latin typeface="Cambria Math" panose="02040503050406030204" pitchFamily="18" charset="0"/>
                          </a:rPr>
                        </m:ctrlPr>
                      </m:sSubPr>
                      <m:e>
                        <m:sSub>
                          <m:sSubPr>
                            <m:ctrlPr>
                              <a:rPr lang="en-GB" sz="2000" i="1">
                                <a:latin typeface="Cambria Math" panose="02040503050406030204" pitchFamily="18"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𝑃</m:t>
                            </m:r>
                          </m:e>
                          <m:sub>
                            <m:r>
                              <a:rPr lang="en-GB" sz="2000" b="0" i="1" smtClean="0">
                                <a:latin typeface="Cambria Math" panose="02040503050406030204" pitchFamily="18" charset="0"/>
                                <a:ea typeface="Aptos" panose="020B0004020202020204" pitchFamily="34" charset="0"/>
                                <a:cs typeface="Arial" panose="020B0604020202020204" pitchFamily="34" charset="0"/>
                              </a:rPr>
                              <m:t>𝐿</m:t>
                            </m:r>
                            <m:r>
                              <a:rPr lang="en-GB" sz="2000" b="0" i="1" smtClean="0">
                                <a:latin typeface="Cambria Math" panose="02040503050406030204" pitchFamily="18" charset="0"/>
                                <a:ea typeface="Aptos" panose="020B0004020202020204" pitchFamily="34" charset="0"/>
                                <a:cs typeface="Arial" panose="020B0604020202020204" pitchFamily="34" charset="0"/>
                              </a:rPr>
                              <m:t>1</m:t>
                            </m:r>
                          </m:sub>
                        </m:sSub>
                        <m:r>
                          <a:rPr lang="en-GB" sz="2000" b="0" i="1" smtClean="0">
                            <a:latin typeface="Cambria Math" panose="02040503050406030204" pitchFamily="18" charset="0"/>
                            <a:ea typeface="Aptos" panose="020B0004020202020204" pitchFamily="34" charset="0"/>
                            <a:cs typeface="Arial" panose="020B0604020202020204" pitchFamily="34" charset="0"/>
                          </a:rPr>
                          <m:t>=</m:t>
                        </m:r>
                        <m:r>
                          <a:rPr lang="en-US" sz="2000" i="1">
                            <a:effectLst/>
                            <a:latin typeface="Cambria Math" panose="02040503050406030204" pitchFamily="18" charset="0"/>
                            <a:ea typeface="Aptos" panose="020B0004020202020204" pitchFamily="34" charset="0"/>
                            <a:cs typeface="Arial" panose="020B0604020202020204" pitchFamily="34" charset="0"/>
                          </a:rPr>
                          <m:t>𝑃</m:t>
                        </m:r>
                      </m:e>
                      <m:sub>
                        <m:r>
                          <a:rPr lang="en-GB" sz="2000" b="0" i="1" smtClean="0">
                            <a:effectLst/>
                            <a:latin typeface="Cambria Math" panose="02040503050406030204" pitchFamily="18" charset="0"/>
                            <a:ea typeface="Aptos" panose="020B0004020202020204" pitchFamily="34" charset="0"/>
                            <a:cs typeface="Arial" panose="020B0604020202020204" pitchFamily="34" charset="0"/>
                          </a:rPr>
                          <m:t>𝑜</m:t>
                        </m:r>
                      </m:sub>
                    </m:sSub>
                  </m:oMath>
                </a14:m>
                <a:r>
                  <a:rPr lang="en-US" sz="2000"/>
                  <a:t>-</a:t>
                </a:r>
                <a:r>
                  <a:rPr lang="en-US" sz="2000">
                    <a:ea typeface="Aptos" panose="020B000402020202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Aptos" panose="020B0004020202020204" pitchFamily="34" charset="0"/>
                        <a:cs typeface="Arial" panose="020B0604020202020204" pitchFamily="34" charset="0"/>
                      </a:rPr>
                      <m:t>𝛥</m:t>
                    </m:r>
                    <m:sSub>
                      <m:sSubPr>
                        <m:ctrlPr>
                          <a:rPr lang="en-GB" sz="2000" i="1" kern="100">
                            <a:latin typeface="Cambria Math" panose="02040503050406030204" pitchFamily="18" charset="0"/>
                            <a:ea typeface="Aptos" panose="020B0004020202020204" pitchFamily="34" charset="0"/>
                            <a:cs typeface="Times New Roman" panose="02020603050405020304" pitchFamily="18" charset="0"/>
                          </a:rPr>
                        </m:ctrlPr>
                      </m:sSubPr>
                      <m:e>
                        <m:r>
                          <a:rPr lang="en-GB" sz="2000" i="1" kern="100">
                            <a:latin typeface="Cambria Math" panose="02040503050406030204" pitchFamily="18" charset="0"/>
                            <a:ea typeface="Aptos" panose="020B0004020202020204" pitchFamily="34" charset="0"/>
                            <a:cs typeface="Times New Roman" panose="02020603050405020304" pitchFamily="18" charset="0"/>
                          </a:rPr>
                          <m:t>𝑃</m:t>
                        </m:r>
                      </m:e>
                      <m:sub>
                        <m:r>
                          <a:rPr lang="en-GB" sz="2000" i="1" kern="100">
                            <a:latin typeface="Cambria Math" panose="02040503050406030204" pitchFamily="18" charset="0"/>
                            <a:ea typeface="Aptos" panose="020B0004020202020204" pitchFamily="34" charset="0"/>
                            <a:cs typeface="Times New Roman" panose="02020603050405020304" pitchFamily="18" charset="0"/>
                          </a:rPr>
                          <m:t>𝑚𝑎𝑗𝑜𝑟</m:t>
                        </m:r>
                      </m:sub>
                    </m:sSub>
                  </m:oMath>
                </a14:m>
                <a:r>
                  <a:rPr lang="en-US" sz="2000"/>
                  <a:t>-</a:t>
                </a:r>
                <a:r>
                  <a:rPr lang="en-US" sz="2000">
                    <a:ea typeface="Aptos" panose="020B000402020202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Aptos" panose="020B0004020202020204" pitchFamily="34" charset="0"/>
                        <a:cs typeface="Arial" panose="020B0604020202020204" pitchFamily="34" charset="0"/>
                      </a:rPr>
                      <m:t>𝛥</m:t>
                    </m:r>
                    <m:sSub>
                      <m:sSubPr>
                        <m:ctrlPr>
                          <a:rPr lang="en-GB" sz="2000" i="1" kern="100">
                            <a:latin typeface="Cambria Math" panose="02040503050406030204" pitchFamily="18" charset="0"/>
                            <a:ea typeface="Aptos" panose="020B0004020202020204" pitchFamily="34" charset="0"/>
                            <a:cs typeface="Times New Roman" panose="02020603050405020304" pitchFamily="18" charset="0"/>
                          </a:rPr>
                        </m:ctrlPr>
                      </m:sSubPr>
                      <m:e>
                        <m:r>
                          <a:rPr lang="en-GB" sz="2000" i="1" kern="100">
                            <a:latin typeface="Cambria Math" panose="02040503050406030204" pitchFamily="18" charset="0"/>
                            <a:ea typeface="Aptos" panose="020B0004020202020204" pitchFamily="34" charset="0"/>
                            <a:cs typeface="Times New Roman" panose="02020603050405020304" pitchFamily="18" charset="0"/>
                          </a:rPr>
                          <m:t>𝑃</m:t>
                        </m:r>
                      </m:e>
                      <m:sub>
                        <m:r>
                          <a:rPr lang="en-GB" sz="2000" i="1" kern="100">
                            <a:latin typeface="Cambria Math" panose="02040503050406030204" pitchFamily="18" charset="0"/>
                            <a:ea typeface="Aptos" panose="020B0004020202020204" pitchFamily="34" charset="0"/>
                            <a:cs typeface="Times New Roman" panose="02020603050405020304" pitchFamily="18" charset="0"/>
                          </a:rPr>
                          <m:t>𝑚</m:t>
                        </m:r>
                        <m:r>
                          <a:rPr lang="en-GB" sz="2000" b="0" i="1" kern="100" smtClean="0">
                            <a:latin typeface="Cambria Math" panose="02040503050406030204" pitchFamily="18" charset="0"/>
                            <a:ea typeface="Aptos" panose="020B0004020202020204" pitchFamily="34" charset="0"/>
                            <a:cs typeface="Times New Roman" panose="02020603050405020304" pitchFamily="18" charset="0"/>
                          </a:rPr>
                          <m:t>𝑖𝑛</m:t>
                        </m:r>
                        <m:r>
                          <a:rPr lang="en-GB" sz="2000" i="1" kern="100">
                            <a:latin typeface="Cambria Math" panose="02040503050406030204" pitchFamily="18" charset="0"/>
                            <a:ea typeface="Aptos" panose="020B0004020202020204" pitchFamily="34" charset="0"/>
                            <a:cs typeface="Times New Roman" panose="02020603050405020304" pitchFamily="18" charset="0"/>
                          </a:rPr>
                          <m:t>𝑜𝑟</m:t>
                        </m:r>
                      </m:sub>
                    </m:sSub>
                  </m:oMath>
                </a14:m>
                <a:endParaRPr lang="en-GB" sz="2000" kern="100">
                  <a:ea typeface="Aptos" panose="020B0004020202020204" pitchFamily="34" charset="0"/>
                  <a:cs typeface="Times New Roman" panose="02020603050405020304" pitchFamily="18" charset="0"/>
                </a:endParaRPr>
              </a:p>
              <a:p>
                <a:endParaRPr lang="en-US" sz="2000"/>
              </a:p>
              <a:p>
                <a:pPr marL="342900" indent="-342900">
                  <a:buFont typeface="Wingdings" panose="05000000000000000000" pitchFamily="2" charset="2"/>
                  <a:buChar char="v"/>
                </a:pPr>
                <a:r>
                  <a:rPr lang="en-US" sz="2000"/>
                  <a:t>Emitter coefficient:</a:t>
                </a:r>
              </a:p>
              <a:p>
                <a:pPr/>
                <a14:m>
                  <m:oMathPara xmlns:m="http://schemas.openxmlformats.org/officeDocument/2006/math">
                    <m:oMathParaPr>
                      <m:jc m:val="centerGroup"/>
                    </m:oMathParaPr>
                    <m:oMath xmlns:m="http://schemas.openxmlformats.org/officeDocument/2006/math">
                      <m:r>
                        <a:rPr lang="en-GB" sz="2000" i="1" smtClean="0">
                          <a:effectLst/>
                          <a:latin typeface="Cambria Math" panose="02040503050406030204" pitchFamily="18" charset="0"/>
                          <a:ea typeface="Aptos" panose="020B0004020202020204" pitchFamily="34" charset="0"/>
                          <a:cs typeface="Arial" panose="020B0604020202020204" pitchFamily="34" charset="0"/>
                        </a:rPr>
                        <m:t>𝐶</m:t>
                      </m:r>
                      <m:r>
                        <a:rPr lang="en-US" sz="2000">
                          <a:effectLst/>
                          <a:latin typeface="Cambria Math" panose="02040503050406030204" pitchFamily="18" charset="0"/>
                          <a:ea typeface="Aptos" panose="020B0004020202020204" pitchFamily="34" charset="0"/>
                          <a:cs typeface="Arial" panose="020B0604020202020204" pitchFamily="34" charset="0"/>
                        </a:rPr>
                        <m:t>=</m:t>
                      </m:r>
                      <m:f>
                        <m:fPr>
                          <m:ctrlPr>
                            <a:rPr lang="en-GB" sz="2000" b="0" i="1" smtClean="0">
                              <a:effectLst/>
                              <a:latin typeface="Cambria Math" panose="02040503050406030204" pitchFamily="18" charset="0"/>
                              <a:cs typeface="Arial" panose="020B0604020202020204" pitchFamily="34" charset="0"/>
                            </a:rPr>
                          </m:ctrlPr>
                        </m:fPr>
                        <m:num>
                          <m:sSub>
                            <m:sSubPr>
                              <m:ctrlPr>
                                <a:rPr lang="en-GB" sz="2000" b="0" i="1" smtClean="0">
                                  <a:effectLst/>
                                  <a:latin typeface="Cambria Math" panose="02040503050406030204" pitchFamily="18" charset="0"/>
                                  <a:cs typeface="Arial" panose="020B0604020202020204" pitchFamily="34" charset="0"/>
                                </a:rPr>
                              </m:ctrlPr>
                            </m:sSubPr>
                            <m:e>
                              <m:d>
                                <m:dPr>
                                  <m:begChr m:val=""/>
                                  <m:endChr m:val="|"/>
                                  <m:ctrlPr>
                                    <a:rPr lang="en-GB" sz="2000" b="0" i="1" smtClean="0">
                                      <a:effectLst/>
                                      <a:latin typeface="Cambria Math" panose="02040503050406030204" pitchFamily="18" charset="0"/>
                                      <a:cs typeface="Arial" panose="020B0604020202020204" pitchFamily="34" charset="0"/>
                                    </a:rPr>
                                  </m:ctrlPr>
                                </m:dPr>
                                <m:e>
                                  <m:r>
                                    <a:rPr lang="en-GB" sz="2000" b="0" i="1" smtClean="0">
                                      <a:effectLst/>
                                      <a:latin typeface="Cambria Math" panose="02040503050406030204" pitchFamily="18" charset="0"/>
                                      <a:cs typeface="Arial" panose="020B0604020202020204" pitchFamily="34" charset="0"/>
                                    </a:rPr>
                                    <m:t>𝑄</m:t>
                                  </m:r>
                                </m:e>
                              </m:d>
                            </m:e>
                            <m:sub>
                              <m:r>
                                <a:rPr lang="en-GB" sz="2000" b="0" i="1" smtClean="0">
                                  <a:effectLst/>
                                  <a:latin typeface="Cambria Math" panose="02040503050406030204" pitchFamily="18" charset="0"/>
                                  <a:cs typeface="Arial" panose="020B0604020202020204" pitchFamily="34" charset="0"/>
                                </a:rPr>
                                <m:t>𝐿</m:t>
                              </m:r>
                              <m:r>
                                <a:rPr lang="en-GB" sz="2000" b="0" i="1" smtClean="0">
                                  <a:effectLst/>
                                  <a:latin typeface="Cambria Math" panose="02040503050406030204" pitchFamily="18" charset="0"/>
                                  <a:cs typeface="Arial" panose="020B0604020202020204" pitchFamily="34" charset="0"/>
                                </a:rPr>
                                <m:t>1</m:t>
                              </m:r>
                            </m:sub>
                          </m:sSub>
                        </m:num>
                        <m:den>
                          <m:sSubSup>
                            <m:sSubSupPr>
                              <m:ctrlPr>
                                <a:rPr lang="en-GB" sz="2000" b="0" i="1" smtClean="0">
                                  <a:latin typeface="Cambria Math" panose="02040503050406030204" pitchFamily="18" charset="0"/>
                                  <a:ea typeface="Aptos" panose="020B0004020202020204" pitchFamily="34" charset="0"/>
                                  <a:cs typeface="Arial" panose="020B0604020202020204" pitchFamily="34" charset="0"/>
                                </a:rPr>
                              </m:ctrlPr>
                            </m:sSubSupPr>
                            <m:e>
                              <m:r>
                                <a:rPr lang="en-US" sz="2000" i="1">
                                  <a:latin typeface="Cambria Math" panose="02040503050406030204" pitchFamily="18" charset="0"/>
                                  <a:ea typeface="Aptos" panose="020B0004020202020204" pitchFamily="34" charset="0"/>
                                  <a:cs typeface="Arial" panose="020B0604020202020204" pitchFamily="34" charset="0"/>
                                </a:rPr>
                                <m:t>𝑃</m:t>
                              </m:r>
                            </m:e>
                            <m:sub>
                              <m:r>
                                <a:rPr lang="en-GB" sz="2000" i="1">
                                  <a:latin typeface="Cambria Math" panose="02040503050406030204" pitchFamily="18" charset="0"/>
                                  <a:ea typeface="Aptos" panose="020B0004020202020204" pitchFamily="34" charset="0"/>
                                  <a:cs typeface="Arial" panose="020B0604020202020204" pitchFamily="34" charset="0"/>
                                </a:rPr>
                                <m:t>𝐿</m:t>
                              </m:r>
                            </m:sub>
                            <m:sup>
                              <m:r>
                                <a:rPr lang="en-GB" sz="2000" b="0" i="1" smtClean="0">
                                  <a:latin typeface="Cambria Math" panose="02040503050406030204" pitchFamily="18" charset="0"/>
                                  <a:ea typeface="Aptos" panose="020B0004020202020204" pitchFamily="34" charset="0"/>
                                  <a:cs typeface="Arial" panose="020B0604020202020204" pitchFamily="34" charset="0"/>
                                </a:rPr>
                                <m:t>0</m:t>
                              </m:r>
                              <m:r>
                                <a:rPr lang="en-GB" sz="2000" b="0" i="1" smtClean="0">
                                  <a:latin typeface="Cambria Math" panose="02040503050406030204" pitchFamily="18" charset="0"/>
                                  <a:ea typeface="Aptos" panose="020B0004020202020204" pitchFamily="34" charset="0"/>
                                  <a:cs typeface="Arial" panose="020B0604020202020204" pitchFamily="34" charset="0"/>
                                </a:rPr>
                                <m:t>.</m:t>
                              </m:r>
                              <m:r>
                                <a:rPr lang="en-GB" sz="2000" b="0" i="1" smtClean="0">
                                  <a:latin typeface="Cambria Math" panose="02040503050406030204" pitchFamily="18" charset="0"/>
                                  <a:ea typeface="Aptos" panose="020B0004020202020204" pitchFamily="34" charset="0"/>
                                  <a:cs typeface="Arial" panose="020B0604020202020204" pitchFamily="34" charset="0"/>
                                </a:rPr>
                                <m:t>5</m:t>
                              </m:r>
                            </m:sup>
                          </m:sSubSup>
                        </m:den>
                      </m:f>
                    </m:oMath>
                  </m:oMathPara>
                </a14:m>
                <a:endParaRPr lang="en-US" sz="2000"/>
              </a:p>
              <a:p>
                <a:endParaRPr lang="en-US" sz="2000"/>
              </a:p>
              <a:p>
                <a:endParaRPr lang="en-US" sz="2000"/>
              </a:p>
              <a:p>
                <a:endParaRPr lang="en-US" sz="2000"/>
              </a:p>
            </p:txBody>
          </p:sp>
        </mc:Choice>
        <mc:Fallback>
          <p:sp>
            <p:nvSpPr>
              <p:cNvPr id="35" name="TextBox 34">
                <a:extLst>
                  <a:ext uri="{FF2B5EF4-FFF2-40B4-BE49-F238E27FC236}">
                    <a16:creationId xmlns:a16="http://schemas.microsoft.com/office/drawing/2014/main" id="{89226ABE-40CF-DEAF-6598-56CD1058ADFB}"/>
                  </a:ext>
                </a:extLst>
              </p:cNvPr>
              <p:cNvSpPr txBox="1">
                <a:spLocks noRot="1" noChangeAspect="1" noMove="1" noResize="1" noEditPoints="1" noAdjustHandles="1" noChangeArrowheads="1" noChangeShapeType="1" noTextEdit="1"/>
              </p:cNvSpPr>
              <p:nvPr/>
            </p:nvSpPr>
            <p:spPr>
              <a:xfrm>
                <a:off x="13094669" y="9444499"/>
                <a:ext cx="5272708" cy="2957413"/>
              </a:xfrm>
              <a:prstGeom prst="rect">
                <a:avLst/>
              </a:prstGeom>
              <a:blipFill>
                <a:blip r:embed="rId14"/>
                <a:stretch>
                  <a:fillRect l="-1040" t="-1031"/>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0B8F316F-0D7B-340D-9AB2-9F444299B98F}"/>
              </a:ext>
            </a:extLst>
          </p:cNvPr>
          <p:cNvSpPr txBox="1"/>
          <p:nvPr/>
        </p:nvSpPr>
        <p:spPr>
          <a:xfrm>
            <a:off x="22997361" y="17976272"/>
            <a:ext cx="6980110" cy="3170099"/>
          </a:xfrm>
          <a:prstGeom prst="rect">
            <a:avLst/>
          </a:prstGeom>
          <a:noFill/>
        </p:spPr>
        <p:txBody>
          <a:bodyPr wrap="square" rtlCol="0">
            <a:spAutoFit/>
          </a:bodyPr>
          <a:lstStyle/>
          <a:p>
            <a:r>
              <a:rPr lang="en-US" sz="2000"/>
              <a:t>This project successfully integrated AI and OR to optimize leak detection in water pipelines, showcasing an advanced prototype with 92.27% accuracy and 90.35% recall. Key components included simulations for design validation, an optimization model for sensor placement, and robust AI models employing LTSM and One-Class SVM. Notably, the system's effectiveness was confirmed through extensive validation, significantly reducing water loss by up to 50% and minimizing environmental impact. Future enhancements will focus on model precision and broader application across varied pipeline networks</a:t>
            </a:r>
          </a:p>
        </p:txBody>
      </p:sp>
      <p:sp>
        <p:nvSpPr>
          <p:cNvPr id="7" name="مربع نص 53">
            <a:extLst>
              <a:ext uri="{FF2B5EF4-FFF2-40B4-BE49-F238E27FC236}">
                <a16:creationId xmlns:a16="http://schemas.microsoft.com/office/drawing/2014/main" id="{4532D793-32B8-BAF6-1F03-2728EE495786}"/>
              </a:ext>
            </a:extLst>
          </p:cNvPr>
          <p:cNvSpPr txBox="1"/>
          <p:nvPr/>
        </p:nvSpPr>
        <p:spPr>
          <a:xfrm>
            <a:off x="13371559" y="14292515"/>
            <a:ext cx="5239398" cy="338554"/>
          </a:xfrm>
          <a:prstGeom prst="rect">
            <a:avLst/>
          </a:prstGeom>
          <a:noFill/>
        </p:spPr>
        <p:txBody>
          <a:bodyPr wrap="square" rtlCol="0">
            <a:spAutoFit/>
          </a:bodyPr>
          <a:lstStyle/>
          <a:p>
            <a:r>
              <a:rPr lang="en-US" sz="1600" i="1">
                <a:latin typeface="Söhne"/>
              </a:rPr>
              <a:t>Table 1. Training data obtained from EPANER software</a:t>
            </a:r>
          </a:p>
        </p:txBody>
      </p:sp>
      <p:sp>
        <p:nvSpPr>
          <p:cNvPr id="16" name="مربع نص 53">
            <a:extLst>
              <a:ext uri="{FF2B5EF4-FFF2-40B4-BE49-F238E27FC236}">
                <a16:creationId xmlns:a16="http://schemas.microsoft.com/office/drawing/2014/main" id="{1426F039-2726-CB80-CD5A-AE0808F019D6}"/>
              </a:ext>
            </a:extLst>
          </p:cNvPr>
          <p:cNvSpPr txBox="1"/>
          <p:nvPr/>
        </p:nvSpPr>
        <p:spPr>
          <a:xfrm>
            <a:off x="16452384" y="20733101"/>
            <a:ext cx="4173272" cy="338554"/>
          </a:xfrm>
          <a:prstGeom prst="rect">
            <a:avLst/>
          </a:prstGeom>
          <a:noFill/>
        </p:spPr>
        <p:txBody>
          <a:bodyPr wrap="square" rtlCol="0">
            <a:spAutoFit/>
          </a:bodyPr>
          <a:lstStyle/>
          <a:p>
            <a:r>
              <a:rPr lang="en-US" sz="1600" i="1">
                <a:latin typeface="Söhne"/>
              </a:rPr>
              <a:t>Table 2. Results of different training models</a:t>
            </a:r>
          </a:p>
        </p:txBody>
      </p:sp>
      <p:sp>
        <p:nvSpPr>
          <p:cNvPr id="22" name="مربع نص 53">
            <a:extLst>
              <a:ext uri="{FF2B5EF4-FFF2-40B4-BE49-F238E27FC236}">
                <a16:creationId xmlns:a16="http://schemas.microsoft.com/office/drawing/2014/main" id="{CEB2BB73-A39F-39D8-D56E-EA59550E4035}"/>
              </a:ext>
            </a:extLst>
          </p:cNvPr>
          <p:cNvSpPr txBox="1"/>
          <p:nvPr/>
        </p:nvSpPr>
        <p:spPr>
          <a:xfrm>
            <a:off x="17357527" y="17509279"/>
            <a:ext cx="4173272" cy="338554"/>
          </a:xfrm>
          <a:prstGeom prst="rect">
            <a:avLst/>
          </a:prstGeom>
          <a:noFill/>
        </p:spPr>
        <p:txBody>
          <a:bodyPr wrap="square" rtlCol="0">
            <a:spAutoFit/>
          </a:bodyPr>
          <a:lstStyle/>
          <a:p>
            <a:r>
              <a:rPr lang="en-US" sz="1600" i="1">
                <a:latin typeface="Söhne"/>
              </a:rPr>
              <a:t>Figure 4. Data collection scheme</a:t>
            </a:r>
          </a:p>
        </p:txBody>
      </p:sp>
      <p:cxnSp>
        <p:nvCxnSpPr>
          <p:cNvPr id="31" name="Straight Connector 30">
            <a:extLst>
              <a:ext uri="{FF2B5EF4-FFF2-40B4-BE49-F238E27FC236}">
                <a16:creationId xmlns:a16="http://schemas.microsoft.com/office/drawing/2014/main" id="{B413DF12-5198-7A1A-4016-1A0B26197FE7}"/>
              </a:ext>
            </a:extLst>
          </p:cNvPr>
          <p:cNvCxnSpPr>
            <a:cxnSpLocks/>
          </p:cNvCxnSpPr>
          <p:nvPr/>
        </p:nvCxnSpPr>
        <p:spPr>
          <a:xfrm>
            <a:off x="13094669" y="9110949"/>
            <a:ext cx="5051267"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9061187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
</file>

<file path=customXml/itemProps1.xml><?xml version="1.0" encoding="utf-8"?>
<ds:datastoreItem xmlns:ds="http://schemas.openxmlformats.org/officeDocument/2006/customXml" ds:itemID="{823D570E-E7BD-41DD-B513-3CD2CBD9D2F6}">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1108</Words>
  <Application>Microsoft Office PowerPoint</Application>
  <PresentationFormat>Custom</PresentationFormat>
  <Paragraphs>174</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Arial</vt:lpstr>
      <vt:lpstr>Calibri</vt:lpstr>
      <vt:lpstr>Calibri Light</vt:lpstr>
      <vt:lpstr>Cambria Math</vt:lpstr>
      <vt:lpstr>Söhne</vt:lpstr>
      <vt:lpstr>Sukar</vt:lpstr>
      <vt:lpstr>Wingdings</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Usman</dc:creator>
  <cp:lastModifiedBy>MAAN MOHAMMAD ALATEEQ</cp:lastModifiedBy>
  <cp:revision>2</cp:revision>
  <dcterms:created xsi:type="dcterms:W3CDTF">2023-08-01T23:42:53Z</dcterms:created>
  <dcterms:modified xsi:type="dcterms:W3CDTF">2024-05-09T19:23:38Z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44d81db0-0a58-4d1b-911f-5b9092015226</vt:lpwstr>
  </property>
  <property fmtid="{D5CDD505-2E9C-101B-9397-08002B2CF9AE}" pid="3" name="bjClsUserRVM">
    <vt:lpwstr>[]</vt:lpwstr>
  </property>
  <property fmtid="{D5CDD505-2E9C-101B-9397-08002B2CF9AE}" pid="4" name="bjSaver">
    <vt:lpwstr>C+s/S4/MYWzMuFASSkQJLYJe4Xlse+RH</vt:lpwstr>
  </property>
  <property fmtid="{D5CDD505-2E9C-101B-9397-08002B2CF9AE}" pid="5" name="bjDocumentLabelXML">
    <vt:lpwstr>&lt;?xml version="1.0" encoding="us-ascii"?&gt;&lt;sisl xmlns:xsd="http://www.w3.org/2001/XMLSchema" xmlns:xsi="http://www.w3.org/2001/XMLSchema-instance" sislVersion="0" policy="f9677ce1-080b-4051-a037-2610debe14cb" origin="userSelected" xmlns="http://www.boldonj</vt:lpwstr>
  </property>
  <property fmtid="{D5CDD505-2E9C-101B-9397-08002B2CF9AE}" pid="6" name="bjDocumentLabelXML-0">
    <vt:lpwstr>ames.com/2008/01/sie/internal/label"&gt;&lt;element uid="id_classification_generalbusiness" value="" /&gt;&lt;/sisl&gt;</vt:lpwstr>
  </property>
  <property fmtid="{D5CDD505-2E9C-101B-9397-08002B2CF9AE}" pid="7" name="bjDocumentSecurityLabel">
    <vt:lpwstr>Internal</vt:lpwstr>
  </property>
</Properties>
</file>