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843"/>
    <p:restoredTop sz="94804"/>
  </p:normalViewPr>
  <p:slideViewPr>
    <p:cSldViewPr snapToGrid="0">
      <p:cViewPr>
        <p:scale>
          <a:sx n="33" d="100"/>
          <a:sy n="33" d="100"/>
        </p:scale>
        <p:origin x="51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9521-815D-5143-A2C6-9B7EAF28E913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6F071-A04E-A549-B088-A340E34F137D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1229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4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707" algn="l" defTabSz="24794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413" algn="l" defTabSz="24794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119" algn="l" defTabSz="24794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8826" algn="l" defTabSz="24794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8533" algn="l" defTabSz="24794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8240" algn="l" defTabSz="24794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7946" algn="l" defTabSz="24794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7652" algn="l" defTabSz="247941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6F071-A04E-A549-B088-A340E34F137D}" type="slidenum">
              <a:rPr lang="en-SA" smtClean="0"/>
              <a:t>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3232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54432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5274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9697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9209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59656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8061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2628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8280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3926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124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5805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4531-831D-0749-BFAB-5ECF44718FCB}" type="datetimeFigureOut">
              <a:rPr lang="en-SA" smtClean="0"/>
              <a:t>12/12/2024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5B73F-C56B-844C-8E6D-B84E818A745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1395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s://learnengineering.org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ydrogeneurope.eu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piezo.com/" TargetMode="External"/><Relationship Id="rId15" Type="http://schemas.openxmlformats.org/officeDocument/2006/relationships/image" Target="../media/image10.jp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213661-76FC-1E6D-AB9D-EE5F647E3BF6}"/>
              </a:ext>
            </a:extLst>
          </p:cNvPr>
          <p:cNvSpPr/>
          <p:nvPr/>
        </p:nvSpPr>
        <p:spPr>
          <a:xfrm>
            <a:off x="0" y="-103522"/>
            <a:ext cx="21383625" cy="35199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2D1BC-D982-9A4D-AA0E-409F2F277757}"/>
              </a:ext>
            </a:extLst>
          </p:cNvPr>
          <p:cNvSpPr txBox="1"/>
          <p:nvPr/>
        </p:nvSpPr>
        <p:spPr>
          <a:xfrm>
            <a:off x="1616585" y="223483"/>
            <a:ext cx="21138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Optimized Piezoelectric Hydrogen Harvesting System</a:t>
            </a:r>
            <a:endParaRPr lang="en-SA" sz="60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224099-B821-C0BF-7347-058B484E9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409" y="-69928"/>
            <a:ext cx="2663248" cy="24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1F13D3-B52C-488F-EEB1-C6694A228FD0}"/>
              </a:ext>
            </a:extLst>
          </p:cNvPr>
          <p:cNvSpPr txBox="1"/>
          <p:nvPr/>
        </p:nvSpPr>
        <p:spPr>
          <a:xfrm>
            <a:off x="1117505" y="1526451"/>
            <a:ext cx="1833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MESHAL ALSHABANI - CHE | ABDULAZIZ ALQASEM - CHE | NAWAF SHAHRANI – ME | KHALID ALKAHTANI – ISE | ABDULRAHMAN ALRUQI - EE </a:t>
            </a:r>
          </a:p>
          <a:p>
            <a:endParaRPr lang="en-SA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E5909F-D233-9917-9F06-786F9F5B975E}"/>
              </a:ext>
            </a:extLst>
          </p:cNvPr>
          <p:cNvSpPr/>
          <p:nvPr/>
        </p:nvSpPr>
        <p:spPr>
          <a:xfrm>
            <a:off x="418260" y="4205994"/>
            <a:ext cx="6543883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BA6B6-E339-D35C-241B-2A037EA5FCA5}"/>
              </a:ext>
            </a:extLst>
          </p:cNvPr>
          <p:cNvSpPr txBox="1"/>
          <p:nvPr/>
        </p:nvSpPr>
        <p:spPr>
          <a:xfrm>
            <a:off x="2078816" y="4359881"/>
            <a:ext cx="532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40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9CB3B-BA61-B893-BF9B-F1C15E763571}"/>
              </a:ext>
            </a:extLst>
          </p:cNvPr>
          <p:cNvSpPr txBox="1"/>
          <p:nvPr/>
        </p:nvSpPr>
        <p:spPr>
          <a:xfrm>
            <a:off x="8334091" y="2219886"/>
            <a:ext cx="2357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Team 12</a:t>
            </a:r>
          </a:p>
          <a:p>
            <a:endParaRPr lang="en-SA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B2D89D-64E0-F656-081F-76831BC5B843}"/>
              </a:ext>
            </a:extLst>
          </p:cNvPr>
          <p:cNvSpPr/>
          <p:nvPr/>
        </p:nvSpPr>
        <p:spPr>
          <a:xfrm>
            <a:off x="418260" y="5221654"/>
            <a:ext cx="6543883" cy="3990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2A4CC-5752-FD8E-EEEA-83BEDDEDD11D}"/>
              </a:ext>
            </a:extLst>
          </p:cNvPr>
          <p:cNvSpPr txBox="1"/>
          <p:nvPr/>
        </p:nvSpPr>
        <p:spPr>
          <a:xfrm>
            <a:off x="418256" y="5353171"/>
            <a:ext cx="65438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b="1" dirty="0"/>
              <a:t>Importance of Hydrogen Production</a:t>
            </a:r>
            <a:r>
              <a:rPr lang="en-US" sz="2400" dirty="0"/>
              <a:t>: Essential for a sustainable energy future, reducing reliance on fossil fuels.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/>
              <a:t>Challenges</a:t>
            </a:r>
            <a:r>
              <a:rPr lang="en-US" sz="2400" dirty="0"/>
              <a:t>: Conventional methods are costly, inefficient, and carbon-intensive.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/>
              <a:t>Project Goal</a:t>
            </a:r>
            <a:r>
              <a:rPr lang="en-US" sz="2400" dirty="0"/>
              <a:t>: Convert ambient mechanical vibrations into electricity for hydrogen production.</a:t>
            </a:r>
          </a:p>
          <a:p>
            <a:pPr marL="285750" indent="-285750" algn="just">
              <a:buFontTx/>
              <a:buChar char="-"/>
            </a:pPr>
            <a:r>
              <a:rPr lang="en-US" sz="2400" b="1" dirty="0"/>
              <a:t>Significance</a:t>
            </a:r>
            <a:r>
              <a:rPr lang="en-US" sz="2400" dirty="0"/>
              <a:t>: Promotes clean energy through self-sustaining, eco-friendly systems.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EB67DB-1EB1-1FFB-86DF-FF557DD4AD13}"/>
              </a:ext>
            </a:extLst>
          </p:cNvPr>
          <p:cNvSpPr/>
          <p:nvPr/>
        </p:nvSpPr>
        <p:spPr>
          <a:xfrm>
            <a:off x="418257" y="9560380"/>
            <a:ext cx="6543883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6B2FF9-94D5-31F7-DDF0-D323EF42AF32}"/>
              </a:ext>
            </a:extLst>
          </p:cNvPr>
          <p:cNvSpPr txBox="1"/>
          <p:nvPr/>
        </p:nvSpPr>
        <p:spPr>
          <a:xfrm>
            <a:off x="2078813" y="9765151"/>
            <a:ext cx="532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Constraints</a:t>
            </a:r>
            <a:endParaRPr lang="en-SA" sz="40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59D2D7-291A-ADE0-D8F8-54CF3BE05816}"/>
              </a:ext>
            </a:extLst>
          </p:cNvPr>
          <p:cNvSpPr/>
          <p:nvPr/>
        </p:nvSpPr>
        <p:spPr>
          <a:xfrm>
            <a:off x="418257" y="10576040"/>
            <a:ext cx="6543883" cy="3990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86A58-287D-EDB0-D621-FE45BB1057C2}"/>
              </a:ext>
            </a:extLst>
          </p:cNvPr>
          <p:cNvSpPr txBox="1"/>
          <p:nvPr/>
        </p:nvSpPr>
        <p:spPr>
          <a:xfrm>
            <a:off x="432723" y="10618956"/>
            <a:ext cx="6543883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system is designed under the following operational constraints to ensure safety, efficiency, and feasibility: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Power Consumption: Must not exceed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180mW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Voltage Operation: Limited to a maximum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avoid damaging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electrolyzer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Temperature Range: Operates between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20°C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40°C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with an upper limit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60°C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Operating Pressure: Limited to a maximum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atm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ensure safe hydrogen production.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Mechanical to Electrical Conversion Efficiency: Ranges between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 and 35%.</a:t>
            </a:r>
          </a:p>
          <a:p>
            <a:pPr algn="just"/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80125A-C101-FD52-0BC0-8F308FED8B29}"/>
              </a:ext>
            </a:extLst>
          </p:cNvPr>
          <p:cNvSpPr/>
          <p:nvPr/>
        </p:nvSpPr>
        <p:spPr>
          <a:xfrm>
            <a:off x="418257" y="14947228"/>
            <a:ext cx="6543883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F6BADE-112D-4CB3-C60B-11D8535D45E9}"/>
              </a:ext>
            </a:extLst>
          </p:cNvPr>
          <p:cNvSpPr txBox="1"/>
          <p:nvPr/>
        </p:nvSpPr>
        <p:spPr>
          <a:xfrm>
            <a:off x="1117502" y="15106042"/>
            <a:ext cx="525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Target Specifications</a:t>
            </a:r>
            <a:endParaRPr lang="en-SA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F1B70F-B756-3C5D-37CF-2D072E978952}"/>
              </a:ext>
            </a:extLst>
          </p:cNvPr>
          <p:cNvSpPr/>
          <p:nvPr/>
        </p:nvSpPr>
        <p:spPr>
          <a:xfrm>
            <a:off x="418257" y="15962888"/>
            <a:ext cx="6543883" cy="39909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89FFB1-4B85-2CAB-0756-4C6D14049070}"/>
              </a:ext>
            </a:extLst>
          </p:cNvPr>
          <p:cNvSpPr txBox="1"/>
          <p:nvPr/>
        </p:nvSpPr>
        <p:spPr>
          <a:xfrm>
            <a:off x="418256" y="15809366"/>
            <a:ext cx="6543883" cy="4760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project adheres to the following measurable targets to achieve its goals: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Piezoelectric Power Generation: The system generates electrical power in the range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piezoelectric materials under optimal vibration conditions.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Hydrogen Production Efficiency: Achieves a conversion efficiency improvement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over conventional systems.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PEM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Electrolyzer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Operation: Ensures a stable operational voltage range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1.8V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2.2V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Durability and Scalability: Designed for long-term operation under real-world conditions with scalability for larger systems.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Environmental Compliance: Fully aligns with clean energy principles, utilizing non-toxic materials and reducing carbon footprints.</a:t>
            </a:r>
          </a:p>
          <a:p>
            <a:pPr algn="just">
              <a:defRPr/>
            </a:pPr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C662BD-C492-471D-67F1-67ACA2D08CE2}"/>
              </a:ext>
            </a:extLst>
          </p:cNvPr>
          <p:cNvSpPr/>
          <p:nvPr/>
        </p:nvSpPr>
        <p:spPr>
          <a:xfrm>
            <a:off x="7401861" y="4203379"/>
            <a:ext cx="66280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81B6DE-2F6B-9EFB-CB7C-B9637A6A067F}"/>
              </a:ext>
            </a:extLst>
          </p:cNvPr>
          <p:cNvSpPr txBox="1"/>
          <p:nvPr/>
        </p:nvSpPr>
        <p:spPr>
          <a:xfrm>
            <a:off x="7485980" y="4386509"/>
            <a:ext cx="6543882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Design and Methodology</a:t>
            </a:r>
            <a:endParaRPr lang="en-SA" sz="40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49CE03-22BC-854A-FAAE-DAD6F1EB7497}"/>
              </a:ext>
            </a:extLst>
          </p:cNvPr>
          <p:cNvSpPr/>
          <p:nvPr/>
        </p:nvSpPr>
        <p:spPr>
          <a:xfrm>
            <a:off x="7401862" y="5219038"/>
            <a:ext cx="6628000" cy="99185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31D0F9-6F56-E922-C138-170BB4058615}"/>
              </a:ext>
            </a:extLst>
          </p:cNvPr>
          <p:cNvSpPr/>
          <p:nvPr/>
        </p:nvSpPr>
        <p:spPr>
          <a:xfrm>
            <a:off x="7401860" y="15412258"/>
            <a:ext cx="6627999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67F22B-BD2B-36B3-AABC-EE0BA4933719}"/>
              </a:ext>
            </a:extLst>
          </p:cNvPr>
          <p:cNvSpPr txBox="1"/>
          <p:nvPr/>
        </p:nvSpPr>
        <p:spPr>
          <a:xfrm>
            <a:off x="8101106" y="15571072"/>
            <a:ext cx="540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Prototype Development</a:t>
            </a:r>
            <a:endParaRPr lang="en-SA" sz="40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79615A-FCCB-54C3-B1C0-B889A1340769}"/>
              </a:ext>
            </a:extLst>
          </p:cNvPr>
          <p:cNvSpPr/>
          <p:nvPr/>
        </p:nvSpPr>
        <p:spPr>
          <a:xfrm>
            <a:off x="7401860" y="16427917"/>
            <a:ext cx="6627999" cy="13623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pic>
        <p:nvPicPr>
          <p:cNvPr id="34" name="Picture 33" descr="A diagram of a circuit board&#10;&#10;Description automatically generated">
            <a:extLst>
              <a:ext uri="{FF2B5EF4-FFF2-40B4-BE49-F238E27FC236}">
                <a16:creationId xmlns:a16="http://schemas.microsoft.com/office/drawing/2014/main" id="{B807DE3A-4FC0-E5AF-919A-CC97F41B0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164" y="16776499"/>
            <a:ext cx="5965295" cy="497094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AE2F278-68DF-EA96-A185-763AFD76F82E}"/>
              </a:ext>
            </a:extLst>
          </p:cNvPr>
          <p:cNvSpPr/>
          <p:nvPr/>
        </p:nvSpPr>
        <p:spPr>
          <a:xfrm>
            <a:off x="14469579" y="4201067"/>
            <a:ext cx="66280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1E73F6-9638-FF9D-30BB-66A104C25107}"/>
              </a:ext>
            </a:extLst>
          </p:cNvPr>
          <p:cNvSpPr txBox="1"/>
          <p:nvPr/>
        </p:nvSpPr>
        <p:spPr>
          <a:xfrm>
            <a:off x="15168824" y="4359881"/>
            <a:ext cx="5255488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Results</a:t>
            </a:r>
            <a:endParaRPr lang="en-SA" sz="4000" b="1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0EE34F-941D-AA65-B180-B7B852F87326}"/>
              </a:ext>
            </a:extLst>
          </p:cNvPr>
          <p:cNvSpPr/>
          <p:nvPr/>
        </p:nvSpPr>
        <p:spPr>
          <a:xfrm>
            <a:off x="14469579" y="5216727"/>
            <a:ext cx="6628000" cy="6494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433997-4362-2D99-4D2E-19C0FF3ADAEF}"/>
              </a:ext>
            </a:extLst>
          </p:cNvPr>
          <p:cNvSpPr txBox="1"/>
          <p:nvPr/>
        </p:nvSpPr>
        <p:spPr>
          <a:xfrm>
            <a:off x="14469579" y="5222559"/>
            <a:ext cx="6628000" cy="6781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n-US" sz="1600" dirty="0"/>
          </a:p>
          <a:p>
            <a:pPr algn="just">
              <a:spcAft>
                <a:spcPts val="800"/>
              </a:spcAft>
            </a:pPr>
            <a:r>
              <a:rPr lang="en-US" dirty="0"/>
              <a:t>1. Input Voltage and Current:</a:t>
            </a:r>
          </a:p>
          <a:p>
            <a:pPr algn="just"/>
            <a:r>
              <a:rPr lang="en-US" dirty="0"/>
              <a:t>   - From the piezoelectric strip specifications:</a:t>
            </a:r>
          </a:p>
          <a:p>
            <a:pPr algn="just"/>
            <a:r>
              <a:rPr lang="en-US" dirty="0"/>
              <a:t>     Input Current = Voltage / Resistance = 18.8 / 3000 = </a:t>
            </a:r>
            <a:r>
              <a:rPr lang="en-US" b="1" dirty="0"/>
              <a:t>6.2 mA</a:t>
            </a:r>
          </a:p>
          <a:p>
            <a:pPr algn="just"/>
            <a:r>
              <a:rPr lang="en-US" dirty="0"/>
              <a:t>   - Calculated input power:</a:t>
            </a:r>
          </a:p>
          <a:p>
            <a:pPr algn="just"/>
            <a:r>
              <a:rPr lang="en-US" dirty="0"/>
              <a:t>     Input Power = Voltage × Current = 18.8 V × 6.2 mA = </a:t>
            </a:r>
            <a:r>
              <a:rPr lang="en-US" b="1" dirty="0"/>
              <a:t>116.56 </a:t>
            </a:r>
            <a:r>
              <a:rPr lang="en-US" b="1" dirty="0" err="1"/>
              <a:t>mW</a:t>
            </a:r>
            <a:endParaRPr lang="en-US" b="1" dirty="0"/>
          </a:p>
          <a:p>
            <a:pPr algn="just"/>
            <a:endParaRPr lang="en-US" dirty="0"/>
          </a:p>
          <a:p>
            <a:pPr algn="just">
              <a:spcAft>
                <a:spcPts val="800"/>
              </a:spcAft>
            </a:pPr>
            <a:r>
              <a:rPr lang="en-US" dirty="0"/>
              <a:t>2. Output Power:</a:t>
            </a:r>
          </a:p>
          <a:p>
            <a:pPr algn="just"/>
            <a:r>
              <a:rPr lang="en-US" dirty="0"/>
              <a:t>   - Considering an </a:t>
            </a:r>
            <a:r>
              <a:rPr lang="en-US" b="1" dirty="0"/>
              <a:t>85%</a:t>
            </a:r>
            <a:r>
              <a:rPr lang="en-US" dirty="0"/>
              <a:t> circuit efficiency from the integrated circuit:</a:t>
            </a:r>
          </a:p>
          <a:p>
            <a:pPr algn="just"/>
            <a:r>
              <a:rPr lang="en-US" dirty="0"/>
              <a:t>     </a:t>
            </a:r>
            <a:r>
              <a:rPr lang="en-US" sz="1600" dirty="0"/>
              <a:t>Output Power = Input Power × Efficiency = 116.56 </a:t>
            </a:r>
            <a:r>
              <a:rPr lang="en-US" sz="1600" dirty="0" err="1"/>
              <a:t>mW</a:t>
            </a:r>
            <a:r>
              <a:rPr lang="en-US" sz="1600" dirty="0"/>
              <a:t> × 0.85 = </a:t>
            </a:r>
            <a:r>
              <a:rPr lang="en-US" sz="1600" b="1" dirty="0"/>
              <a:t>98.9 </a:t>
            </a:r>
            <a:r>
              <a:rPr lang="en-US" sz="1600" b="1" dirty="0" err="1"/>
              <a:t>mW</a:t>
            </a:r>
            <a:endParaRPr lang="en-US" sz="1600" b="1" dirty="0"/>
          </a:p>
          <a:p>
            <a:pPr algn="just"/>
            <a:r>
              <a:rPr lang="en-US" dirty="0"/>
              <a:t>   - </a:t>
            </a:r>
            <a:r>
              <a:rPr lang="en-US" sz="1600" dirty="0"/>
              <a:t>This output power fits the specification range of </a:t>
            </a:r>
            <a:r>
              <a:rPr lang="en-US" sz="1600" b="1" dirty="0"/>
              <a:t>30 </a:t>
            </a:r>
            <a:r>
              <a:rPr lang="en-US" sz="1600" b="1" dirty="0" err="1"/>
              <a:t>mW</a:t>
            </a:r>
            <a:r>
              <a:rPr lang="en-US" sz="1600" b="1" dirty="0"/>
              <a:t> to 100 </a:t>
            </a:r>
            <a:r>
              <a:rPr lang="en-US" sz="1600" b="1" dirty="0" err="1"/>
              <a:t>mW</a:t>
            </a:r>
            <a:r>
              <a:rPr lang="en-US" sz="1600" b="1" dirty="0"/>
              <a:t>.</a:t>
            </a:r>
          </a:p>
          <a:p>
            <a:pPr algn="just"/>
            <a:endParaRPr lang="en-US" dirty="0"/>
          </a:p>
          <a:p>
            <a:pPr algn="just">
              <a:spcAft>
                <a:spcPts val="800"/>
              </a:spcAft>
            </a:pPr>
            <a:r>
              <a:rPr lang="en-US" dirty="0"/>
              <a:t>3. Output Current:</a:t>
            </a:r>
          </a:p>
          <a:p>
            <a:pPr algn="just"/>
            <a:r>
              <a:rPr lang="en-US" dirty="0"/>
              <a:t>   - Calculated using an output voltage of 2V:</a:t>
            </a:r>
          </a:p>
          <a:p>
            <a:pPr algn="just"/>
            <a:r>
              <a:rPr lang="en-US" dirty="0"/>
              <a:t>     Output Current = Power / Voltage = 98.9 </a:t>
            </a:r>
            <a:r>
              <a:rPr lang="en-US" dirty="0" err="1"/>
              <a:t>mW</a:t>
            </a:r>
            <a:r>
              <a:rPr lang="en-US" dirty="0"/>
              <a:t> / 2 V = </a:t>
            </a:r>
            <a:r>
              <a:rPr lang="en-US" b="1" dirty="0"/>
              <a:t>49.45 mA</a:t>
            </a:r>
          </a:p>
          <a:p>
            <a:pPr algn="just"/>
            <a:r>
              <a:rPr lang="en-US" dirty="0"/>
              <a:t>   - For a system using 5 piezoelectric strips:</a:t>
            </a:r>
          </a:p>
          <a:p>
            <a:pPr algn="just"/>
            <a:r>
              <a:rPr lang="en-US" dirty="0"/>
              <a:t>     Total Current = 49.45 mA × 5 = </a:t>
            </a:r>
            <a:r>
              <a:rPr lang="en-US" b="1" dirty="0"/>
              <a:t>247.25 mA</a:t>
            </a:r>
          </a:p>
          <a:p>
            <a:pPr algn="just"/>
            <a:endParaRPr lang="en-US" sz="1600" dirty="0"/>
          </a:p>
          <a:p>
            <a:pPr algn="just">
              <a:spcAft>
                <a:spcPts val="800"/>
              </a:spcAft>
            </a:pPr>
            <a:r>
              <a:rPr lang="en-US" dirty="0"/>
              <a:t>Conclusion:</a:t>
            </a:r>
          </a:p>
          <a:p>
            <a:pPr algn="just"/>
            <a:r>
              <a:rPr lang="en-US" dirty="0"/>
              <a:t>- The calculated output current (</a:t>
            </a:r>
            <a:r>
              <a:rPr lang="en-US" b="1" dirty="0"/>
              <a:t>247.25 mA</a:t>
            </a:r>
            <a:r>
              <a:rPr lang="en-US" dirty="0"/>
              <a:t>) is sufficient for operating the small-scale </a:t>
            </a:r>
            <a:r>
              <a:rPr lang="en-US" dirty="0" err="1"/>
              <a:t>electrolyzer</a:t>
            </a:r>
            <a:r>
              <a:rPr lang="en-US" dirty="0"/>
              <a:t> for water splitting, achieving the required performance specifications.</a:t>
            </a:r>
          </a:p>
          <a:p>
            <a:pPr algn="just"/>
            <a:endParaRPr lang="en-SA" sz="16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EF9BDB-A22E-0A17-40A7-7D248A6315DD}"/>
              </a:ext>
            </a:extLst>
          </p:cNvPr>
          <p:cNvSpPr/>
          <p:nvPr/>
        </p:nvSpPr>
        <p:spPr>
          <a:xfrm>
            <a:off x="14469579" y="22094971"/>
            <a:ext cx="66280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AED46F-14C6-41ED-9009-3C6FF7BF3FFD}"/>
              </a:ext>
            </a:extLst>
          </p:cNvPr>
          <p:cNvSpPr txBox="1"/>
          <p:nvPr/>
        </p:nvSpPr>
        <p:spPr>
          <a:xfrm>
            <a:off x="15168824" y="22253785"/>
            <a:ext cx="525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References</a:t>
            </a:r>
            <a:endParaRPr lang="en-SA" sz="4000" b="1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705D60C-C986-0CF9-D01C-D184C86CD95D}"/>
              </a:ext>
            </a:extLst>
          </p:cNvPr>
          <p:cNvSpPr/>
          <p:nvPr/>
        </p:nvSpPr>
        <p:spPr>
          <a:xfrm>
            <a:off x="14469579" y="23110631"/>
            <a:ext cx="6628000" cy="69676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0C90FA-784F-5E90-F7BF-F07DC29AEB40}"/>
              </a:ext>
            </a:extLst>
          </p:cNvPr>
          <p:cNvSpPr txBox="1"/>
          <p:nvPr/>
        </p:nvSpPr>
        <p:spPr>
          <a:xfrm>
            <a:off x="14469579" y="23148532"/>
            <a:ext cx="6628000" cy="6894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- </a:t>
            </a:r>
            <a:r>
              <a:rPr lang="en-US" sz="2600" dirty="0" err="1"/>
              <a:t>Piezo.com</a:t>
            </a:r>
            <a:r>
              <a:rPr lang="en-US" sz="2600" dirty="0"/>
              <a:t>. (n.d.). </a:t>
            </a:r>
            <a:r>
              <a:rPr lang="en-US" sz="2600" b="1" dirty="0"/>
              <a:t>Piezoelectric Energy Harvesting Basics</a:t>
            </a:r>
            <a:r>
              <a:rPr lang="en-US" sz="2600" dirty="0"/>
              <a:t>. Retrieved from </a:t>
            </a:r>
            <a:r>
              <a:rPr lang="en-US" sz="2600" dirty="0">
                <a:hlinkClick r:id="rId5"/>
              </a:rPr>
              <a:t>https://piezo.com</a:t>
            </a:r>
            <a:r>
              <a:rPr lang="en-US" sz="2600" dirty="0"/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/>
              <a:t>Wang, Z. (2022).</a:t>
            </a:r>
            <a:r>
              <a:rPr lang="en-US" sz="2600" b="1" dirty="0"/>
              <a:t>Overview of Piezoelectric Applications in Energy</a:t>
            </a:r>
            <a:r>
              <a:rPr lang="en-US" sz="2600" dirty="0"/>
              <a:t>. Springer. DOI: 10.1007/978-3-030-98578-3.</a:t>
            </a:r>
          </a:p>
          <a:p>
            <a:pPr algn="just"/>
            <a:r>
              <a:rPr lang="en-US" sz="2600" dirty="0"/>
              <a:t>- Hydrogen Europe. (n.d.). </a:t>
            </a:r>
            <a:r>
              <a:rPr lang="en-US" sz="2600" b="1" dirty="0"/>
              <a:t>Hydrogen Production Technologies</a:t>
            </a:r>
            <a:r>
              <a:rPr lang="en-US" sz="2600" dirty="0"/>
              <a:t>. Retrieved from 	</a:t>
            </a:r>
            <a:r>
              <a:rPr lang="en-US" sz="2600" dirty="0">
                <a:hlinkClick r:id="rId6"/>
              </a:rPr>
              <a:t>https://hydrogeneurope.eu</a:t>
            </a:r>
            <a:r>
              <a:rPr lang="en-US" sz="2600" dirty="0"/>
              <a:t>.</a:t>
            </a:r>
          </a:p>
          <a:p>
            <a:r>
              <a:rPr lang="en-US" sz="2600" dirty="0"/>
              <a:t>- </a:t>
            </a:r>
            <a:r>
              <a:rPr lang="en-US" sz="2600" dirty="0" err="1"/>
              <a:t>Lefèvre</a:t>
            </a:r>
            <a:r>
              <a:rPr lang="en-US" sz="2600" dirty="0"/>
              <a:t>, M., </a:t>
            </a:r>
            <a:r>
              <a:rPr lang="en-US" sz="2600" dirty="0" err="1"/>
              <a:t>Chenitz</a:t>
            </a:r>
            <a:r>
              <a:rPr lang="en-US" sz="2600" dirty="0"/>
              <a:t>, R., </a:t>
            </a:r>
            <a:r>
              <a:rPr lang="en-US" sz="2600" dirty="0" err="1"/>
              <a:t>Dodelet</a:t>
            </a:r>
            <a:r>
              <a:rPr lang="en-US" sz="2600" dirty="0"/>
              <a:t>, J. (2020). 	</a:t>
            </a:r>
            <a:r>
              <a:rPr lang="en-US" sz="2600" b="1" dirty="0"/>
              <a:t>Catalysis in PEM </a:t>
            </a:r>
            <a:r>
              <a:rPr lang="en-US" sz="2600" b="1" dirty="0" err="1"/>
              <a:t>Electrolyzers</a:t>
            </a:r>
            <a:r>
              <a:rPr lang="en-US" sz="2600" dirty="0"/>
              <a:t>. Journal of 	Electrochemical Science, 7(4), 430–446. DOI: 	10.1016/jes.2020.09.127.</a:t>
            </a:r>
          </a:p>
          <a:p>
            <a:r>
              <a:rPr lang="en-US" sz="2600" dirty="0"/>
              <a:t>- Learn Engineering. (n.d.). </a:t>
            </a:r>
            <a:r>
              <a:rPr lang="en-US" sz="2600" b="1" dirty="0"/>
              <a:t>PEM </a:t>
            </a:r>
            <a:r>
              <a:rPr lang="en-US" sz="2600" b="1" dirty="0" err="1"/>
              <a:t>Electrolyzer</a:t>
            </a:r>
            <a:r>
              <a:rPr lang="en-US" sz="2600" b="1" dirty="0"/>
              <a:t> 	Operation Explained</a:t>
            </a:r>
            <a:r>
              <a:rPr lang="en-US" sz="2600" dirty="0"/>
              <a:t>. Retrieved from 	</a:t>
            </a:r>
            <a:r>
              <a:rPr lang="en-US" sz="2600" dirty="0">
                <a:hlinkClick r:id="rId7"/>
              </a:rPr>
              <a:t>https://learnengineering.org</a:t>
            </a:r>
            <a:r>
              <a:rPr lang="en-US" sz="2600" dirty="0"/>
              <a:t>.</a:t>
            </a:r>
          </a:p>
          <a:p>
            <a:pPr algn="just"/>
            <a:endParaRPr lang="en-SA" sz="2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DD65399-1D35-A87C-E480-68E0BF7DB48A}"/>
              </a:ext>
            </a:extLst>
          </p:cNvPr>
          <p:cNvSpPr/>
          <p:nvPr/>
        </p:nvSpPr>
        <p:spPr>
          <a:xfrm>
            <a:off x="418257" y="20211409"/>
            <a:ext cx="6543883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56A283-286B-0844-834A-182F1C09AAC3}"/>
              </a:ext>
            </a:extLst>
          </p:cNvPr>
          <p:cNvSpPr txBox="1"/>
          <p:nvPr/>
        </p:nvSpPr>
        <p:spPr>
          <a:xfrm>
            <a:off x="1117502" y="20370223"/>
            <a:ext cx="525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Testing &amp; Validation</a:t>
            </a:r>
            <a:endParaRPr lang="en-SA" sz="4000" b="1" dirty="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F15C978-0593-F1DA-D56D-26DC49F6AD0B}"/>
              </a:ext>
            </a:extLst>
          </p:cNvPr>
          <p:cNvSpPr/>
          <p:nvPr/>
        </p:nvSpPr>
        <p:spPr>
          <a:xfrm>
            <a:off x="418257" y="21227068"/>
            <a:ext cx="6543883" cy="88246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06EDF262-59BB-87A6-5C62-5340FF940F64}"/>
              </a:ext>
            </a:extLst>
          </p:cNvPr>
          <p:cNvSpPr/>
          <p:nvPr/>
        </p:nvSpPr>
        <p:spPr>
          <a:xfrm>
            <a:off x="14469579" y="12272332"/>
            <a:ext cx="66280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88F5FC66-2051-A49C-C8AF-FCEFA62D6808}"/>
              </a:ext>
            </a:extLst>
          </p:cNvPr>
          <p:cNvSpPr txBox="1"/>
          <p:nvPr/>
        </p:nvSpPr>
        <p:spPr>
          <a:xfrm>
            <a:off x="15168824" y="12431146"/>
            <a:ext cx="525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Environmental Impact</a:t>
            </a:r>
            <a:endParaRPr lang="en-SA" sz="4000" b="1" dirty="0">
              <a:solidFill>
                <a:schemeClr val="bg1"/>
              </a:solidFill>
            </a:endParaRP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F63B3FC0-4FB1-BA4D-AB2A-24C220CDC4E8}"/>
              </a:ext>
            </a:extLst>
          </p:cNvPr>
          <p:cNvSpPr/>
          <p:nvPr/>
        </p:nvSpPr>
        <p:spPr>
          <a:xfrm>
            <a:off x="14469579" y="13287992"/>
            <a:ext cx="6628000" cy="4174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0A70D191-14A8-43B3-478C-A48FDA1D6AFD}"/>
              </a:ext>
            </a:extLst>
          </p:cNvPr>
          <p:cNvSpPr txBox="1"/>
          <p:nvPr/>
        </p:nvSpPr>
        <p:spPr>
          <a:xfrm>
            <a:off x="14455115" y="13313132"/>
            <a:ext cx="6628000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b="1" dirty="0"/>
              <a:t>Reduction in Carbon Emissions</a:t>
            </a:r>
            <a:r>
              <a:rPr lang="en-US" dirty="0"/>
              <a:t>:</a:t>
            </a:r>
          </a:p>
          <a:p>
            <a:pPr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Eliminates the use of fossil fuels for hydrogen production, reducing CO₂ emissions by approximately </a:t>
            </a:r>
            <a:r>
              <a:rPr lang="en-US" b="1" dirty="0"/>
              <a:t>50%</a:t>
            </a:r>
            <a:r>
              <a:rPr lang="en-US" dirty="0"/>
              <a:t> compared to traditional methods.</a:t>
            </a:r>
          </a:p>
          <a:p>
            <a:pPr algn="just"/>
            <a:r>
              <a:rPr lang="en-US" b="1" dirty="0"/>
              <a:t>Energy Efficiency</a:t>
            </a:r>
            <a:r>
              <a:rPr lang="en-US" dirty="0"/>
              <a:t>:</a:t>
            </a:r>
          </a:p>
          <a:p>
            <a:pPr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Converts wasted vibrational energy into usable power with a system efficiency of </a:t>
            </a:r>
            <a:r>
              <a:rPr lang="en-US" b="1" dirty="0"/>
              <a:t>85%</a:t>
            </a:r>
            <a:r>
              <a:rPr lang="en-US" dirty="0"/>
              <a:t>, minimizing energy losses.</a:t>
            </a:r>
          </a:p>
          <a:p>
            <a:pPr algn="just"/>
            <a:r>
              <a:rPr lang="en-US" b="1" dirty="0"/>
              <a:t>Sustainable Hydrogen Production</a:t>
            </a:r>
            <a:r>
              <a:rPr lang="en-US" dirty="0"/>
              <a:t>:</a:t>
            </a:r>
          </a:p>
          <a:p>
            <a:pPr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Produces clean hydrogen with zero greenhouse gas emissions during operation, contributing to global decarbonization goals.</a:t>
            </a:r>
          </a:p>
          <a:p>
            <a:pPr algn="just"/>
            <a:r>
              <a:rPr lang="en-US" b="1" dirty="0"/>
              <a:t>Real-World Scalability</a:t>
            </a:r>
            <a:r>
              <a:rPr lang="en-US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Adaptable for industries such as transportation and manufacturing, potentially reducing industrial emissions by up to </a:t>
            </a:r>
            <a:r>
              <a:rPr lang="en-US" b="1" dirty="0"/>
              <a:t>20%</a:t>
            </a:r>
            <a:r>
              <a:rPr lang="en-US" dirty="0"/>
              <a:t>.</a:t>
            </a:r>
          </a:p>
          <a:p>
            <a:pPr algn="just"/>
            <a:endParaRPr lang="en-SA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0B8B9A3-1740-5F39-F282-D4A37660A4CE}"/>
              </a:ext>
            </a:extLst>
          </p:cNvPr>
          <p:cNvSpPr/>
          <p:nvPr/>
        </p:nvSpPr>
        <p:spPr>
          <a:xfrm>
            <a:off x="14469579" y="17697701"/>
            <a:ext cx="6628000" cy="7604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D513CAF1-DFD0-C466-6409-AD61DE0C07FA}"/>
              </a:ext>
            </a:extLst>
          </p:cNvPr>
          <p:cNvSpPr txBox="1"/>
          <p:nvPr/>
        </p:nvSpPr>
        <p:spPr>
          <a:xfrm>
            <a:off x="15168824" y="17710941"/>
            <a:ext cx="525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Future Work</a:t>
            </a:r>
            <a:endParaRPr lang="en-SA" sz="4000" b="1" dirty="0">
              <a:solidFill>
                <a:schemeClr val="bg1"/>
              </a:solidFill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37FBADF-368D-54D0-07F2-F65D403D219D}"/>
              </a:ext>
            </a:extLst>
          </p:cNvPr>
          <p:cNvSpPr/>
          <p:nvPr/>
        </p:nvSpPr>
        <p:spPr>
          <a:xfrm>
            <a:off x="14469579" y="18478496"/>
            <a:ext cx="6628000" cy="3125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E15FF301-A149-309B-7152-6D3509867C08}"/>
              </a:ext>
            </a:extLst>
          </p:cNvPr>
          <p:cNvSpPr txBox="1"/>
          <p:nvPr/>
        </p:nvSpPr>
        <p:spPr>
          <a:xfrm>
            <a:off x="14482568" y="18734081"/>
            <a:ext cx="6628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b="1" dirty="0"/>
              <a:t>Scaling Up</a:t>
            </a:r>
            <a:r>
              <a:rPr lang="en-US" dirty="0"/>
              <a:t>: Expand the system for industrial-scale hydrogen production.</a:t>
            </a:r>
          </a:p>
          <a:p>
            <a:pPr algn="just">
              <a:spcAft>
                <a:spcPts val="800"/>
              </a:spcAft>
            </a:pPr>
            <a:r>
              <a:rPr lang="en-US" b="1" dirty="0"/>
              <a:t>Efficiency Boost</a:t>
            </a:r>
            <a:r>
              <a:rPr lang="en-US" dirty="0"/>
              <a:t>: Integrate advanced piezoelectric materials for higher energy conversion rates.</a:t>
            </a:r>
          </a:p>
          <a:p>
            <a:pPr algn="just">
              <a:spcAft>
                <a:spcPts val="800"/>
              </a:spcAft>
            </a:pPr>
            <a:r>
              <a:rPr lang="en-US" b="1" dirty="0"/>
              <a:t>Automation</a:t>
            </a:r>
            <a:r>
              <a:rPr lang="en-US" dirty="0"/>
              <a:t>: Develop smart control systems for real-time optimization.</a:t>
            </a:r>
          </a:p>
          <a:p>
            <a:pPr algn="just"/>
            <a:r>
              <a:rPr lang="en-US" b="1" dirty="0"/>
              <a:t>Applications</a:t>
            </a:r>
            <a:r>
              <a:rPr lang="en-US" dirty="0"/>
              <a:t>: Explore deployment in renewable energy plants and remote locations.</a:t>
            </a:r>
            <a:endParaRPr lang="en-SA" dirty="0"/>
          </a:p>
        </p:txBody>
      </p:sp>
      <p:pic>
        <p:nvPicPr>
          <p:cNvPr id="1044" name="Picture 18" descr="renewable energy renew illustration 3d 16717251 PNG">
            <a:extLst>
              <a:ext uri="{FF2B5EF4-FFF2-40B4-BE49-F238E27FC236}">
                <a16:creationId xmlns:a16="http://schemas.microsoft.com/office/drawing/2014/main" id="{733346F3-EC64-9CC5-524E-16612D25A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75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75" y="-334715"/>
            <a:ext cx="1941571" cy="1941571"/>
          </a:xfrm>
          <a:prstGeom prst="rect">
            <a:avLst/>
          </a:prstGeom>
          <a:noFill/>
        </p:spPr>
      </p:pic>
      <p:pic>
        <p:nvPicPr>
          <p:cNvPr id="2" name="Picture 1" descr="A graph with orange and green lines&#10;&#10;Description automatically generated">
            <a:extLst>
              <a:ext uri="{FF2B5EF4-FFF2-40B4-BE49-F238E27FC236}">
                <a16:creationId xmlns:a16="http://schemas.microsoft.com/office/drawing/2014/main" id="{DD5F8F76-65F2-EE3E-BB0A-2FC750763E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502" y="27090337"/>
            <a:ext cx="4795579" cy="2354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61CB95-A36D-97C9-26A2-5B1CE6628B75}"/>
              </a:ext>
            </a:extLst>
          </p:cNvPr>
          <p:cNvSpPr txBox="1"/>
          <p:nvPr/>
        </p:nvSpPr>
        <p:spPr>
          <a:xfrm>
            <a:off x="1658313" y="29445096"/>
            <a:ext cx="395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b="1" dirty="0"/>
              <a:t>Figu</a:t>
            </a:r>
            <a:r>
              <a:rPr lang="en-US" b="1" dirty="0"/>
              <a:t>r</a:t>
            </a:r>
            <a:r>
              <a:rPr lang="en-SA" b="1" dirty="0"/>
              <a:t>e </a:t>
            </a:r>
            <a:r>
              <a:rPr lang="en-SA" dirty="0"/>
              <a:t>: Control Chart for Efficency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D02F45-5A64-E113-84BA-71343945D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9806" y="5493695"/>
            <a:ext cx="4804011" cy="29632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A81A1C-DBDF-7596-E9B2-7999663B52A0}"/>
              </a:ext>
            </a:extLst>
          </p:cNvPr>
          <p:cNvSpPr txBox="1"/>
          <p:nvPr/>
        </p:nvSpPr>
        <p:spPr>
          <a:xfrm>
            <a:off x="9314055" y="8548151"/>
            <a:ext cx="395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/>
              <a:t>Figu</a:t>
            </a:r>
            <a:r>
              <a:rPr lang="en-US" b="1" dirty="0"/>
              <a:t>r</a:t>
            </a:r>
            <a:r>
              <a:rPr lang="en-SA" b="1" dirty="0"/>
              <a:t>e </a:t>
            </a:r>
            <a:r>
              <a:rPr lang="en-SA" dirty="0"/>
              <a:t>: </a:t>
            </a:r>
            <a:r>
              <a:rPr lang="en-US" dirty="0"/>
              <a:t>Prototype</a:t>
            </a:r>
            <a:r>
              <a:rPr lang="en-SA" dirty="0"/>
              <a:t> Design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D11158A-AB4B-C030-05FB-CAE1CB1356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9805" y="9415716"/>
            <a:ext cx="4773033" cy="24996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09EDDCD-2075-0CB7-95D4-8CC044D212BD}"/>
              </a:ext>
            </a:extLst>
          </p:cNvPr>
          <p:cNvSpPr txBox="1"/>
          <p:nvPr/>
        </p:nvSpPr>
        <p:spPr>
          <a:xfrm>
            <a:off x="9140318" y="12031398"/>
            <a:ext cx="395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/>
              <a:t>Figu</a:t>
            </a:r>
            <a:r>
              <a:rPr lang="en-US" b="1" dirty="0"/>
              <a:t>r</a:t>
            </a:r>
            <a:r>
              <a:rPr lang="en-SA" b="1" dirty="0"/>
              <a:t>e </a:t>
            </a:r>
            <a:r>
              <a:rPr lang="en-SA" dirty="0"/>
              <a:t>: Electrolyzer Design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8B5F04E-577A-1B10-ED9C-61B18CA303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8337" y="12533299"/>
            <a:ext cx="4765480" cy="18364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F1E24BA-958C-A952-F649-622A50B0510D}"/>
              </a:ext>
            </a:extLst>
          </p:cNvPr>
          <p:cNvSpPr txBox="1"/>
          <p:nvPr/>
        </p:nvSpPr>
        <p:spPr>
          <a:xfrm>
            <a:off x="9169250" y="14363571"/>
            <a:ext cx="395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/>
              <a:t>Figu</a:t>
            </a:r>
            <a:r>
              <a:rPr lang="en-US" b="1" dirty="0"/>
              <a:t>r</a:t>
            </a:r>
            <a:r>
              <a:rPr lang="en-SA" b="1" dirty="0"/>
              <a:t>e </a:t>
            </a:r>
            <a:r>
              <a:rPr lang="en-SA" dirty="0"/>
              <a:t>: Electrical Circuit Design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DCE4B9-6058-8210-6933-D053BDC5B98A}"/>
              </a:ext>
            </a:extLst>
          </p:cNvPr>
          <p:cNvSpPr txBox="1"/>
          <p:nvPr/>
        </p:nvSpPr>
        <p:spPr>
          <a:xfrm>
            <a:off x="2343658" y="23996818"/>
            <a:ext cx="395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/>
              <a:t>Figu</a:t>
            </a:r>
            <a:r>
              <a:rPr lang="en-US" b="1" dirty="0"/>
              <a:t>r</a:t>
            </a:r>
            <a:r>
              <a:rPr lang="en-SA" b="1" dirty="0"/>
              <a:t>e </a:t>
            </a:r>
            <a:r>
              <a:rPr lang="en-SA" dirty="0"/>
              <a:t>: Voltage Input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E3E18C-0BB2-B34D-B499-9CAAF7925817}"/>
              </a:ext>
            </a:extLst>
          </p:cNvPr>
          <p:cNvSpPr txBox="1"/>
          <p:nvPr/>
        </p:nvSpPr>
        <p:spPr>
          <a:xfrm>
            <a:off x="9169249" y="22077369"/>
            <a:ext cx="395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/>
              <a:t>Figu</a:t>
            </a:r>
            <a:r>
              <a:rPr lang="en-US" b="1" dirty="0"/>
              <a:t>r</a:t>
            </a:r>
            <a:r>
              <a:rPr lang="en-SA" b="1" dirty="0"/>
              <a:t>e </a:t>
            </a:r>
            <a:r>
              <a:rPr lang="en-SA" dirty="0"/>
              <a:t>: Integrated Design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7EE448-642C-89DB-4F6F-782DA29EC755}"/>
              </a:ext>
            </a:extLst>
          </p:cNvPr>
          <p:cNvSpPr txBox="1"/>
          <p:nvPr/>
        </p:nvSpPr>
        <p:spPr>
          <a:xfrm>
            <a:off x="9169249" y="28564096"/>
            <a:ext cx="395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/>
              <a:t>Figu</a:t>
            </a:r>
            <a:r>
              <a:rPr lang="en-US" b="1" dirty="0"/>
              <a:t>r</a:t>
            </a:r>
            <a:r>
              <a:rPr lang="en-SA" b="1" dirty="0"/>
              <a:t>e </a:t>
            </a:r>
            <a:r>
              <a:rPr lang="en-SA" dirty="0"/>
              <a:t>: Physical Prototype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E4374C7A-528A-518E-E172-D90DC92D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2" y="2088798"/>
            <a:ext cx="1911338" cy="12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BA6CC9AA-0D5B-7774-D632-92CA6B18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64" y="22898246"/>
            <a:ext cx="5965295" cy="538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close-up of a person holding a multimeter&#10;&#10;Description automatically generated">
            <a:extLst>
              <a:ext uri="{FF2B5EF4-FFF2-40B4-BE49-F238E27FC236}">
                <a16:creationId xmlns:a16="http://schemas.microsoft.com/office/drawing/2014/main" id="{AAAF7AEA-77F8-06ED-2AD6-AB8757D4D9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9981" y="21376031"/>
            <a:ext cx="4653100" cy="2623185"/>
          </a:xfrm>
          <a:prstGeom prst="rect">
            <a:avLst/>
          </a:prstGeom>
        </p:spPr>
      </p:pic>
      <p:pic>
        <p:nvPicPr>
          <p:cNvPr id="44" name="Picture 43" descr="A person holding a multimeter&#10;&#10;Description automatically generated">
            <a:extLst>
              <a:ext uri="{FF2B5EF4-FFF2-40B4-BE49-F238E27FC236}">
                <a16:creationId xmlns:a16="http://schemas.microsoft.com/office/drawing/2014/main" id="{93C9E842-55E9-47F6-A806-08CCB23F6AB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9981" y="24491445"/>
            <a:ext cx="4653100" cy="214664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4AB4624-9B01-C97E-08BE-EE65010AE0D4}"/>
              </a:ext>
            </a:extLst>
          </p:cNvPr>
          <p:cNvSpPr txBox="1"/>
          <p:nvPr/>
        </p:nvSpPr>
        <p:spPr>
          <a:xfrm>
            <a:off x="2320837" y="26644834"/>
            <a:ext cx="395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/>
              <a:t>Figu</a:t>
            </a:r>
            <a:r>
              <a:rPr lang="en-US" b="1" dirty="0"/>
              <a:t>r</a:t>
            </a:r>
            <a:r>
              <a:rPr lang="en-SA" b="1" dirty="0"/>
              <a:t>e </a:t>
            </a:r>
            <a:r>
              <a:rPr lang="en-SA" dirty="0"/>
              <a:t>: Voltage Output</a:t>
            </a:r>
          </a:p>
        </p:txBody>
      </p:sp>
    </p:spTree>
    <p:extLst>
      <p:ext uri="{BB962C8B-B14F-4D97-AF65-F5344CB8AC3E}">
        <p14:creationId xmlns:p14="http://schemas.microsoft.com/office/powerpoint/2010/main" val="3123942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820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Badr</dc:creator>
  <cp:lastModifiedBy>ABDULRAHMAN FAWAZ ALRUQI</cp:lastModifiedBy>
  <cp:revision>16</cp:revision>
  <dcterms:created xsi:type="dcterms:W3CDTF">2024-12-04T16:19:48Z</dcterms:created>
  <dcterms:modified xsi:type="dcterms:W3CDTF">2024-12-12T16:56:44Z</dcterms:modified>
</cp:coreProperties>
</file>