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8" autoAdjust="0"/>
    <p:restoredTop sz="94019" autoAdjust="0"/>
  </p:normalViewPr>
  <p:slideViewPr>
    <p:cSldViewPr snapToGrid="0">
      <p:cViewPr varScale="1">
        <p:scale>
          <a:sx n="34" d="100"/>
          <a:sy n="34" d="100"/>
        </p:scale>
        <p:origin x="1914"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1/5/2025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1/5/2025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1/5/2025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1/5/2025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1/5/2025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1/5/2025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1/5/2025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1/5/2025</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7" name="TextBox 6">
            <a:extLst>
              <a:ext uri="{FF2B5EF4-FFF2-40B4-BE49-F238E27FC236}">
                <a16:creationId xmlns:a16="http://schemas.microsoft.com/office/drawing/2014/main" id="{A06CAE16-36A2-0680-9435-44BBC2373751}"/>
              </a:ext>
            </a:extLst>
          </p:cNvPr>
          <p:cNvSpPr txBox="1"/>
          <p:nvPr/>
        </p:nvSpPr>
        <p:spPr>
          <a:xfrm>
            <a:off x="698951" y="891869"/>
            <a:ext cx="3766260" cy="4124206"/>
          </a:xfrm>
          <a:prstGeom prst="rect">
            <a:avLst/>
          </a:prstGeom>
          <a:noFill/>
        </p:spPr>
        <p:txBody>
          <a:bodyPr wrap="square" rtlCol="0">
            <a:spAutoFit/>
          </a:bodyPr>
          <a:lstStyle/>
          <a:p>
            <a:pPr algn="ctr"/>
            <a:r>
              <a:rPr lang="en-US" sz="9600" b="1" dirty="0">
                <a:solidFill>
                  <a:srgbClr val="002060"/>
                </a:solidFill>
              </a:rPr>
              <a:t>TEAM</a:t>
            </a:r>
            <a:r>
              <a:rPr lang="en-US" sz="9000" b="1" dirty="0">
                <a:solidFill>
                  <a:srgbClr val="002060"/>
                </a:solidFill>
              </a:rPr>
              <a:t> </a:t>
            </a:r>
          </a:p>
          <a:p>
            <a:pPr algn="ctr"/>
            <a:r>
              <a:rPr lang="en-SG" sz="16600" b="1" dirty="0">
                <a:solidFill>
                  <a:srgbClr val="002060"/>
                </a:solidFill>
              </a:rPr>
              <a:t>114</a:t>
            </a:r>
            <a:endParaRPr lang="en-SG" sz="9600" b="1" dirty="0">
              <a:solidFill>
                <a:srgbClr val="002060"/>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25336" y="7204137"/>
            <a:ext cx="9875519" cy="617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400" dirty="0">
                <a:latin typeface="Calibri" panose="020F0502020204030204" pitchFamily="34" charset="0"/>
                <a:ea typeface="Open Sans"/>
                <a:cs typeface="Calibri" panose="020F0502020204030204" pitchFamily="34" charset="0"/>
              </a:rPr>
              <a:t>This project aims to develop a portable, off-grid water treatment unit that integrates solar energy, battery storage, and a proton exchange membrane fuel cell (PEMFC) to power reverse osmosis (RO) desalination system, ensuring sustainable and reliable clean water production in remote and off-grid locations.</a:t>
            </a: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5844953"/>
            <a:ext cx="9875520" cy="1128642"/>
          </a:xfrm>
          <a:prstGeom prst="rect">
            <a:avLst/>
          </a:prstGeom>
          <a:solidFill>
            <a:schemeClr val="tx2">
              <a:lumMod val="25000"/>
              <a:lumOff val="75000"/>
            </a:schemeClr>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Problem Statement</a:t>
            </a: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11313937" y="5844953"/>
            <a:ext cx="9875520" cy="1128642"/>
          </a:xfrm>
          <a:prstGeom prst="rect">
            <a:avLst/>
          </a:prstGeom>
          <a:solidFill>
            <a:schemeClr val="tx2">
              <a:lumMod val="25000"/>
              <a:lumOff val="75000"/>
            </a:schemeClr>
          </a:solidFill>
          <a:ln w="12700">
            <a:noFill/>
            <a:miter lim="800000"/>
          </a:ln>
        </p:spPr>
        <p:txBody>
          <a:bodyPr wrap="none" lIns="252227" tIns="67261" rIns="252227" bIns="63041" anchor="ctr" anchorCtr="0"/>
          <a:lstStyle>
            <a:defPPr>
              <a:defRPr kern="1200"/>
            </a:defPPr>
          </a:lstStyle>
          <a:p>
            <a:pPr algn="ctr" defTabSz="4324030">
              <a:defRPr/>
            </a:pPr>
            <a:r>
              <a:rPr lang="en-US" sz="6000" b="1" dirty="0"/>
              <a:t>Objectives</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922385" y="20732528"/>
            <a:ext cx="9875520" cy="1128642"/>
          </a:xfrm>
          <a:prstGeom prst="rect">
            <a:avLst/>
          </a:prstGeom>
          <a:solidFill>
            <a:schemeClr val="tx2">
              <a:lumMod val="25000"/>
              <a:lumOff val="75000"/>
            </a:schemeClr>
          </a:solidFill>
          <a:ln w="12700">
            <a:noFill/>
            <a:miter lim="800000"/>
          </a:ln>
        </p:spPr>
        <p:txBody>
          <a:bodyPr wrap="none" lIns="252227" tIns="67261" rIns="252227" bIns="63041" anchor="ctr" anchorCtr="0"/>
          <a:lstStyle>
            <a:defPPr>
              <a:defRPr kern="1200"/>
            </a:defPPr>
          </a:lstStyle>
          <a:p>
            <a:pPr algn="ctr" defTabSz="4324030">
              <a:defRPr/>
            </a:pPr>
            <a:r>
              <a:rPr lang="en-US" sz="6000" b="1" dirty="0"/>
              <a:t>System Overview</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922385" y="22091712"/>
            <a:ext cx="9875519" cy="574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The frame is built from iron and aluminum for least weight possible</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PV is installed with tilting hinges for perfect incident angle.</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Four stages filtration that are designed to treat low-brackish water.</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Excess electricity is converted to hydrogen for later use at night times.</a:t>
            </a:r>
          </a:p>
        </p:txBody>
      </p:sp>
      <p:sp>
        <p:nvSpPr>
          <p:cNvPr id="14" name="TextBox 19">
            <a:extLst>
              <a:ext uri="{FF2B5EF4-FFF2-40B4-BE49-F238E27FC236}">
                <a16:creationId xmlns:a16="http://schemas.microsoft.com/office/drawing/2014/main" id="{8B3AE21A-8781-EDB3-C122-251C545E888B}"/>
              </a:ext>
            </a:extLst>
          </p:cNvPr>
          <p:cNvSpPr txBox="1">
            <a:spLocks noChangeArrowheads="1"/>
          </p:cNvSpPr>
          <p:nvPr/>
        </p:nvSpPr>
        <p:spPr bwMode="auto">
          <a:xfrm>
            <a:off x="11278027" y="7138833"/>
            <a:ext cx="9875519" cy="574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GB" sz="4600" dirty="0">
                <a:latin typeface="Calibri" panose="020F0502020204030204" pitchFamily="34" charset="0"/>
                <a:ea typeface="Open Sans"/>
                <a:cs typeface="Calibri" panose="020F0502020204030204" pitchFamily="34" charset="0"/>
              </a:rPr>
              <a:t>The objective of this project is to minimize the number of stationery desalination systems in remote areas through providing an effective solution that is transferable, easy to use, and operate completely on green energy, while desalinating low-brackish water to drinkable water ranges.</a:t>
            </a:r>
            <a:endParaRPr lang="en-US" sz="4600" dirty="0">
              <a:latin typeface="Calibri" panose="020F0502020204030204" pitchFamily="34" charset="0"/>
              <a:ea typeface="Open Sans"/>
              <a:cs typeface="Calibri" panose="020F0502020204030204" pitchFamily="34" charset="0"/>
            </a:endParaRPr>
          </a:p>
        </p:txBody>
      </p:sp>
      <p:sp>
        <p:nvSpPr>
          <p:cNvPr id="19" name="Rectangle 10">
            <a:extLst>
              <a:ext uri="{FF2B5EF4-FFF2-40B4-BE49-F238E27FC236}">
                <a16:creationId xmlns:a16="http://schemas.microsoft.com/office/drawing/2014/main" id="{B298B21E-095B-A98A-237B-43EE9F2BF805}"/>
              </a:ext>
            </a:extLst>
          </p:cNvPr>
          <p:cNvSpPr>
            <a:spLocks noChangeArrowheads="1"/>
          </p:cNvSpPr>
          <p:nvPr/>
        </p:nvSpPr>
        <p:spPr bwMode="auto">
          <a:xfrm>
            <a:off x="21675969" y="5844953"/>
            <a:ext cx="9875520" cy="1128642"/>
          </a:xfrm>
          <a:prstGeom prst="rect">
            <a:avLst/>
          </a:prstGeom>
          <a:solidFill>
            <a:schemeClr val="tx2">
              <a:lumMod val="25000"/>
              <a:lumOff val="75000"/>
            </a:schemeClr>
          </a:solidFill>
          <a:ln w="12700">
            <a:noFill/>
            <a:miter lim="800000"/>
          </a:ln>
        </p:spPr>
        <p:txBody>
          <a:bodyPr wrap="none" lIns="252227" tIns="67261" rIns="252227" bIns="63041" anchor="ctr" anchorCtr="0"/>
          <a:lstStyle>
            <a:defPPr>
              <a:defRPr kern="1200"/>
            </a:defPPr>
          </a:lstStyle>
          <a:p>
            <a:r>
              <a:rPr lang="en-US" sz="6000" b="1" dirty="0"/>
              <a:t>Validation and Verification</a:t>
            </a:r>
          </a:p>
        </p:txBody>
      </p:sp>
      <p:sp>
        <p:nvSpPr>
          <p:cNvPr id="20" name="Rectangle 19">
            <a:extLst>
              <a:ext uri="{FF2B5EF4-FFF2-40B4-BE49-F238E27FC236}">
                <a16:creationId xmlns:a16="http://schemas.microsoft.com/office/drawing/2014/main" id="{45B97E88-C65D-1877-E2BB-35D0E7B50826}"/>
              </a:ext>
            </a:extLst>
          </p:cNvPr>
          <p:cNvSpPr>
            <a:spLocks noChangeArrowheads="1"/>
          </p:cNvSpPr>
          <p:nvPr/>
        </p:nvSpPr>
        <p:spPr bwMode="auto">
          <a:xfrm>
            <a:off x="925335" y="13779367"/>
            <a:ext cx="20264121" cy="1173478"/>
          </a:xfrm>
          <a:prstGeom prst="rect">
            <a:avLst/>
          </a:prstGeom>
          <a:solidFill>
            <a:schemeClr val="tx2">
              <a:lumMod val="25000"/>
              <a:lumOff val="75000"/>
            </a:schemeClr>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Project Constraints</a:t>
            </a:r>
          </a:p>
        </p:txBody>
      </p:sp>
      <p:sp>
        <p:nvSpPr>
          <p:cNvPr id="29" name="Rectangle 28">
            <a:extLst>
              <a:ext uri="{FF2B5EF4-FFF2-40B4-BE49-F238E27FC236}">
                <a16:creationId xmlns:a16="http://schemas.microsoft.com/office/drawing/2014/main" id="{7FF66BAF-CA10-7A88-5943-39020F617F2F}"/>
              </a:ext>
            </a:extLst>
          </p:cNvPr>
          <p:cNvSpPr>
            <a:spLocks noChangeArrowheads="1"/>
          </p:cNvSpPr>
          <p:nvPr/>
        </p:nvSpPr>
        <p:spPr bwMode="auto">
          <a:xfrm>
            <a:off x="21630717" y="19280290"/>
            <a:ext cx="9875520" cy="1128642"/>
          </a:xfrm>
          <a:prstGeom prst="rect">
            <a:avLst/>
          </a:prstGeom>
          <a:solidFill>
            <a:schemeClr val="tx2">
              <a:lumMod val="25000"/>
              <a:lumOff val="75000"/>
            </a:schemeClr>
          </a:solidFill>
          <a:ln w="12700">
            <a:noFill/>
            <a:miter lim="800000"/>
          </a:ln>
        </p:spPr>
        <p:txBody>
          <a:bodyPr wrap="none" lIns="252227" tIns="67261" rIns="252227" bIns="63041" anchor="ctr" anchorCtr="0"/>
          <a:lstStyle>
            <a:defPPr>
              <a:defRPr kern="1200"/>
            </a:defPPr>
          </a:lstStyle>
          <a:p>
            <a:pPr algn="ctr" defTabSz="4324030">
              <a:defRPr/>
            </a:pPr>
            <a:r>
              <a:rPr lang="en-US" sz="6000" b="1" dirty="0"/>
              <a:t>Prototype Development</a:t>
            </a:r>
          </a:p>
        </p:txBody>
      </p:sp>
      <p:sp>
        <p:nvSpPr>
          <p:cNvPr id="30" name="TextBox 19">
            <a:extLst>
              <a:ext uri="{FF2B5EF4-FFF2-40B4-BE49-F238E27FC236}">
                <a16:creationId xmlns:a16="http://schemas.microsoft.com/office/drawing/2014/main" id="{35C9F0C2-C457-AAD2-680B-02D8BC9FC27C}"/>
              </a:ext>
            </a:extLst>
          </p:cNvPr>
          <p:cNvSpPr txBox="1">
            <a:spLocks noChangeArrowheads="1"/>
          </p:cNvSpPr>
          <p:nvPr/>
        </p:nvSpPr>
        <p:spPr bwMode="auto">
          <a:xfrm>
            <a:off x="21349253" y="20662981"/>
            <a:ext cx="9875519" cy="713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indent="-5715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Chemical Engineering: Designing all filtration stages, in addition to the hydrogen power system.</a:t>
            </a:r>
          </a:p>
          <a:p>
            <a:pPr indent="-5715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Electrical Engineering: Complete power system design and circuits </a:t>
            </a:r>
          </a:p>
          <a:p>
            <a:pPr indent="-5715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Mechanical Engineering: Pump selection, and Frame design.</a:t>
            </a:r>
          </a:p>
          <a:p>
            <a:pPr indent="-5715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Civil Engineering:  Frame build, weight distribution.</a:t>
            </a:r>
          </a:p>
          <a:p>
            <a:pPr indent="-571500" algn="just">
              <a:buFont typeface="Arial" panose="020B0604020202020204" pitchFamily="34" charset="0"/>
              <a:buChar char="•"/>
            </a:pPr>
            <a:endParaRPr lang="en-US" sz="4400" dirty="0"/>
          </a:p>
        </p:txBody>
      </p:sp>
      <mc:AlternateContent xmlns:mc="http://schemas.openxmlformats.org/markup-compatibility/2006">
        <mc:Choice xmlns:a14="http://schemas.microsoft.com/office/drawing/2010/main" Requires="a14">
          <p:sp>
            <p:nvSpPr>
              <p:cNvPr id="32" name="TextBox 19">
                <a:extLst>
                  <a:ext uri="{FF2B5EF4-FFF2-40B4-BE49-F238E27FC236}">
                    <a16:creationId xmlns:a16="http://schemas.microsoft.com/office/drawing/2014/main" id="{7F700E2C-808B-9928-F9F9-A2A34F7FA025}"/>
                  </a:ext>
                </a:extLst>
              </p:cNvPr>
              <p:cNvSpPr txBox="1">
                <a:spLocks noChangeArrowheads="1"/>
              </p:cNvSpPr>
              <p:nvPr/>
            </p:nvSpPr>
            <p:spPr bwMode="auto">
              <a:xfrm>
                <a:off x="21630718" y="7304915"/>
                <a:ext cx="9875519" cy="7871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 Salinity Removal (CHE): The actual prototype proven the membrane’s ability to achieve 80-95% salinity removal.</a:t>
                </a:r>
              </a:p>
              <a:p>
                <a:pPr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 Hydrogen Power System (CHE): An </a:t>
                </a:r>
                <a:r>
                  <a:rPr lang="en-US" sz="4600" dirty="0" err="1">
                    <a:latin typeface="Calibri" panose="020F0502020204030204" pitchFamily="34" charset="0"/>
                    <a:ea typeface="Open Sans"/>
                    <a:cs typeface="Calibri" panose="020F0502020204030204" pitchFamily="34" charset="0"/>
                  </a:rPr>
                  <a:t>electrolyzer</a:t>
                </a:r>
                <a:r>
                  <a:rPr lang="en-US" sz="4600" dirty="0">
                    <a:latin typeface="Calibri" panose="020F0502020204030204" pitchFamily="34" charset="0"/>
                    <a:ea typeface="Open Sans"/>
                    <a:cs typeface="Calibri" panose="020F0502020204030204" pitchFamily="34" charset="0"/>
                  </a:rPr>
                  <a:t> that produces 400 L/min that is transferred to the fuel cell.</a:t>
                </a:r>
              </a:p>
              <a:p>
                <a:pPr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Electrical Power System: PV reached a peak of 50W.</a:t>
                </a:r>
              </a:p>
              <a:p>
                <a:pPr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System Size and Weight: Total of 45kg and 0.125 </a:t>
                </a:r>
                <a14:m>
                  <m:oMath xmlns:m="http://schemas.openxmlformats.org/officeDocument/2006/math">
                    <m:sSup>
                      <m:sSupPr>
                        <m:ctrlPr>
                          <a:rPr lang="en-US" sz="4600" i="1" smtClean="0">
                            <a:latin typeface="Cambria Math" panose="02040503050406030204" pitchFamily="18" charset="0"/>
                            <a:ea typeface="Open Sans"/>
                            <a:cs typeface="Calibri" panose="020F0502020204030204" pitchFamily="34" charset="0"/>
                          </a:rPr>
                        </m:ctrlPr>
                      </m:sSupPr>
                      <m:e>
                        <m:r>
                          <a:rPr lang="en-GB" sz="4600" b="0" i="1" smtClean="0">
                            <a:latin typeface="Cambria Math" panose="02040503050406030204" pitchFamily="18" charset="0"/>
                            <a:ea typeface="Open Sans"/>
                            <a:cs typeface="Calibri" panose="020F0502020204030204" pitchFamily="34" charset="0"/>
                          </a:rPr>
                          <m:t>𝑚</m:t>
                        </m:r>
                      </m:e>
                      <m:sup>
                        <m:r>
                          <a:rPr lang="en-GB" sz="4600" b="0" i="1" smtClean="0">
                            <a:latin typeface="Cambria Math" panose="02040503050406030204" pitchFamily="18" charset="0"/>
                            <a:ea typeface="Open Sans"/>
                            <a:cs typeface="Calibri" panose="020F0502020204030204" pitchFamily="34" charset="0"/>
                          </a:rPr>
                          <m:t>3</m:t>
                        </m:r>
                      </m:sup>
                    </m:sSup>
                  </m:oMath>
                </a14:m>
                <a:r>
                  <a:rPr lang="en-US" sz="4600" dirty="0">
                    <a:latin typeface="Calibri" panose="020F0502020204030204" pitchFamily="34" charset="0"/>
                    <a:ea typeface="Open Sans"/>
                    <a:cs typeface="Calibri" panose="020F0502020204030204" pitchFamily="34" charset="0"/>
                  </a:rPr>
                  <a:t> as per design.</a:t>
                </a:r>
              </a:p>
            </p:txBody>
          </p:sp>
        </mc:Choice>
        <mc:Fallback>
          <p:sp>
            <p:nvSpPr>
              <p:cNvPr id="32" name="TextBox 19">
                <a:extLst>
                  <a:ext uri="{FF2B5EF4-FFF2-40B4-BE49-F238E27FC236}">
                    <a16:creationId xmlns:a16="http://schemas.microsoft.com/office/drawing/2014/main" id="{7F700E2C-808B-9928-F9F9-A2A34F7FA025}"/>
                  </a:ext>
                </a:extLst>
              </p:cNvPr>
              <p:cNvSpPr txBox="1">
                <a:spLocks noRot="1" noChangeAspect="1" noMove="1" noResize="1" noEditPoints="1" noAdjustHandles="1" noChangeArrowheads="1" noChangeShapeType="1" noTextEdit="1"/>
              </p:cNvSpPr>
              <p:nvPr/>
            </p:nvSpPr>
            <p:spPr bwMode="auto">
              <a:xfrm>
                <a:off x="21630718" y="7304915"/>
                <a:ext cx="9875519" cy="7871624"/>
              </a:xfrm>
              <a:prstGeom prst="rect">
                <a:avLst/>
              </a:prstGeom>
              <a:blipFill>
                <a:blip r:embed="rId3"/>
                <a:stretch>
                  <a:fillRect l="-2716" t="-1625" r="-2716" b="-30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4" name="Rectangle 10">
            <a:extLst>
              <a:ext uri="{FF2B5EF4-FFF2-40B4-BE49-F238E27FC236}">
                <a16:creationId xmlns:a16="http://schemas.microsoft.com/office/drawing/2014/main" id="{A0C76474-5342-E9C7-5F25-962817468CA7}"/>
              </a:ext>
            </a:extLst>
          </p:cNvPr>
          <p:cNvSpPr>
            <a:spLocks noChangeArrowheads="1"/>
          </p:cNvSpPr>
          <p:nvPr/>
        </p:nvSpPr>
        <p:spPr bwMode="auto">
          <a:xfrm>
            <a:off x="31754810" y="5914540"/>
            <a:ext cx="10090969" cy="1128642"/>
          </a:xfrm>
          <a:prstGeom prst="rect">
            <a:avLst/>
          </a:prstGeom>
          <a:solidFill>
            <a:schemeClr val="tx2">
              <a:lumMod val="25000"/>
              <a:lumOff val="75000"/>
            </a:schemeClr>
          </a:solidFill>
          <a:ln w="12700">
            <a:noFill/>
            <a:miter lim="800000"/>
          </a:ln>
        </p:spPr>
        <p:txBody>
          <a:bodyPr wrap="none" lIns="252227" tIns="67261" rIns="252227" bIns="63041" anchor="ctr" anchorCtr="0"/>
          <a:lstStyle>
            <a:defPPr>
              <a:defRPr kern="1200"/>
            </a:defPPr>
          </a:lstStyle>
          <a:p>
            <a:pPr algn="ctr"/>
            <a:r>
              <a:rPr lang="en-US" sz="6000" b="1" dirty="0"/>
              <a:t>Results</a:t>
            </a:r>
          </a:p>
        </p:txBody>
      </p:sp>
      <p:sp>
        <p:nvSpPr>
          <p:cNvPr id="35" name="TextBox 19">
            <a:extLst>
              <a:ext uri="{FF2B5EF4-FFF2-40B4-BE49-F238E27FC236}">
                <a16:creationId xmlns:a16="http://schemas.microsoft.com/office/drawing/2014/main" id="{97549326-5681-47E2-7117-7ECE7D49CC6E}"/>
              </a:ext>
            </a:extLst>
          </p:cNvPr>
          <p:cNvSpPr txBox="1">
            <a:spLocks noChangeArrowheads="1"/>
          </p:cNvSpPr>
          <p:nvPr/>
        </p:nvSpPr>
        <p:spPr bwMode="auto">
          <a:xfrm>
            <a:off x="31862538" y="7354664"/>
            <a:ext cx="9875517" cy="574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buFont typeface="Arial" panose="020B0604020202020204" pitchFamily="34" charset="0"/>
              <a:buChar char="•"/>
            </a:pPr>
            <a:r>
              <a:rPr lang="en-GB" sz="4600" dirty="0">
                <a:latin typeface="Calibri" panose="020F0502020204030204" pitchFamily="34" charset="0"/>
                <a:ea typeface="Open Sans"/>
                <a:cs typeface="Calibri" panose="020F0502020204030204" pitchFamily="34" charset="0"/>
              </a:rPr>
              <a:t> Portable, modular, off-grid system with weight of 45kg.</a:t>
            </a:r>
          </a:p>
          <a:p>
            <a:pPr algn="just">
              <a:buFont typeface="Arial" panose="020B0604020202020204" pitchFamily="34" charset="0"/>
              <a:buChar char="•"/>
            </a:pPr>
            <a:r>
              <a:rPr lang="en-GB" sz="4600" dirty="0">
                <a:latin typeface="Calibri" panose="020F0502020204030204" pitchFamily="34" charset="0"/>
                <a:ea typeface="Open Sans"/>
                <a:cs typeface="Calibri" panose="020F0502020204030204" pitchFamily="34" charset="0"/>
              </a:rPr>
              <a:t> Suitable for desalinating wide range of TDS levels.</a:t>
            </a:r>
          </a:p>
          <a:p>
            <a:pPr algn="just">
              <a:buFont typeface="Arial" panose="020B0604020202020204" pitchFamily="34" charset="0"/>
              <a:buChar char="•"/>
            </a:pPr>
            <a:r>
              <a:rPr lang="en-GB" sz="4600" dirty="0">
                <a:latin typeface="Calibri" panose="020F0502020204030204" pitchFamily="34" charset="0"/>
                <a:ea typeface="Open Sans"/>
                <a:cs typeface="Calibri" panose="020F0502020204030204" pitchFamily="34" charset="0"/>
              </a:rPr>
              <a:t> Excess electricity is converted to hydrogen at a rate of 400 L/min.</a:t>
            </a:r>
          </a:p>
          <a:p>
            <a:pPr algn="just">
              <a:buFont typeface="Arial" panose="020B0604020202020204" pitchFamily="34" charset="0"/>
              <a:buChar char="•"/>
            </a:pPr>
            <a:r>
              <a:rPr lang="en-GB" sz="4600" dirty="0">
                <a:latin typeface="Calibri" panose="020F0502020204030204" pitchFamily="34" charset="0"/>
                <a:ea typeface="Open Sans"/>
                <a:cs typeface="Calibri" panose="020F0502020204030204" pitchFamily="34" charset="0"/>
              </a:rPr>
              <a:t>The photovoltaic panel achieved a peak output of 50 watts. </a:t>
            </a:r>
            <a:endParaRPr lang="en-US" sz="4600" dirty="0">
              <a:latin typeface="Calibri" panose="020F0502020204030204" pitchFamily="34" charset="0"/>
              <a:ea typeface="Open Sans"/>
              <a:cs typeface="Calibri" panose="020F0502020204030204" pitchFamily="34" charset="0"/>
            </a:endParaRPr>
          </a:p>
        </p:txBody>
      </p:sp>
      <p:sp>
        <p:nvSpPr>
          <p:cNvPr id="40" name="Google Shape;358;p22">
            <a:extLst>
              <a:ext uri="{FF2B5EF4-FFF2-40B4-BE49-F238E27FC236}">
                <a16:creationId xmlns:a16="http://schemas.microsoft.com/office/drawing/2014/main" id="{12BFA2D2-821C-D11D-EBAD-88B99A8B9C7B}"/>
              </a:ext>
            </a:extLst>
          </p:cNvPr>
          <p:cNvSpPr/>
          <p:nvPr/>
        </p:nvSpPr>
        <p:spPr>
          <a:xfrm>
            <a:off x="925335" y="17095969"/>
            <a:ext cx="9875517" cy="1620000"/>
          </a:xfrm>
          <a:prstGeom prst="rect">
            <a:avLst/>
          </a:prstGeom>
          <a:solidFill>
            <a:srgbClr val="002060"/>
          </a:solidFill>
          <a:ln>
            <a:noFill/>
          </a:ln>
        </p:spPr>
        <p:txBody>
          <a:bodyPr spcFirstLastPara="1" wrap="square" lIns="68969" tIns="68969" rIns="68969" bIns="68969" anchor="ctr" anchorCtr="0">
            <a:noAutofit/>
          </a:bodyPr>
          <a:lstStyle/>
          <a:p>
            <a:pPr algn="ctr"/>
            <a:r>
              <a:rPr lang="en-US" sz="4400" b="1" dirty="0">
                <a:solidFill>
                  <a:schemeClr val="bg1"/>
                </a:solidFill>
                <a:latin typeface="Calibri" panose="020F0502020204030204" pitchFamily="34" charset="0"/>
                <a:cs typeface="Calibri" panose="020F0502020204030204" pitchFamily="34" charset="0"/>
              </a:rPr>
              <a:t>PV Efficiency (21%)</a:t>
            </a:r>
          </a:p>
        </p:txBody>
      </p:sp>
      <mc:AlternateContent xmlns:mc="http://schemas.openxmlformats.org/markup-compatibility/2006">
        <mc:Choice xmlns:a14="http://schemas.microsoft.com/office/drawing/2010/main" Requires="a14">
          <p:sp>
            <p:nvSpPr>
              <p:cNvPr id="41" name="Google Shape;358;p22">
                <a:extLst>
                  <a:ext uri="{FF2B5EF4-FFF2-40B4-BE49-F238E27FC236}">
                    <a16:creationId xmlns:a16="http://schemas.microsoft.com/office/drawing/2014/main" id="{3D2DAB12-0E11-55FE-470A-CDFC1AC9077B}"/>
                  </a:ext>
                </a:extLst>
              </p:cNvPr>
              <p:cNvSpPr/>
              <p:nvPr/>
            </p:nvSpPr>
            <p:spPr>
              <a:xfrm>
                <a:off x="11238873" y="15278894"/>
                <a:ext cx="9860966" cy="1620000"/>
              </a:xfrm>
              <a:prstGeom prst="rect">
                <a:avLst/>
              </a:prstGeom>
              <a:solidFill>
                <a:srgbClr val="002060"/>
              </a:solidFill>
              <a:ln>
                <a:noFill/>
              </a:ln>
            </p:spPr>
            <p:txBody>
              <a:bodyPr spcFirstLastPara="1" wrap="square" lIns="68969" tIns="68969" rIns="68969" bIns="68969" anchor="ctr" anchorCtr="0">
                <a:noAutofit/>
              </a:bodyPr>
              <a:lstStyle/>
              <a:p>
                <a:pPr algn="ctr"/>
                <a:r>
                  <a:rPr lang="en-US" sz="4400" b="1" dirty="0">
                    <a:solidFill>
                      <a:schemeClr val="bg1"/>
                    </a:solidFill>
                    <a:latin typeface="Calibri" panose="020F0502020204030204" pitchFamily="34" charset="0"/>
                    <a:cs typeface="Calibri" panose="020F0502020204030204" pitchFamily="34" charset="0"/>
                  </a:rPr>
                  <a:t>System Size (0.125 </a:t>
                </a:r>
                <a14:m>
                  <m:oMath xmlns:m="http://schemas.openxmlformats.org/officeDocument/2006/math">
                    <m:sSup>
                      <m:sSupPr>
                        <m:ctrlPr>
                          <a:rPr lang="en-US" sz="4400" b="1" i="1" smtClean="0">
                            <a:solidFill>
                              <a:schemeClr val="bg1"/>
                            </a:solidFill>
                            <a:latin typeface="Cambria Math" panose="02040503050406030204" pitchFamily="18" charset="0"/>
                            <a:cs typeface="Calibri" panose="020F0502020204030204" pitchFamily="34" charset="0"/>
                          </a:rPr>
                        </m:ctrlPr>
                      </m:sSupPr>
                      <m:e>
                        <m:r>
                          <a:rPr lang="en-GB" sz="4400" b="1" i="1" smtClean="0">
                            <a:solidFill>
                              <a:schemeClr val="bg1"/>
                            </a:solidFill>
                            <a:latin typeface="Cambria Math" panose="02040503050406030204" pitchFamily="18" charset="0"/>
                            <a:cs typeface="Calibri" panose="020F0502020204030204" pitchFamily="34" charset="0"/>
                          </a:rPr>
                          <m:t>𝒎</m:t>
                        </m:r>
                      </m:e>
                      <m:sup>
                        <m:r>
                          <a:rPr lang="en-GB" sz="4400" b="1" i="1" smtClean="0">
                            <a:solidFill>
                              <a:schemeClr val="bg1"/>
                            </a:solidFill>
                            <a:latin typeface="Cambria Math" panose="02040503050406030204" pitchFamily="18" charset="0"/>
                            <a:cs typeface="Calibri" panose="020F0502020204030204" pitchFamily="34" charset="0"/>
                          </a:rPr>
                          <m:t>𝟑</m:t>
                        </m:r>
                      </m:sup>
                    </m:sSup>
                  </m:oMath>
                </a14:m>
                <a:r>
                  <a:rPr lang="en-US" sz="4400" b="1" dirty="0">
                    <a:solidFill>
                      <a:schemeClr val="bg1"/>
                    </a:solidFill>
                    <a:latin typeface="Calibri" panose="020F0502020204030204" pitchFamily="34" charset="0"/>
                    <a:cs typeface="Calibri" panose="020F0502020204030204" pitchFamily="34" charset="0"/>
                  </a:rPr>
                  <a:t>)</a:t>
                </a:r>
              </a:p>
            </p:txBody>
          </p:sp>
        </mc:Choice>
        <mc:Fallback>
          <p:sp>
            <p:nvSpPr>
              <p:cNvPr id="41" name="Google Shape;358;p22">
                <a:extLst>
                  <a:ext uri="{FF2B5EF4-FFF2-40B4-BE49-F238E27FC236}">
                    <a16:creationId xmlns:a16="http://schemas.microsoft.com/office/drawing/2014/main" id="{3D2DAB12-0E11-55FE-470A-CDFC1AC9077B}"/>
                  </a:ext>
                </a:extLst>
              </p:cNvPr>
              <p:cNvSpPr>
                <a:spLocks noRot="1" noChangeAspect="1" noMove="1" noResize="1" noEditPoints="1" noAdjustHandles="1" noChangeArrowheads="1" noChangeShapeType="1" noTextEdit="1"/>
              </p:cNvSpPr>
              <p:nvPr/>
            </p:nvSpPr>
            <p:spPr>
              <a:xfrm>
                <a:off x="11238873" y="15278894"/>
                <a:ext cx="9860966" cy="1620000"/>
              </a:xfrm>
              <a:prstGeom prst="rect">
                <a:avLst/>
              </a:prstGeom>
              <a:blipFill>
                <a:blip r:embed="rId4"/>
                <a:stretch>
                  <a:fillRect/>
                </a:stretch>
              </a:blipFill>
              <a:ln>
                <a:noFill/>
              </a:ln>
            </p:spPr>
            <p:txBody>
              <a:bodyPr/>
              <a:lstStyle/>
              <a:p>
                <a:r>
                  <a:rPr lang="en-GB">
                    <a:noFill/>
                  </a:rPr>
                  <a:t> </a:t>
                </a:r>
              </a:p>
            </p:txBody>
          </p:sp>
        </mc:Fallback>
      </mc:AlternateContent>
      <p:sp>
        <p:nvSpPr>
          <p:cNvPr id="42" name="Google Shape;358;p22">
            <a:extLst>
              <a:ext uri="{FF2B5EF4-FFF2-40B4-BE49-F238E27FC236}">
                <a16:creationId xmlns:a16="http://schemas.microsoft.com/office/drawing/2014/main" id="{AA57617B-2F78-882B-87D9-0B769255E205}"/>
              </a:ext>
            </a:extLst>
          </p:cNvPr>
          <p:cNvSpPr/>
          <p:nvPr/>
        </p:nvSpPr>
        <p:spPr>
          <a:xfrm>
            <a:off x="11238872" y="17095969"/>
            <a:ext cx="9860967" cy="1620000"/>
          </a:xfrm>
          <a:prstGeom prst="rect">
            <a:avLst/>
          </a:prstGeom>
          <a:solidFill>
            <a:srgbClr val="002060"/>
          </a:solidFill>
          <a:ln>
            <a:noFill/>
          </a:ln>
        </p:spPr>
        <p:txBody>
          <a:bodyPr spcFirstLastPara="1" wrap="square" lIns="68969" tIns="68969" rIns="68969" bIns="68969" anchor="ctr" anchorCtr="0">
            <a:noAutofit/>
          </a:bodyPr>
          <a:lstStyle/>
          <a:p>
            <a:pPr algn="ctr"/>
            <a:r>
              <a:rPr lang="en-US" sz="4400" b="1" dirty="0">
                <a:solidFill>
                  <a:schemeClr val="bg1"/>
                </a:solidFill>
                <a:latin typeface="Calibri" panose="020F0502020204030204" pitchFamily="34" charset="0"/>
                <a:cs typeface="Calibri" panose="020F0502020204030204" pitchFamily="34" charset="0"/>
              </a:rPr>
              <a:t>Membrane Lifetime (3 Years)</a:t>
            </a:r>
          </a:p>
        </p:txBody>
      </p:sp>
      <p:sp>
        <p:nvSpPr>
          <p:cNvPr id="43" name="Google Shape;358;p22">
            <a:extLst>
              <a:ext uri="{FF2B5EF4-FFF2-40B4-BE49-F238E27FC236}">
                <a16:creationId xmlns:a16="http://schemas.microsoft.com/office/drawing/2014/main" id="{9A5B62A4-1527-B1FD-A20F-93170D9540E1}"/>
              </a:ext>
            </a:extLst>
          </p:cNvPr>
          <p:cNvSpPr/>
          <p:nvPr/>
        </p:nvSpPr>
        <p:spPr>
          <a:xfrm>
            <a:off x="925335" y="15278894"/>
            <a:ext cx="9875517" cy="1620000"/>
          </a:xfrm>
          <a:prstGeom prst="rect">
            <a:avLst/>
          </a:prstGeom>
          <a:solidFill>
            <a:srgbClr val="002060"/>
          </a:solidFill>
          <a:ln>
            <a:noFill/>
          </a:ln>
        </p:spPr>
        <p:txBody>
          <a:bodyPr spcFirstLastPara="1" wrap="square" lIns="68969" tIns="68969" rIns="68969" bIns="68969" anchor="ctr" anchorCtr="0">
            <a:noAutofit/>
          </a:bodyPr>
          <a:lstStyle/>
          <a:p>
            <a:pPr algn="ctr"/>
            <a:r>
              <a:rPr lang="en-US" sz="4400" b="1" dirty="0">
                <a:solidFill>
                  <a:schemeClr val="bg1"/>
                </a:solidFill>
                <a:latin typeface="Calibri" panose="020F0502020204030204" pitchFamily="34" charset="0"/>
                <a:cs typeface="Calibri" panose="020F0502020204030204" pitchFamily="34" charset="0"/>
              </a:rPr>
              <a:t>Source Salinity Level (&lt;3000 TDS)</a:t>
            </a:r>
          </a:p>
        </p:txBody>
      </p:sp>
      <p:sp>
        <p:nvSpPr>
          <p:cNvPr id="44" name="Google Shape;358;p22">
            <a:extLst>
              <a:ext uri="{FF2B5EF4-FFF2-40B4-BE49-F238E27FC236}">
                <a16:creationId xmlns:a16="http://schemas.microsoft.com/office/drawing/2014/main" id="{D3A41997-6189-3CD9-454E-831ADED31EBE}"/>
              </a:ext>
            </a:extLst>
          </p:cNvPr>
          <p:cNvSpPr/>
          <p:nvPr/>
        </p:nvSpPr>
        <p:spPr>
          <a:xfrm>
            <a:off x="925335" y="18985402"/>
            <a:ext cx="9875517" cy="1620000"/>
          </a:xfrm>
          <a:prstGeom prst="rect">
            <a:avLst/>
          </a:prstGeom>
          <a:solidFill>
            <a:srgbClr val="002060"/>
          </a:solidFill>
          <a:ln>
            <a:noFill/>
          </a:ln>
        </p:spPr>
        <p:txBody>
          <a:bodyPr spcFirstLastPara="1" wrap="square" lIns="68969" tIns="68969" rIns="68969" bIns="68969" anchor="ctr" anchorCtr="0">
            <a:noAutofit/>
          </a:bodyPr>
          <a:lstStyle/>
          <a:p>
            <a:pPr algn="ctr"/>
            <a:r>
              <a:rPr lang="en-US" sz="4400" b="1" dirty="0">
                <a:solidFill>
                  <a:schemeClr val="bg1"/>
                </a:solidFill>
                <a:latin typeface="Calibri" panose="020F0502020204030204" pitchFamily="34" charset="0"/>
                <a:cs typeface="Calibri" panose="020F0502020204030204" pitchFamily="34" charset="0"/>
              </a:rPr>
              <a:t>RO Entering Pressure (2 bar)</a:t>
            </a:r>
          </a:p>
        </p:txBody>
      </p:sp>
      <p:sp>
        <p:nvSpPr>
          <p:cNvPr id="45" name="Google Shape;358;p22">
            <a:extLst>
              <a:ext uri="{FF2B5EF4-FFF2-40B4-BE49-F238E27FC236}">
                <a16:creationId xmlns:a16="http://schemas.microsoft.com/office/drawing/2014/main" id="{A88C6BFA-E1BC-0E54-50B6-FBB06FD2B4E6}"/>
              </a:ext>
            </a:extLst>
          </p:cNvPr>
          <p:cNvSpPr/>
          <p:nvPr/>
        </p:nvSpPr>
        <p:spPr>
          <a:xfrm>
            <a:off x="11216594" y="18985402"/>
            <a:ext cx="9875517" cy="1620000"/>
          </a:xfrm>
          <a:prstGeom prst="rect">
            <a:avLst/>
          </a:prstGeom>
          <a:solidFill>
            <a:srgbClr val="002060"/>
          </a:solidFill>
          <a:ln>
            <a:noFill/>
          </a:ln>
        </p:spPr>
        <p:txBody>
          <a:bodyPr spcFirstLastPara="1" wrap="square" lIns="68969" tIns="68969" rIns="68969" bIns="68969" anchor="ctr" anchorCtr="0">
            <a:noAutofit/>
          </a:bodyPr>
          <a:lstStyle/>
          <a:p>
            <a:pPr algn="ctr"/>
            <a:r>
              <a:rPr lang="en-US" sz="4400" b="1" dirty="0">
                <a:solidFill>
                  <a:schemeClr val="bg1"/>
                </a:solidFill>
                <a:latin typeface="Calibri" panose="020F0502020204030204" pitchFamily="34" charset="0"/>
                <a:cs typeface="Calibri" panose="020F0502020204030204" pitchFamily="34" charset="0"/>
              </a:rPr>
              <a:t>Prefiltration (up to 5 micron)</a:t>
            </a:r>
          </a:p>
        </p:txBody>
      </p:sp>
      <p:sp>
        <p:nvSpPr>
          <p:cNvPr id="46" name="Rectangle 10">
            <a:extLst>
              <a:ext uri="{FF2B5EF4-FFF2-40B4-BE49-F238E27FC236}">
                <a16:creationId xmlns:a16="http://schemas.microsoft.com/office/drawing/2014/main" id="{F7799048-A188-04CA-467E-84642C3DE8E5}"/>
              </a:ext>
            </a:extLst>
          </p:cNvPr>
          <p:cNvSpPr>
            <a:spLocks noChangeArrowheads="1"/>
          </p:cNvSpPr>
          <p:nvPr/>
        </p:nvSpPr>
        <p:spPr bwMode="auto">
          <a:xfrm>
            <a:off x="31681023" y="19280290"/>
            <a:ext cx="10951446" cy="1128642"/>
          </a:xfrm>
          <a:prstGeom prst="rect">
            <a:avLst/>
          </a:prstGeom>
          <a:solidFill>
            <a:schemeClr val="tx2">
              <a:lumMod val="25000"/>
              <a:lumOff val="75000"/>
            </a:schemeClr>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a:t>
            </a:r>
          </a:p>
        </p:txBody>
      </p:sp>
      <p:sp>
        <p:nvSpPr>
          <p:cNvPr id="47" name="TextBox 19">
            <a:extLst>
              <a:ext uri="{FF2B5EF4-FFF2-40B4-BE49-F238E27FC236}">
                <a16:creationId xmlns:a16="http://schemas.microsoft.com/office/drawing/2014/main" id="{0028CED7-BA2B-85A5-FBB4-8CD5D29B3164}"/>
              </a:ext>
            </a:extLst>
          </p:cNvPr>
          <p:cNvSpPr txBox="1">
            <a:spLocks noChangeArrowheads="1"/>
          </p:cNvSpPr>
          <p:nvPr/>
        </p:nvSpPr>
        <p:spPr bwMode="auto">
          <a:xfrm>
            <a:off x="31643460" y="20583860"/>
            <a:ext cx="10951446" cy="50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GB" sz="4600" dirty="0">
                <a:latin typeface="Calibri" panose="020F0502020204030204" pitchFamily="34" charset="0"/>
                <a:ea typeface="Calibri" panose="020F0502020204030204" pitchFamily="34" charset="0"/>
                <a:cs typeface="Calibri" panose="020F0502020204030204" pitchFamily="34" charset="0"/>
              </a:rPr>
              <a:t>The prototype offers a compact, off-grid desalination solution powered by solar and hydrogen energy. It achieves up to 80-95% salinity removal, generates 50W via PV, and produces 400 L/min of hydrogen, making it ideal for remote clean water access.</a:t>
            </a:r>
          </a:p>
          <a:p>
            <a:pPr algn="just"/>
            <a:endParaRPr lang="en-US" sz="46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F83A3B8-FDF1-45C8-8484-B2522EE8A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7551" y="221629"/>
            <a:ext cx="6363250" cy="5311842"/>
          </a:xfrm>
          <a:prstGeom prst="rect">
            <a:avLst/>
          </a:prstGeom>
          <a:ln>
            <a:solidFill>
              <a:schemeClr val="accent1"/>
            </a:solidFill>
          </a:ln>
        </p:spPr>
      </p:pic>
      <p:pic>
        <p:nvPicPr>
          <p:cNvPr id="18" name="Picture 17">
            <a:extLst>
              <a:ext uri="{FF2B5EF4-FFF2-40B4-BE49-F238E27FC236}">
                <a16:creationId xmlns:a16="http://schemas.microsoft.com/office/drawing/2014/main" id="{63367F2B-E8B9-6D92-65CB-7AC62093F9AF}"/>
              </a:ext>
            </a:extLst>
          </p:cNvPr>
          <p:cNvPicPr>
            <a:picLocks noChangeAspect="1"/>
          </p:cNvPicPr>
          <p:nvPr/>
        </p:nvPicPr>
        <p:blipFill>
          <a:blip r:embed="rId6"/>
          <a:stretch>
            <a:fillRect/>
          </a:stretch>
        </p:blipFill>
        <p:spPr>
          <a:xfrm>
            <a:off x="4979395" y="-1"/>
            <a:ext cx="30482179" cy="5513633"/>
          </a:xfrm>
          <a:prstGeom prst="rect">
            <a:avLst/>
          </a:prstGeom>
        </p:spPr>
      </p:pic>
      <p:sp>
        <p:nvSpPr>
          <p:cNvPr id="21" name="Text Placeholder 5">
            <a:extLst>
              <a:ext uri="{FF2B5EF4-FFF2-40B4-BE49-F238E27FC236}">
                <a16:creationId xmlns:a16="http://schemas.microsoft.com/office/drawing/2014/main" id="{63C755D8-D762-8579-D9EC-52DABFE57DE4}"/>
              </a:ext>
            </a:extLst>
          </p:cNvPr>
          <p:cNvSpPr txBox="1"/>
          <p:nvPr/>
        </p:nvSpPr>
        <p:spPr>
          <a:xfrm>
            <a:off x="4916379" y="-936759"/>
            <a:ext cx="30217153" cy="340674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GB" sz="8000" b="1" dirty="0">
              <a:solidFill>
                <a:schemeClr val="bg1"/>
              </a:solidFill>
              <a:latin typeface="Calibri" panose="020F0502020204030204" pitchFamily="34" charset="0"/>
            </a:endParaRPr>
          </a:p>
          <a:p>
            <a:pPr algn="ctr" defTabSz="3458319">
              <a:spcBef>
                <a:spcPct val="20000"/>
              </a:spcBef>
              <a:defRPr/>
            </a:pPr>
            <a:r>
              <a:rPr lang="en-GB" sz="8000" b="1" dirty="0">
                <a:solidFill>
                  <a:schemeClr val="bg1"/>
                </a:solidFill>
                <a:latin typeface="Calibri" panose="020F0502020204030204" pitchFamily="34" charset="0"/>
              </a:rPr>
              <a:t>INTEGRATION OF HYBRID SOLAR AND HYDROGEN FUEL CELL UNITS </a:t>
            </a:r>
          </a:p>
          <a:p>
            <a:pPr algn="ctr" defTabSz="3458319">
              <a:spcBef>
                <a:spcPct val="20000"/>
              </a:spcBef>
              <a:defRPr/>
            </a:pPr>
            <a:r>
              <a:rPr lang="en-GB" sz="8000" b="1" dirty="0">
                <a:solidFill>
                  <a:schemeClr val="bg1"/>
                </a:solidFill>
                <a:latin typeface="Calibri" panose="020F0502020204030204" pitchFamily="34" charset="0"/>
              </a:rPr>
              <a:t>FOR PORTABLE AND SUSTAINABLE REVERSE OSMOSIS DESALINATION</a:t>
            </a:r>
            <a:endParaRPr lang="en-US" sz="8000" b="1" dirty="0">
              <a:solidFill>
                <a:schemeClr val="bg1"/>
              </a:solidFill>
              <a:latin typeface="Calibri" panose="020F0502020204030204" pitchFamily="34" charset="0"/>
            </a:endParaRPr>
          </a:p>
        </p:txBody>
      </p:sp>
      <p:sp>
        <p:nvSpPr>
          <p:cNvPr id="22" name="Text Placeholder 5">
            <a:extLst>
              <a:ext uri="{FF2B5EF4-FFF2-40B4-BE49-F238E27FC236}">
                <a16:creationId xmlns:a16="http://schemas.microsoft.com/office/drawing/2014/main" id="{B9A03D87-6DC2-ABFB-C3D2-F8841FBB65BC}"/>
              </a:ext>
            </a:extLst>
          </p:cNvPr>
          <p:cNvSpPr txBox="1"/>
          <p:nvPr/>
        </p:nvSpPr>
        <p:spPr>
          <a:xfrm>
            <a:off x="5606969" y="3710707"/>
            <a:ext cx="29227029"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b="1" dirty="0">
                <a:solidFill>
                  <a:schemeClr val="bg1"/>
                </a:solidFill>
                <a:latin typeface="Calibri" panose="020F0502020204030204" pitchFamily="34" charset="0"/>
                <a:cs typeface="Calibri" panose="020F0502020204030204" pitchFamily="34" charset="0"/>
              </a:rPr>
              <a:t>Azzam Alsayed , </a:t>
            </a:r>
            <a:r>
              <a:rPr lang="en-US" sz="4800" b="1" dirty="0" err="1">
                <a:solidFill>
                  <a:schemeClr val="bg1"/>
                </a:solidFill>
                <a:latin typeface="Calibri" panose="020F0502020204030204" pitchFamily="34" charset="0"/>
                <a:cs typeface="Calibri" panose="020F0502020204030204" pitchFamily="34" charset="0"/>
              </a:rPr>
              <a:t>Mshary</a:t>
            </a:r>
            <a:r>
              <a:rPr lang="en-US" sz="4800" b="1" dirty="0">
                <a:solidFill>
                  <a:schemeClr val="bg1"/>
                </a:solidFill>
                <a:latin typeface="Calibri" panose="020F0502020204030204" pitchFamily="34" charset="0"/>
                <a:cs typeface="Calibri" panose="020F0502020204030204" pitchFamily="34" charset="0"/>
              </a:rPr>
              <a:t> </a:t>
            </a:r>
            <a:r>
              <a:rPr lang="en-US" sz="4800" b="1" dirty="0" err="1">
                <a:solidFill>
                  <a:schemeClr val="bg1"/>
                </a:solidFill>
                <a:latin typeface="Calibri" panose="020F0502020204030204" pitchFamily="34" charset="0"/>
                <a:cs typeface="Calibri" panose="020F0502020204030204" pitchFamily="34" charset="0"/>
              </a:rPr>
              <a:t>Alahmdy</a:t>
            </a:r>
            <a:r>
              <a:rPr lang="en-US" sz="4800" b="1" dirty="0">
                <a:solidFill>
                  <a:schemeClr val="bg1"/>
                </a:solidFill>
                <a:latin typeface="Calibri" panose="020F0502020204030204" pitchFamily="34" charset="0"/>
                <a:cs typeface="Calibri" panose="020F0502020204030204" pitchFamily="34" charset="0"/>
              </a:rPr>
              <a:t>, Husni Anbarkhan, Abdullah </a:t>
            </a:r>
            <a:r>
              <a:rPr lang="en-US" sz="4800" b="1" dirty="0" err="1">
                <a:solidFill>
                  <a:schemeClr val="bg1"/>
                </a:solidFill>
                <a:latin typeface="Calibri" panose="020F0502020204030204" pitchFamily="34" charset="0"/>
                <a:cs typeface="Calibri" panose="020F0502020204030204" pitchFamily="34" charset="0"/>
              </a:rPr>
              <a:t>Alqatar</a:t>
            </a:r>
            <a:r>
              <a:rPr lang="en-US" sz="4800" b="1" dirty="0">
                <a:solidFill>
                  <a:schemeClr val="bg1"/>
                </a:solidFill>
                <a:latin typeface="Calibri" panose="020F0502020204030204" pitchFamily="34" charset="0"/>
                <a:cs typeface="Calibri" panose="020F0502020204030204" pitchFamily="34" charset="0"/>
              </a:rPr>
              <a:t>, Fawaz </a:t>
            </a:r>
            <a:r>
              <a:rPr lang="en-US" sz="4800" b="1" dirty="0" err="1">
                <a:solidFill>
                  <a:schemeClr val="bg1"/>
                </a:solidFill>
                <a:latin typeface="Calibri" panose="020F0502020204030204" pitchFamily="34" charset="0"/>
                <a:cs typeface="Calibri" panose="020F0502020204030204" pitchFamily="34" charset="0"/>
              </a:rPr>
              <a:t>Alshammar</a:t>
            </a:r>
            <a:r>
              <a:rPr lang="en-US" sz="4800" b="1" dirty="0">
                <a:solidFill>
                  <a:schemeClr val="bg1"/>
                </a:solidFill>
                <a:latin typeface="Calibri" panose="020F0502020204030204" pitchFamily="34" charset="0"/>
                <a:cs typeface="Calibri" panose="020F0502020204030204" pitchFamily="34" charset="0"/>
              </a:rPr>
              <a:t>, Mohammed Saud </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Coach: Abdullah Al-Sharafi</a:t>
            </a:r>
          </a:p>
        </p:txBody>
      </p:sp>
      <p:pic>
        <p:nvPicPr>
          <p:cNvPr id="24" name="Picture 23">
            <a:extLst>
              <a:ext uri="{FF2B5EF4-FFF2-40B4-BE49-F238E27FC236}">
                <a16:creationId xmlns:a16="http://schemas.microsoft.com/office/drawing/2014/main" id="{BD33D31B-70E3-46F9-5E3B-7C82BA57695B}"/>
              </a:ext>
            </a:extLst>
          </p:cNvPr>
          <p:cNvPicPr>
            <a:picLocks noChangeAspect="1"/>
          </p:cNvPicPr>
          <p:nvPr/>
        </p:nvPicPr>
        <p:blipFill>
          <a:blip r:embed="rId7"/>
          <a:stretch>
            <a:fillRect/>
          </a:stretch>
        </p:blipFill>
        <p:spPr>
          <a:xfrm flipH="1" flipV="1">
            <a:off x="-2" y="27922499"/>
            <a:ext cx="42803763" cy="2352713"/>
          </a:xfrm>
          <a:prstGeom prst="rect">
            <a:avLst/>
          </a:prstGeom>
        </p:spPr>
      </p:pic>
      <p:pic>
        <p:nvPicPr>
          <p:cNvPr id="25" name="Picture 24">
            <a:extLst>
              <a:ext uri="{FF2B5EF4-FFF2-40B4-BE49-F238E27FC236}">
                <a16:creationId xmlns:a16="http://schemas.microsoft.com/office/drawing/2014/main" id="{F166B9FD-4B07-3CDE-F56A-2EFBCABD9B37}"/>
              </a:ext>
            </a:extLst>
          </p:cNvPr>
          <p:cNvPicPr>
            <a:picLocks noChangeAspect="1"/>
          </p:cNvPicPr>
          <p:nvPr/>
        </p:nvPicPr>
        <p:blipFill>
          <a:blip r:embed="rId8"/>
          <a:stretch>
            <a:fillRect/>
          </a:stretch>
        </p:blipFill>
        <p:spPr>
          <a:xfrm>
            <a:off x="35975758" y="350930"/>
            <a:ext cx="2361976" cy="2455770"/>
          </a:xfrm>
          <a:prstGeom prst="rect">
            <a:avLst/>
          </a:prstGeom>
        </p:spPr>
      </p:pic>
      <p:pic>
        <p:nvPicPr>
          <p:cNvPr id="26" name="Picture 25">
            <a:extLst>
              <a:ext uri="{FF2B5EF4-FFF2-40B4-BE49-F238E27FC236}">
                <a16:creationId xmlns:a16="http://schemas.microsoft.com/office/drawing/2014/main" id="{F1D586B7-3971-C3D0-5C92-590817D462E2}"/>
              </a:ext>
            </a:extLst>
          </p:cNvPr>
          <p:cNvPicPr>
            <a:picLocks noChangeAspect="1"/>
          </p:cNvPicPr>
          <p:nvPr/>
        </p:nvPicPr>
        <p:blipFill>
          <a:blip r:embed="rId9"/>
          <a:stretch>
            <a:fillRect/>
          </a:stretch>
        </p:blipFill>
        <p:spPr>
          <a:xfrm>
            <a:off x="36004442" y="281861"/>
            <a:ext cx="2193563" cy="2390868"/>
          </a:xfrm>
          <a:prstGeom prst="rect">
            <a:avLst/>
          </a:prstGeom>
        </p:spPr>
      </p:pic>
      <p:graphicFrame>
        <p:nvGraphicFramePr>
          <p:cNvPr id="28" name="Table 27">
            <a:extLst>
              <a:ext uri="{FF2B5EF4-FFF2-40B4-BE49-F238E27FC236}">
                <a16:creationId xmlns:a16="http://schemas.microsoft.com/office/drawing/2014/main" id="{E5E39914-B36B-B404-7356-697A395F9BDA}"/>
              </a:ext>
            </a:extLst>
          </p:cNvPr>
          <p:cNvGraphicFramePr>
            <a:graphicFrameLocks noGrp="1"/>
          </p:cNvGraphicFramePr>
          <p:nvPr>
            <p:extLst>
              <p:ext uri="{D42A27DB-BD31-4B8C-83A1-F6EECF244321}">
                <p14:modId xmlns:p14="http://schemas.microsoft.com/office/powerpoint/2010/main" val="2681930982"/>
              </p:ext>
            </p:extLst>
          </p:nvPr>
        </p:nvGraphicFramePr>
        <p:xfrm>
          <a:off x="21703925" y="15240039"/>
          <a:ext cx="10050885" cy="3894940"/>
        </p:xfrm>
        <a:graphic>
          <a:graphicData uri="http://schemas.openxmlformats.org/drawingml/2006/table">
            <a:tbl>
              <a:tblPr firstRow="1" bandRow="1">
                <a:tableStyleId>{5C22544A-7EE6-4342-B048-85BDC9FD1C3A}</a:tableStyleId>
              </a:tblPr>
              <a:tblGrid>
                <a:gridCol w="5305933">
                  <a:extLst>
                    <a:ext uri="{9D8B030D-6E8A-4147-A177-3AD203B41FA5}">
                      <a16:colId xmlns:a16="http://schemas.microsoft.com/office/drawing/2014/main" val="3623692916"/>
                    </a:ext>
                  </a:extLst>
                </a:gridCol>
                <a:gridCol w="4744952">
                  <a:extLst>
                    <a:ext uri="{9D8B030D-6E8A-4147-A177-3AD203B41FA5}">
                      <a16:colId xmlns:a16="http://schemas.microsoft.com/office/drawing/2014/main" val="3914429525"/>
                    </a:ext>
                  </a:extLst>
                </a:gridCol>
              </a:tblGrid>
              <a:tr h="973735">
                <a:tc gridSpan="2">
                  <a:txBody>
                    <a:bodyPr/>
                    <a:lstStyle/>
                    <a:p>
                      <a:pPr algn="ctr"/>
                      <a:r>
                        <a:rPr lang="en-GB" sz="4600" dirty="0"/>
                        <a:t>Testing</a:t>
                      </a:r>
                    </a:p>
                  </a:txBody>
                  <a:tcPr/>
                </a:tc>
                <a:tc hMerge="1">
                  <a:txBody>
                    <a:bodyPr/>
                    <a:lstStyle/>
                    <a:p>
                      <a:endParaRPr lang="en-GB" dirty="0"/>
                    </a:p>
                  </a:txBody>
                  <a:tcPr/>
                </a:tc>
                <a:extLst>
                  <a:ext uri="{0D108BD9-81ED-4DB2-BD59-A6C34878D82A}">
                    <a16:rowId xmlns:a16="http://schemas.microsoft.com/office/drawing/2014/main" val="3729560711"/>
                  </a:ext>
                </a:extLst>
              </a:tr>
              <a:tr h="973735">
                <a:tc>
                  <a:txBody>
                    <a:bodyPr/>
                    <a:lstStyle/>
                    <a:p>
                      <a:pPr algn="ctr"/>
                      <a:r>
                        <a:rPr lang="en-GB" sz="4600" dirty="0"/>
                        <a:t>Inlet TDS (ppm) </a:t>
                      </a:r>
                    </a:p>
                  </a:txBody>
                  <a:tcPr/>
                </a:tc>
                <a:tc>
                  <a:txBody>
                    <a:bodyPr/>
                    <a:lstStyle/>
                    <a:p>
                      <a:pPr algn="ctr"/>
                      <a:r>
                        <a:rPr lang="en-GB" sz="4600" dirty="0"/>
                        <a:t> Outlet TDS (ppm)</a:t>
                      </a:r>
                    </a:p>
                  </a:txBody>
                  <a:tcPr/>
                </a:tc>
                <a:extLst>
                  <a:ext uri="{0D108BD9-81ED-4DB2-BD59-A6C34878D82A}">
                    <a16:rowId xmlns:a16="http://schemas.microsoft.com/office/drawing/2014/main" val="4279454797"/>
                  </a:ext>
                </a:extLst>
              </a:tr>
              <a:tr h="973735">
                <a:tc>
                  <a:txBody>
                    <a:bodyPr/>
                    <a:lstStyle/>
                    <a:p>
                      <a:pPr algn="ctr"/>
                      <a:r>
                        <a:rPr lang="en-GB" sz="4600" dirty="0"/>
                        <a:t>493 </a:t>
                      </a:r>
                    </a:p>
                  </a:txBody>
                  <a:tcPr/>
                </a:tc>
                <a:tc>
                  <a:txBody>
                    <a:bodyPr/>
                    <a:lstStyle/>
                    <a:p>
                      <a:pPr algn="ctr"/>
                      <a:r>
                        <a:rPr lang="en-GB" sz="4600" dirty="0"/>
                        <a:t>93</a:t>
                      </a:r>
                    </a:p>
                  </a:txBody>
                  <a:tcPr/>
                </a:tc>
                <a:extLst>
                  <a:ext uri="{0D108BD9-81ED-4DB2-BD59-A6C34878D82A}">
                    <a16:rowId xmlns:a16="http://schemas.microsoft.com/office/drawing/2014/main" val="1948573334"/>
                  </a:ext>
                </a:extLst>
              </a:tr>
              <a:tr h="973735">
                <a:tc>
                  <a:txBody>
                    <a:bodyPr/>
                    <a:lstStyle/>
                    <a:p>
                      <a:pPr algn="ctr"/>
                      <a:r>
                        <a:rPr lang="en-GB" sz="4600" dirty="0"/>
                        <a:t>2860 </a:t>
                      </a:r>
                    </a:p>
                  </a:txBody>
                  <a:tcPr/>
                </a:tc>
                <a:tc>
                  <a:txBody>
                    <a:bodyPr/>
                    <a:lstStyle/>
                    <a:p>
                      <a:pPr algn="ctr"/>
                      <a:r>
                        <a:rPr lang="en-GB" sz="4600" dirty="0"/>
                        <a:t>230</a:t>
                      </a:r>
                    </a:p>
                  </a:txBody>
                  <a:tcPr/>
                </a:tc>
                <a:extLst>
                  <a:ext uri="{0D108BD9-81ED-4DB2-BD59-A6C34878D82A}">
                    <a16:rowId xmlns:a16="http://schemas.microsoft.com/office/drawing/2014/main" val="766757832"/>
                  </a:ext>
                </a:extLst>
              </a:tr>
            </a:tbl>
          </a:graphicData>
        </a:graphic>
      </p:graphicFrame>
      <p:pic>
        <p:nvPicPr>
          <p:cNvPr id="51" name="Picture 50">
            <a:extLst>
              <a:ext uri="{FF2B5EF4-FFF2-40B4-BE49-F238E27FC236}">
                <a16:creationId xmlns:a16="http://schemas.microsoft.com/office/drawing/2014/main" id="{D6F06E27-9ED9-C718-DE99-6862B3D82FF0}"/>
              </a:ext>
            </a:extLst>
          </p:cNvPr>
          <p:cNvPicPr>
            <a:picLocks noChangeAspect="1"/>
          </p:cNvPicPr>
          <p:nvPr/>
        </p:nvPicPr>
        <p:blipFill>
          <a:blip r:embed="rId10"/>
          <a:srcRect t="10362"/>
          <a:stretch/>
        </p:blipFill>
        <p:spPr>
          <a:xfrm>
            <a:off x="11313937" y="20931451"/>
            <a:ext cx="9616628" cy="6706954"/>
          </a:xfrm>
          <a:prstGeom prst="rect">
            <a:avLst/>
          </a:prstGeom>
        </p:spPr>
      </p:pic>
      <p:pic>
        <p:nvPicPr>
          <p:cNvPr id="53" name="Picture 52">
            <a:extLst>
              <a:ext uri="{FF2B5EF4-FFF2-40B4-BE49-F238E27FC236}">
                <a16:creationId xmlns:a16="http://schemas.microsoft.com/office/drawing/2014/main" id="{D50DE959-BE58-D6C1-9E50-64C7B26EA706}"/>
              </a:ext>
            </a:extLst>
          </p:cNvPr>
          <p:cNvPicPr>
            <a:picLocks noChangeAspect="1"/>
          </p:cNvPicPr>
          <p:nvPr/>
        </p:nvPicPr>
        <p:blipFill>
          <a:blip r:embed="rId11"/>
          <a:stretch>
            <a:fillRect/>
          </a:stretch>
        </p:blipFill>
        <p:spPr>
          <a:xfrm>
            <a:off x="32247312" y="13027199"/>
            <a:ext cx="10161998" cy="6078163"/>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463</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Cambria Math</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Darim Ferry</dc:creator>
  <cp:lastModifiedBy>Husni Anbarkhan</cp:lastModifiedBy>
  <cp:revision>9</cp:revision>
  <dcterms:created xsi:type="dcterms:W3CDTF">2025-04-20T10:29:18Z</dcterms:created>
  <dcterms:modified xsi:type="dcterms:W3CDTF">2025-05-01T19:14:50Z</dcterms:modified>
</cp:coreProperties>
</file>