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30276800" cy="21374100"/>
  <p:notesSz cx="6858000" cy="9144000"/>
  <p:embeddedFontLst>
    <p:embeddedFont>
      <p:font typeface="Canva Sans Bold" panose="020B0604020202020204" charset="0"/>
      <p:regular r:id="rId4"/>
    </p:embeddedFont>
    <p:embeddedFont>
      <p:font typeface="Open Sans Bold" panose="020B0604020202020204"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5" d="100"/>
          <a:sy n="25" d="100"/>
        </p:scale>
        <p:origin x="1445"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font" Target="fonts/font2.fntdata"/><Relationship Id="rId10"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8BE6D-C90A-4C1F-92FC-C1098F120B77}" type="datetimeFigureOut">
              <a:rPr lang="en-US" smtClean="0"/>
              <a:t>5/9/2024</a:t>
            </a:fld>
            <a:endParaRPr lang="en-US" dirty="0"/>
          </a:p>
        </p:txBody>
      </p:sp>
      <p:sp>
        <p:nvSpPr>
          <p:cNvPr id="4" name="Slide Image Placeholder 3"/>
          <p:cNvSpPr>
            <a:spLocks noGrp="1" noRot="1" noChangeAspect="1"/>
          </p:cNvSpPr>
          <p:nvPr>
            <p:ph type="sldImg" idx="2"/>
          </p:nvPr>
        </p:nvSpPr>
        <p:spPr>
          <a:xfrm>
            <a:off x="1243013" y="1143000"/>
            <a:ext cx="43719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3205B-D703-4D02-8231-B0AF733840BC}" type="slidenum">
              <a:rPr lang="en-US" smtClean="0"/>
              <a:t>‹#›</a:t>
            </a:fld>
            <a:endParaRPr lang="en-US" dirty="0"/>
          </a:p>
        </p:txBody>
      </p:sp>
    </p:spTree>
    <p:extLst>
      <p:ext uri="{BB962C8B-B14F-4D97-AF65-F5344CB8AC3E}">
        <p14:creationId xmlns:p14="http://schemas.microsoft.com/office/powerpoint/2010/main" val="333545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3205B-D703-4D02-8231-B0AF733840BC}" type="slidenum">
              <a:rPr lang="en-US" smtClean="0"/>
              <a:t>1</a:t>
            </a:fld>
            <a:endParaRPr lang="en-US" dirty="0"/>
          </a:p>
        </p:txBody>
      </p:sp>
    </p:spTree>
    <p:extLst>
      <p:ext uri="{BB962C8B-B14F-4D97-AF65-F5344CB8AC3E}">
        <p14:creationId xmlns:p14="http://schemas.microsoft.com/office/powerpoint/2010/main" val="133336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ABD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7846848" y="2828392"/>
            <a:ext cx="10397857" cy="0"/>
          </a:xfrm>
          <a:prstGeom prst="line">
            <a:avLst/>
          </a:prstGeom>
          <a:ln w="28575" cap="flat">
            <a:solidFill>
              <a:srgbClr val="26786E"/>
            </a:solidFill>
            <a:prstDash val="solid"/>
            <a:headEnd type="none" w="sm" len="sm"/>
            <a:tailEnd type="none" w="sm" len="sm"/>
          </a:ln>
        </p:spPr>
        <p:txBody>
          <a:bodyPr/>
          <a:lstStyle/>
          <a:p>
            <a:endParaRPr lang="en-US" dirty="0"/>
          </a:p>
        </p:txBody>
      </p:sp>
      <p:sp>
        <p:nvSpPr>
          <p:cNvPr id="3" name="TextBox 3"/>
          <p:cNvSpPr txBox="1"/>
          <p:nvPr/>
        </p:nvSpPr>
        <p:spPr>
          <a:xfrm>
            <a:off x="4591684" y="218213"/>
            <a:ext cx="17251630" cy="2481449"/>
          </a:xfrm>
          <a:prstGeom prst="rect">
            <a:avLst/>
          </a:prstGeom>
        </p:spPr>
        <p:txBody>
          <a:bodyPr lIns="0" tIns="0" rIns="0" bIns="0" rtlCol="0" anchor="t">
            <a:spAutoFit/>
          </a:bodyPr>
          <a:lstStyle/>
          <a:p>
            <a:pPr algn="ctr">
              <a:lnSpc>
                <a:spcPts val="10034"/>
              </a:lnSpc>
            </a:pPr>
            <a:r>
              <a:rPr lang="en-US" sz="7167" dirty="0">
                <a:solidFill>
                  <a:srgbClr val="26786E"/>
                </a:solidFill>
                <a:latin typeface="Canva Sans Bold"/>
              </a:rPr>
              <a:t>Extraction of Calcium &amp; Magnesium Ions from Brine</a:t>
            </a:r>
          </a:p>
        </p:txBody>
      </p:sp>
      <p:grpSp>
        <p:nvGrpSpPr>
          <p:cNvPr id="5" name="Group 5"/>
          <p:cNvGrpSpPr/>
          <p:nvPr/>
        </p:nvGrpSpPr>
        <p:grpSpPr>
          <a:xfrm>
            <a:off x="-227543" y="18559058"/>
            <a:ext cx="4631054" cy="1827760"/>
            <a:chOff x="0" y="0"/>
            <a:chExt cx="1016133" cy="401042"/>
          </a:xfrm>
        </p:grpSpPr>
        <p:sp>
          <p:nvSpPr>
            <p:cNvPr id="6" name="Freeform 6"/>
            <p:cNvSpPr/>
            <p:nvPr/>
          </p:nvSpPr>
          <p:spPr>
            <a:xfrm>
              <a:off x="0" y="0"/>
              <a:ext cx="1016133" cy="401042"/>
            </a:xfrm>
            <a:custGeom>
              <a:avLst/>
              <a:gdLst/>
              <a:ahLst/>
              <a:cxnLst/>
              <a:rect l="l" t="t" r="r" b="b"/>
              <a:pathLst>
                <a:path w="1016133" h="401042">
                  <a:moveTo>
                    <a:pt x="508066" y="0"/>
                  </a:moveTo>
                  <a:lnTo>
                    <a:pt x="1016133" y="401042"/>
                  </a:lnTo>
                  <a:lnTo>
                    <a:pt x="0" y="401042"/>
                  </a:lnTo>
                  <a:lnTo>
                    <a:pt x="508066" y="0"/>
                  </a:lnTo>
                  <a:close/>
                </a:path>
              </a:pathLst>
            </a:custGeom>
            <a:solidFill>
              <a:srgbClr val="70F6E5"/>
            </a:solidFill>
            <a:ln w="76200" cap="sq">
              <a:solidFill>
                <a:srgbClr val="26786E"/>
              </a:solidFill>
              <a:prstDash val="solid"/>
              <a:miter/>
            </a:ln>
          </p:spPr>
          <p:txBody>
            <a:bodyPr/>
            <a:lstStyle/>
            <a:p>
              <a:endParaRPr lang="en-US" dirty="0"/>
            </a:p>
          </p:txBody>
        </p:sp>
        <p:sp>
          <p:nvSpPr>
            <p:cNvPr id="7" name="TextBox 7"/>
            <p:cNvSpPr txBox="1"/>
            <p:nvPr/>
          </p:nvSpPr>
          <p:spPr>
            <a:xfrm>
              <a:off x="158771" y="24273"/>
              <a:ext cx="698591" cy="348123"/>
            </a:xfrm>
            <a:prstGeom prst="rect">
              <a:avLst/>
            </a:prstGeom>
          </p:spPr>
          <p:txBody>
            <a:bodyPr lIns="32537" tIns="32537" rIns="32537" bIns="32537" rtlCol="0" anchor="ctr"/>
            <a:lstStyle/>
            <a:p>
              <a:pPr algn="ctr">
                <a:lnSpc>
                  <a:spcPts val="4912"/>
                </a:lnSpc>
              </a:pPr>
              <a:endParaRPr dirty="0"/>
            </a:p>
          </p:txBody>
        </p:sp>
      </p:grpSp>
      <p:grpSp>
        <p:nvGrpSpPr>
          <p:cNvPr id="8" name="Group 8"/>
          <p:cNvGrpSpPr/>
          <p:nvPr/>
        </p:nvGrpSpPr>
        <p:grpSpPr>
          <a:xfrm>
            <a:off x="-4531267" y="20240613"/>
            <a:ext cx="13082783" cy="1574719"/>
            <a:chOff x="0" y="0"/>
            <a:chExt cx="1422001" cy="171160"/>
          </a:xfrm>
        </p:grpSpPr>
        <p:sp>
          <p:nvSpPr>
            <p:cNvPr id="9" name="Freeform 9"/>
            <p:cNvSpPr/>
            <p:nvPr/>
          </p:nvSpPr>
          <p:spPr>
            <a:xfrm>
              <a:off x="0" y="0"/>
              <a:ext cx="1422001" cy="171160"/>
            </a:xfrm>
            <a:custGeom>
              <a:avLst/>
              <a:gdLst/>
              <a:ahLst/>
              <a:cxnLst/>
              <a:rect l="l" t="t" r="r" b="b"/>
              <a:pathLst>
                <a:path w="1422001" h="171160">
                  <a:moveTo>
                    <a:pt x="1218801" y="0"/>
                  </a:moveTo>
                  <a:lnTo>
                    <a:pt x="0" y="0"/>
                  </a:lnTo>
                  <a:lnTo>
                    <a:pt x="203200" y="171160"/>
                  </a:lnTo>
                  <a:lnTo>
                    <a:pt x="1422001" y="171160"/>
                  </a:lnTo>
                  <a:lnTo>
                    <a:pt x="1218801" y="0"/>
                  </a:lnTo>
                  <a:close/>
                </a:path>
              </a:pathLst>
            </a:custGeom>
            <a:solidFill>
              <a:srgbClr val="395B64"/>
            </a:solidFill>
          </p:spPr>
          <p:txBody>
            <a:bodyPr/>
            <a:lstStyle/>
            <a:p>
              <a:endParaRPr lang="en-US" dirty="0"/>
            </a:p>
          </p:txBody>
        </p:sp>
        <p:sp>
          <p:nvSpPr>
            <p:cNvPr id="10" name="TextBox 10"/>
            <p:cNvSpPr txBox="1"/>
            <p:nvPr/>
          </p:nvSpPr>
          <p:spPr>
            <a:xfrm>
              <a:off x="101600" y="-161925"/>
              <a:ext cx="1218801" cy="333085"/>
            </a:xfrm>
            <a:prstGeom prst="rect">
              <a:avLst/>
            </a:prstGeom>
          </p:spPr>
          <p:txBody>
            <a:bodyPr lIns="32537" tIns="32537" rIns="32537" bIns="32537" rtlCol="0" anchor="ctr"/>
            <a:lstStyle/>
            <a:p>
              <a:pPr algn="ctr">
                <a:lnSpc>
                  <a:spcPts val="4912"/>
                </a:lnSpc>
              </a:pPr>
              <a:endParaRPr dirty="0"/>
            </a:p>
          </p:txBody>
        </p:sp>
      </p:grpSp>
      <p:grpSp>
        <p:nvGrpSpPr>
          <p:cNvPr id="11" name="Group 11"/>
          <p:cNvGrpSpPr/>
          <p:nvPr/>
        </p:nvGrpSpPr>
        <p:grpSpPr>
          <a:xfrm rot="-5400000">
            <a:off x="-2144120" y="17457261"/>
            <a:ext cx="6512547" cy="2328616"/>
            <a:chOff x="0" y="0"/>
            <a:chExt cx="611891" cy="218787"/>
          </a:xfrm>
        </p:grpSpPr>
        <p:sp>
          <p:nvSpPr>
            <p:cNvPr id="12" name="Freeform 12"/>
            <p:cNvSpPr/>
            <p:nvPr/>
          </p:nvSpPr>
          <p:spPr>
            <a:xfrm>
              <a:off x="0" y="0"/>
              <a:ext cx="611891" cy="218787"/>
            </a:xfrm>
            <a:custGeom>
              <a:avLst/>
              <a:gdLst/>
              <a:ahLst/>
              <a:cxnLst/>
              <a:rect l="l" t="t" r="r" b="b"/>
              <a:pathLst>
                <a:path w="611891" h="218787">
                  <a:moveTo>
                    <a:pt x="305945" y="218787"/>
                  </a:moveTo>
                  <a:lnTo>
                    <a:pt x="611891" y="0"/>
                  </a:lnTo>
                  <a:lnTo>
                    <a:pt x="0" y="0"/>
                  </a:lnTo>
                  <a:lnTo>
                    <a:pt x="305945" y="218787"/>
                  </a:lnTo>
                  <a:close/>
                </a:path>
              </a:pathLst>
            </a:custGeom>
            <a:solidFill>
              <a:srgbClr val="26786E"/>
            </a:solidFill>
          </p:spPr>
          <p:txBody>
            <a:bodyPr/>
            <a:lstStyle/>
            <a:p>
              <a:endParaRPr lang="en-US" dirty="0"/>
            </a:p>
          </p:txBody>
        </p:sp>
        <p:sp>
          <p:nvSpPr>
            <p:cNvPr id="13" name="TextBox 13"/>
            <p:cNvSpPr txBox="1"/>
            <p:nvPr/>
          </p:nvSpPr>
          <p:spPr>
            <a:xfrm>
              <a:off x="95608" y="-146297"/>
              <a:ext cx="420675" cy="263505"/>
            </a:xfrm>
            <a:prstGeom prst="rect">
              <a:avLst/>
            </a:prstGeom>
          </p:spPr>
          <p:txBody>
            <a:bodyPr lIns="32537" tIns="32537" rIns="32537" bIns="32537" rtlCol="0" anchor="ctr"/>
            <a:lstStyle/>
            <a:p>
              <a:pPr algn="ctr">
                <a:lnSpc>
                  <a:spcPts val="4912"/>
                </a:lnSpc>
              </a:pPr>
              <a:endParaRPr dirty="0"/>
            </a:p>
          </p:txBody>
        </p:sp>
      </p:grpSp>
      <p:grpSp>
        <p:nvGrpSpPr>
          <p:cNvPr id="14" name="Group 14"/>
          <p:cNvGrpSpPr/>
          <p:nvPr/>
        </p:nvGrpSpPr>
        <p:grpSpPr>
          <a:xfrm rot="2214648">
            <a:off x="-3422275" y="17088136"/>
            <a:ext cx="4060943" cy="1793021"/>
            <a:chOff x="0" y="0"/>
            <a:chExt cx="403481" cy="178148"/>
          </a:xfrm>
        </p:grpSpPr>
        <p:sp>
          <p:nvSpPr>
            <p:cNvPr id="15" name="Freeform 15"/>
            <p:cNvSpPr/>
            <p:nvPr/>
          </p:nvSpPr>
          <p:spPr>
            <a:xfrm>
              <a:off x="0" y="0"/>
              <a:ext cx="403481" cy="178148"/>
            </a:xfrm>
            <a:custGeom>
              <a:avLst/>
              <a:gdLst/>
              <a:ahLst/>
              <a:cxnLst/>
              <a:rect l="l" t="t" r="r" b="b"/>
              <a:pathLst>
                <a:path w="403481" h="178148">
                  <a:moveTo>
                    <a:pt x="0" y="0"/>
                  </a:moveTo>
                  <a:lnTo>
                    <a:pt x="403481" y="0"/>
                  </a:lnTo>
                  <a:lnTo>
                    <a:pt x="403481" y="178148"/>
                  </a:lnTo>
                  <a:lnTo>
                    <a:pt x="0" y="178148"/>
                  </a:lnTo>
                  <a:close/>
                </a:path>
              </a:pathLst>
            </a:custGeom>
            <a:solidFill>
              <a:srgbClr val="26786E"/>
            </a:solidFill>
          </p:spPr>
          <p:txBody>
            <a:bodyPr/>
            <a:lstStyle/>
            <a:p>
              <a:endParaRPr lang="en-US" dirty="0"/>
            </a:p>
          </p:txBody>
        </p:sp>
        <p:sp>
          <p:nvSpPr>
            <p:cNvPr id="16" name="TextBox 16"/>
            <p:cNvSpPr txBox="1"/>
            <p:nvPr/>
          </p:nvSpPr>
          <p:spPr>
            <a:xfrm>
              <a:off x="0" y="-161925"/>
              <a:ext cx="403481" cy="340073"/>
            </a:xfrm>
            <a:prstGeom prst="rect">
              <a:avLst/>
            </a:prstGeom>
          </p:spPr>
          <p:txBody>
            <a:bodyPr lIns="32537" tIns="32537" rIns="32537" bIns="32537" rtlCol="0" anchor="ctr"/>
            <a:lstStyle/>
            <a:p>
              <a:pPr algn="ctr">
                <a:lnSpc>
                  <a:spcPts val="4912"/>
                </a:lnSpc>
              </a:pPr>
              <a:endParaRPr dirty="0"/>
            </a:p>
          </p:txBody>
        </p:sp>
      </p:grpSp>
      <p:grpSp>
        <p:nvGrpSpPr>
          <p:cNvPr id="21" name="Group 21"/>
          <p:cNvGrpSpPr/>
          <p:nvPr/>
        </p:nvGrpSpPr>
        <p:grpSpPr>
          <a:xfrm rot="-5400000">
            <a:off x="-2463718" y="17540955"/>
            <a:ext cx="6512547" cy="2328616"/>
            <a:chOff x="0" y="0"/>
            <a:chExt cx="611891" cy="218787"/>
          </a:xfrm>
        </p:grpSpPr>
        <p:sp>
          <p:nvSpPr>
            <p:cNvPr id="22" name="Freeform 22"/>
            <p:cNvSpPr/>
            <p:nvPr/>
          </p:nvSpPr>
          <p:spPr>
            <a:xfrm>
              <a:off x="0" y="0"/>
              <a:ext cx="611891" cy="218787"/>
            </a:xfrm>
            <a:custGeom>
              <a:avLst/>
              <a:gdLst/>
              <a:ahLst/>
              <a:cxnLst/>
              <a:rect l="l" t="t" r="r" b="b"/>
              <a:pathLst>
                <a:path w="611891" h="218787">
                  <a:moveTo>
                    <a:pt x="305945" y="218787"/>
                  </a:moveTo>
                  <a:lnTo>
                    <a:pt x="611891" y="0"/>
                  </a:lnTo>
                  <a:lnTo>
                    <a:pt x="0" y="0"/>
                  </a:lnTo>
                  <a:lnTo>
                    <a:pt x="305945" y="218787"/>
                  </a:lnTo>
                  <a:close/>
                </a:path>
              </a:pathLst>
            </a:custGeom>
            <a:solidFill>
              <a:srgbClr val="26786E"/>
            </a:solidFill>
            <a:ln w="76200" cap="sq">
              <a:solidFill>
                <a:srgbClr val="395B64"/>
              </a:solidFill>
              <a:prstDash val="solid"/>
              <a:miter/>
            </a:ln>
          </p:spPr>
          <p:txBody>
            <a:bodyPr/>
            <a:lstStyle/>
            <a:p>
              <a:endParaRPr lang="en-US" dirty="0"/>
            </a:p>
          </p:txBody>
        </p:sp>
        <p:sp>
          <p:nvSpPr>
            <p:cNvPr id="23" name="TextBox 23"/>
            <p:cNvSpPr txBox="1"/>
            <p:nvPr/>
          </p:nvSpPr>
          <p:spPr>
            <a:xfrm>
              <a:off x="95608" y="-146297"/>
              <a:ext cx="420675" cy="263505"/>
            </a:xfrm>
            <a:prstGeom prst="rect">
              <a:avLst/>
            </a:prstGeom>
          </p:spPr>
          <p:txBody>
            <a:bodyPr lIns="32537" tIns="32537" rIns="32537" bIns="32537" rtlCol="0" anchor="ctr"/>
            <a:lstStyle/>
            <a:p>
              <a:pPr algn="ctr">
                <a:lnSpc>
                  <a:spcPts val="4912"/>
                </a:lnSpc>
              </a:pPr>
              <a:endParaRPr dirty="0"/>
            </a:p>
          </p:txBody>
        </p:sp>
      </p:grpSp>
      <p:grpSp>
        <p:nvGrpSpPr>
          <p:cNvPr id="24" name="Group 24"/>
          <p:cNvGrpSpPr/>
          <p:nvPr/>
        </p:nvGrpSpPr>
        <p:grpSpPr>
          <a:xfrm rot="2214648">
            <a:off x="-1998123" y="15429722"/>
            <a:ext cx="4060943" cy="1793021"/>
            <a:chOff x="0" y="0"/>
            <a:chExt cx="403481" cy="178148"/>
          </a:xfrm>
        </p:grpSpPr>
        <p:sp>
          <p:nvSpPr>
            <p:cNvPr id="25" name="Freeform 25"/>
            <p:cNvSpPr/>
            <p:nvPr/>
          </p:nvSpPr>
          <p:spPr>
            <a:xfrm>
              <a:off x="0" y="0"/>
              <a:ext cx="403481" cy="178148"/>
            </a:xfrm>
            <a:custGeom>
              <a:avLst/>
              <a:gdLst/>
              <a:ahLst/>
              <a:cxnLst/>
              <a:rect l="l" t="t" r="r" b="b"/>
              <a:pathLst>
                <a:path w="403481" h="178148">
                  <a:moveTo>
                    <a:pt x="0" y="0"/>
                  </a:moveTo>
                  <a:lnTo>
                    <a:pt x="403481" y="0"/>
                  </a:lnTo>
                  <a:lnTo>
                    <a:pt x="403481" y="178148"/>
                  </a:lnTo>
                  <a:lnTo>
                    <a:pt x="0" y="178148"/>
                  </a:lnTo>
                  <a:close/>
                </a:path>
              </a:pathLst>
            </a:custGeom>
            <a:solidFill>
              <a:srgbClr val="26786E"/>
            </a:solidFill>
            <a:ln w="76200" cap="sq">
              <a:solidFill>
                <a:srgbClr val="395B64"/>
              </a:solidFill>
              <a:prstDash val="solid"/>
              <a:miter/>
            </a:ln>
          </p:spPr>
          <p:txBody>
            <a:bodyPr/>
            <a:lstStyle/>
            <a:p>
              <a:endParaRPr lang="en-US" dirty="0"/>
            </a:p>
          </p:txBody>
        </p:sp>
        <p:sp>
          <p:nvSpPr>
            <p:cNvPr id="26" name="TextBox 26"/>
            <p:cNvSpPr txBox="1"/>
            <p:nvPr/>
          </p:nvSpPr>
          <p:spPr>
            <a:xfrm>
              <a:off x="0" y="-161925"/>
              <a:ext cx="403481" cy="340073"/>
            </a:xfrm>
            <a:prstGeom prst="rect">
              <a:avLst/>
            </a:prstGeom>
          </p:spPr>
          <p:txBody>
            <a:bodyPr lIns="32537" tIns="32537" rIns="32537" bIns="32537" rtlCol="0" anchor="ctr"/>
            <a:lstStyle/>
            <a:p>
              <a:pPr algn="ctr">
                <a:lnSpc>
                  <a:spcPts val="4912"/>
                </a:lnSpc>
              </a:pPr>
              <a:endParaRPr dirty="0"/>
            </a:p>
          </p:txBody>
        </p:sp>
      </p:grpSp>
      <p:grpSp>
        <p:nvGrpSpPr>
          <p:cNvPr id="27" name="Group 27"/>
          <p:cNvGrpSpPr/>
          <p:nvPr/>
        </p:nvGrpSpPr>
        <p:grpSpPr>
          <a:xfrm>
            <a:off x="26909057" y="4563394"/>
            <a:ext cx="6371334" cy="3338589"/>
            <a:chOff x="0" y="0"/>
            <a:chExt cx="812800" cy="425909"/>
          </a:xfrm>
        </p:grpSpPr>
        <p:sp>
          <p:nvSpPr>
            <p:cNvPr id="28" name="Freeform 28"/>
            <p:cNvSpPr/>
            <p:nvPr/>
          </p:nvSpPr>
          <p:spPr>
            <a:xfrm>
              <a:off x="0" y="0"/>
              <a:ext cx="812800" cy="425909"/>
            </a:xfrm>
            <a:custGeom>
              <a:avLst/>
              <a:gdLst/>
              <a:ahLst/>
              <a:cxnLst/>
              <a:rect l="l" t="t" r="r" b="b"/>
              <a:pathLst>
                <a:path w="812800" h="425909">
                  <a:moveTo>
                    <a:pt x="406400" y="425909"/>
                  </a:moveTo>
                  <a:lnTo>
                    <a:pt x="812800" y="0"/>
                  </a:lnTo>
                  <a:lnTo>
                    <a:pt x="0" y="0"/>
                  </a:lnTo>
                  <a:lnTo>
                    <a:pt x="406400" y="425909"/>
                  </a:lnTo>
                  <a:close/>
                </a:path>
              </a:pathLst>
            </a:custGeom>
            <a:solidFill>
              <a:srgbClr val="000000">
                <a:alpha val="0"/>
              </a:srgbClr>
            </a:solidFill>
            <a:ln w="114300" cap="sq">
              <a:solidFill>
                <a:srgbClr val="70F6E5"/>
              </a:solidFill>
              <a:prstDash val="solid"/>
              <a:miter/>
            </a:ln>
          </p:spPr>
          <p:txBody>
            <a:bodyPr/>
            <a:lstStyle/>
            <a:p>
              <a:endParaRPr lang="en-US" dirty="0"/>
            </a:p>
          </p:txBody>
        </p:sp>
        <p:sp>
          <p:nvSpPr>
            <p:cNvPr id="29" name="TextBox 29"/>
            <p:cNvSpPr txBox="1"/>
            <p:nvPr/>
          </p:nvSpPr>
          <p:spPr>
            <a:xfrm>
              <a:off x="127000" y="-131503"/>
              <a:ext cx="558800" cy="359668"/>
            </a:xfrm>
            <a:prstGeom prst="rect">
              <a:avLst/>
            </a:prstGeom>
          </p:spPr>
          <p:txBody>
            <a:bodyPr lIns="32537" tIns="32537" rIns="32537" bIns="32537" rtlCol="0" anchor="ctr"/>
            <a:lstStyle/>
            <a:p>
              <a:pPr algn="ctr">
                <a:lnSpc>
                  <a:spcPts val="4912"/>
                </a:lnSpc>
              </a:pPr>
              <a:endParaRPr dirty="0"/>
            </a:p>
          </p:txBody>
        </p:sp>
      </p:grpSp>
      <p:grpSp>
        <p:nvGrpSpPr>
          <p:cNvPr id="30" name="Group 30"/>
          <p:cNvGrpSpPr/>
          <p:nvPr/>
        </p:nvGrpSpPr>
        <p:grpSpPr>
          <a:xfrm rot="-5400000">
            <a:off x="24689300" y="-3044378"/>
            <a:ext cx="3034165" cy="5986023"/>
            <a:chOff x="0" y="0"/>
            <a:chExt cx="476377" cy="939831"/>
          </a:xfrm>
        </p:grpSpPr>
        <p:sp>
          <p:nvSpPr>
            <p:cNvPr id="31" name="Freeform 31"/>
            <p:cNvSpPr/>
            <p:nvPr/>
          </p:nvSpPr>
          <p:spPr>
            <a:xfrm>
              <a:off x="0" y="0"/>
              <a:ext cx="476377" cy="939831"/>
            </a:xfrm>
            <a:custGeom>
              <a:avLst/>
              <a:gdLst/>
              <a:ahLst/>
              <a:cxnLst/>
              <a:rect l="l" t="t" r="r" b="b"/>
              <a:pathLst>
                <a:path w="476377" h="939831">
                  <a:moveTo>
                    <a:pt x="238188" y="0"/>
                  </a:moveTo>
                  <a:lnTo>
                    <a:pt x="476377" y="203200"/>
                  </a:lnTo>
                  <a:lnTo>
                    <a:pt x="476377" y="736631"/>
                  </a:lnTo>
                  <a:lnTo>
                    <a:pt x="238188" y="939831"/>
                  </a:lnTo>
                  <a:lnTo>
                    <a:pt x="0" y="736631"/>
                  </a:lnTo>
                  <a:lnTo>
                    <a:pt x="0" y="203200"/>
                  </a:lnTo>
                  <a:lnTo>
                    <a:pt x="238188" y="0"/>
                  </a:lnTo>
                  <a:close/>
                </a:path>
              </a:pathLst>
            </a:custGeom>
            <a:solidFill>
              <a:srgbClr val="70F6E5"/>
            </a:solidFill>
          </p:spPr>
          <p:txBody>
            <a:bodyPr/>
            <a:lstStyle/>
            <a:p>
              <a:endParaRPr lang="en-US" dirty="0"/>
            </a:p>
          </p:txBody>
        </p:sp>
        <p:sp>
          <p:nvSpPr>
            <p:cNvPr id="32" name="TextBox 32"/>
            <p:cNvSpPr txBox="1"/>
            <p:nvPr/>
          </p:nvSpPr>
          <p:spPr>
            <a:xfrm>
              <a:off x="0" y="-22225"/>
              <a:ext cx="476377" cy="822356"/>
            </a:xfrm>
            <a:prstGeom prst="rect">
              <a:avLst/>
            </a:prstGeom>
          </p:spPr>
          <p:txBody>
            <a:bodyPr lIns="32537" tIns="32537" rIns="32537" bIns="32537" rtlCol="0" anchor="ctr"/>
            <a:lstStyle/>
            <a:p>
              <a:pPr algn="ctr">
                <a:lnSpc>
                  <a:spcPts val="4912"/>
                </a:lnSpc>
              </a:pPr>
              <a:endParaRPr dirty="0"/>
            </a:p>
          </p:txBody>
        </p:sp>
      </p:grpSp>
      <p:grpSp>
        <p:nvGrpSpPr>
          <p:cNvPr id="33" name="Group 33"/>
          <p:cNvGrpSpPr/>
          <p:nvPr/>
        </p:nvGrpSpPr>
        <p:grpSpPr>
          <a:xfrm rot="-5400000">
            <a:off x="25693352" y="-4005809"/>
            <a:ext cx="3034165" cy="8431249"/>
            <a:chOff x="0" y="0"/>
            <a:chExt cx="476377" cy="1323741"/>
          </a:xfrm>
        </p:grpSpPr>
        <p:sp>
          <p:nvSpPr>
            <p:cNvPr id="34" name="Freeform 34"/>
            <p:cNvSpPr/>
            <p:nvPr/>
          </p:nvSpPr>
          <p:spPr>
            <a:xfrm>
              <a:off x="0" y="0"/>
              <a:ext cx="476377" cy="1323741"/>
            </a:xfrm>
            <a:custGeom>
              <a:avLst/>
              <a:gdLst/>
              <a:ahLst/>
              <a:cxnLst/>
              <a:rect l="l" t="t" r="r" b="b"/>
              <a:pathLst>
                <a:path w="476377" h="1323741">
                  <a:moveTo>
                    <a:pt x="238188" y="0"/>
                  </a:moveTo>
                  <a:lnTo>
                    <a:pt x="476377" y="203200"/>
                  </a:lnTo>
                  <a:lnTo>
                    <a:pt x="476377" y="1120541"/>
                  </a:lnTo>
                  <a:lnTo>
                    <a:pt x="238188" y="1323741"/>
                  </a:lnTo>
                  <a:lnTo>
                    <a:pt x="0" y="1120541"/>
                  </a:lnTo>
                  <a:lnTo>
                    <a:pt x="0" y="203200"/>
                  </a:lnTo>
                  <a:lnTo>
                    <a:pt x="238188" y="0"/>
                  </a:lnTo>
                  <a:close/>
                </a:path>
              </a:pathLst>
            </a:custGeom>
            <a:solidFill>
              <a:srgbClr val="000000">
                <a:alpha val="0"/>
              </a:srgbClr>
            </a:solidFill>
            <a:ln w="114300" cap="sq">
              <a:solidFill>
                <a:srgbClr val="395B64"/>
              </a:solidFill>
              <a:prstDash val="solid"/>
              <a:miter/>
            </a:ln>
          </p:spPr>
          <p:txBody>
            <a:bodyPr/>
            <a:lstStyle/>
            <a:p>
              <a:endParaRPr lang="en-US" dirty="0"/>
            </a:p>
          </p:txBody>
        </p:sp>
        <p:sp>
          <p:nvSpPr>
            <p:cNvPr id="35" name="TextBox 35"/>
            <p:cNvSpPr txBox="1"/>
            <p:nvPr/>
          </p:nvSpPr>
          <p:spPr>
            <a:xfrm>
              <a:off x="0" y="-22225"/>
              <a:ext cx="476377" cy="1206266"/>
            </a:xfrm>
            <a:prstGeom prst="rect">
              <a:avLst/>
            </a:prstGeom>
          </p:spPr>
          <p:txBody>
            <a:bodyPr lIns="32537" tIns="32537" rIns="32537" bIns="32537" rtlCol="0" anchor="ctr"/>
            <a:lstStyle/>
            <a:p>
              <a:pPr algn="ctr">
                <a:lnSpc>
                  <a:spcPts val="4912"/>
                </a:lnSpc>
              </a:pPr>
              <a:endParaRPr dirty="0"/>
            </a:p>
          </p:txBody>
        </p:sp>
      </p:grpSp>
      <p:grpSp>
        <p:nvGrpSpPr>
          <p:cNvPr id="36" name="Group 36"/>
          <p:cNvGrpSpPr/>
          <p:nvPr/>
        </p:nvGrpSpPr>
        <p:grpSpPr>
          <a:xfrm rot="-1036838">
            <a:off x="27918531" y="-330985"/>
            <a:ext cx="4448925" cy="6014978"/>
            <a:chOff x="0" y="0"/>
            <a:chExt cx="698500" cy="944377"/>
          </a:xfrm>
        </p:grpSpPr>
        <p:sp>
          <p:nvSpPr>
            <p:cNvPr id="37" name="Freeform 37"/>
            <p:cNvSpPr/>
            <p:nvPr/>
          </p:nvSpPr>
          <p:spPr>
            <a:xfrm>
              <a:off x="0" y="0"/>
              <a:ext cx="698500" cy="944377"/>
            </a:xfrm>
            <a:custGeom>
              <a:avLst/>
              <a:gdLst/>
              <a:ahLst/>
              <a:cxnLst/>
              <a:rect l="l" t="t" r="r" b="b"/>
              <a:pathLst>
                <a:path w="698500" h="944377">
                  <a:moveTo>
                    <a:pt x="349250" y="0"/>
                  </a:moveTo>
                  <a:lnTo>
                    <a:pt x="698500" y="203200"/>
                  </a:lnTo>
                  <a:lnTo>
                    <a:pt x="698500" y="741177"/>
                  </a:lnTo>
                  <a:lnTo>
                    <a:pt x="349250" y="944377"/>
                  </a:lnTo>
                  <a:lnTo>
                    <a:pt x="0" y="741177"/>
                  </a:lnTo>
                  <a:lnTo>
                    <a:pt x="0" y="203200"/>
                  </a:lnTo>
                  <a:lnTo>
                    <a:pt x="349250" y="0"/>
                  </a:lnTo>
                  <a:close/>
                </a:path>
              </a:pathLst>
            </a:custGeom>
            <a:solidFill>
              <a:srgbClr val="395B64"/>
            </a:solidFill>
          </p:spPr>
          <p:txBody>
            <a:bodyPr/>
            <a:lstStyle/>
            <a:p>
              <a:endParaRPr lang="en-US" dirty="0"/>
            </a:p>
          </p:txBody>
        </p:sp>
        <p:sp>
          <p:nvSpPr>
            <p:cNvPr id="38" name="TextBox 38"/>
            <p:cNvSpPr txBox="1"/>
            <p:nvPr/>
          </p:nvSpPr>
          <p:spPr>
            <a:xfrm>
              <a:off x="0" y="-22225"/>
              <a:ext cx="698500" cy="826902"/>
            </a:xfrm>
            <a:prstGeom prst="rect">
              <a:avLst/>
            </a:prstGeom>
          </p:spPr>
          <p:txBody>
            <a:bodyPr lIns="32537" tIns="32537" rIns="32537" bIns="32537" rtlCol="0" anchor="ctr"/>
            <a:lstStyle/>
            <a:p>
              <a:pPr algn="ctr">
                <a:lnSpc>
                  <a:spcPts val="4912"/>
                </a:lnSpc>
              </a:pPr>
              <a:endParaRPr dirty="0"/>
            </a:p>
          </p:txBody>
        </p:sp>
      </p:grpSp>
      <p:grpSp>
        <p:nvGrpSpPr>
          <p:cNvPr id="39" name="Group 39"/>
          <p:cNvGrpSpPr/>
          <p:nvPr/>
        </p:nvGrpSpPr>
        <p:grpSpPr>
          <a:xfrm>
            <a:off x="27721423" y="4938911"/>
            <a:ext cx="5176931" cy="2712721"/>
            <a:chOff x="0" y="0"/>
            <a:chExt cx="812800" cy="425909"/>
          </a:xfrm>
        </p:grpSpPr>
        <p:sp>
          <p:nvSpPr>
            <p:cNvPr id="40" name="Freeform 40"/>
            <p:cNvSpPr/>
            <p:nvPr/>
          </p:nvSpPr>
          <p:spPr>
            <a:xfrm>
              <a:off x="0" y="0"/>
              <a:ext cx="812800" cy="425909"/>
            </a:xfrm>
            <a:custGeom>
              <a:avLst/>
              <a:gdLst/>
              <a:ahLst/>
              <a:cxnLst/>
              <a:rect l="l" t="t" r="r" b="b"/>
              <a:pathLst>
                <a:path w="812800" h="425909">
                  <a:moveTo>
                    <a:pt x="406400" y="425909"/>
                  </a:moveTo>
                  <a:lnTo>
                    <a:pt x="812800" y="0"/>
                  </a:lnTo>
                  <a:lnTo>
                    <a:pt x="0" y="0"/>
                  </a:lnTo>
                  <a:lnTo>
                    <a:pt x="406400" y="425909"/>
                  </a:lnTo>
                  <a:close/>
                </a:path>
              </a:pathLst>
            </a:custGeom>
            <a:solidFill>
              <a:srgbClr val="26786E"/>
            </a:solidFill>
          </p:spPr>
          <p:txBody>
            <a:bodyPr/>
            <a:lstStyle/>
            <a:p>
              <a:endParaRPr lang="en-US" dirty="0"/>
            </a:p>
          </p:txBody>
        </p:sp>
        <p:sp>
          <p:nvSpPr>
            <p:cNvPr id="41" name="TextBox 41"/>
            <p:cNvSpPr txBox="1"/>
            <p:nvPr/>
          </p:nvSpPr>
          <p:spPr>
            <a:xfrm>
              <a:off x="127000" y="-131503"/>
              <a:ext cx="558800" cy="359668"/>
            </a:xfrm>
            <a:prstGeom prst="rect">
              <a:avLst/>
            </a:prstGeom>
          </p:spPr>
          <p:txBody>
            <a:bodyPr lIns="32537" tIns="32537" rIns="32537" bIns="32537" rtlCol="0" anchor="ctr"/>
            <a:lstStyle/>
            <a:p>
              <a:pPr algn="ctr">
                <a:lnSpc>
                  <a:spcPts val="4912"/>
                </a:lnSpc>
              </a:pPr>
              <a:endParaRPr dirty="0"/>
            </a:p>
          </p:txBody>
        </p:sp>
      </p:grpSp>
      <p:grpSp>
        <p:nvGrpSpPr>
          <p:cNvPr id="42" name="Group 42"/>
          <p:cNvGrpSpPr/>
          <p:nvPr/>
        </p:nvGrpSpPr>
        <p:grpSpPr>
          <a:xfrm rot="-3626563">
            <a:off x="28656584" y="-910921"/>
            <a:ext cx="3393419" cy="4529815"/>
            <a:chOff x="0" y="0"/>
            <a:chExt cx="532781" cy="711200"/>
          </a:xfrm>
        </p:grpSpPr>
        <p:sp>
          <p:nvSpPr>
            <p:cNvPr id="43" name="Freeform 43"/>
            <p:cNvSpPr/>
            <p:nvPr/>
          </p:nvSpPr>
          <p:spPr>
            <a:xfrm>
              <a:off x="0" y="0"/>
              <a:ext cx="532781" cy="711200"/>
            </a:xfrm>
            <a:custGeom>
              <a:avLst/>
              <a:gdLst/>
              <a:ahLst/>
              <a:cxnLst/>
              <a:rect l="l" t="t" r="r" b="b"/>
              <a:pathLst>
                <a:path w="532781" h="711200">
                  <a:moveTo>
                    <a:pt x="266391" y="711200"/>
                  </a:moveTo>
                  <a:lnTo>
                    <a:pt x="532781" y="0"/>
                  </a:lnTo>
                  <a:lnTo>
                    <a:pt x="0" y="0"/>
                  </a:lnTo>
                  <a:lnTo>
                    <a:pt x="266391" y="711200"/>
                  </a:lnTo>
                  <a:close/>
                </a:path>
              </a:pathLst>
            </a:custGeom>
            <a:solidFill>
              <a:srgbClr val="395B64"/>
            </a:solidFill>
          </p:spPr>
          <p:txBody>
            <a:bodyPr/>
            <a:lstStyle/>
            <a:p>
              <a:endParaRPr lang="en-US" dirty="0"/>
            </a:p>
          </p:txBody>
        </p:sp>
        <p:sp>
          <p:nvSpPr>
            <p:cNvPr id="44" name="TextBox 44"/>
            <p:cNvSpPr txBox="1"/>
            <p:nvPr/>
          </p:nvSpPr>
          <p:spPr>
            <a:xfrm>
              <a:off x="83247" y="-111125"/>
              <a:ext cx="366287" cy="492125"/>
            </a:xfrm>
            <a:prstGeom prst="rect">
              <a:avLst/>
            </a:prstGeom>
          </p:spPr>
          <p:txBody>
            <a:bodyPr lIns="32537" tIns="32537" rIns="32537" bIns="32537" rtlCol="0" anchor="ctr"/>
            <a:lstStyle/>
            <a:p>
              <a:pPr algn="ctr">
                <a:lnSpc>
                  <a:spcPts val="4912"/>
                </a:lnSpc>
              </a:pPr>
              <a:endParaRPr dirty="0"/>
            </a:p>
          </p:txBody>
        </p:sp>
      </p:grpSp>
      <p:grpSp>
        <p:nvGrpSpPr>
          <p:cNvPr id="45" name="Group 45"/>
          <p:cNvGrpSpPr/>
          <p:nvPr/>
        </p:nvGrpSpPr>
        <p:grpSpPr>
          <a:xfrm rot="2214648">
            <a:off x="-3475069" y="15847874"/>
            <a:ext cx="4926392" cy="4149308"/>
            <a:chOff x="0" y="-234112"/>
            <a:chExt cx="489469" cy="412260"/>
          </a:xfrm>
          <a:solidFill>
            <a:srgbClr val="26786E"/>
          </a:solidFill>
        </p:grpSpPr>
        <p:sp>
          <p:nvSpPr>
            <p:cNvPr id="46" name="Freeform 46"/>
            <p:cNvSpPr/>
            <p:nvPr/>
          </p:nvSpPr>
          <p:spPr>
            <a:xfrm>
              <a:off x="0" y="0"/>
              <a:ext cx="403481" cy="178148"/>
            </a:xfrm>
            <a:custGeom>
              <a:avLst/>
              <a:gdLst/>
              <a:ahLst/>
              <a:cxnLst/>
              <a:rect l="l" t="t" r="r" b="b"/>
              <a:pathLst>
                <a:path w="403481" h="178148">
                  <a:moveTo>
                    <a:pt x="0" y="0"/>
                  </a:moveTo>
                  <a:lnTo>
                    <a:pt x="403481" y="0"/>
                  </a:lnTo>
                  <a:lnTo>
                    <a:pt x="403481" y="178148"/>
                  </a:lnTo>
                  <a:lnTo>
                    <a:pt x="0" y="178148"/>
                  </a:lnTo>
                  <a:close/>
                </a:path>
              </a:pathLst>
            </a:custGeom>
            <a:grpFill/>
            <a:ln w="76200" cap="sq">
              <a:solidFill>
                <a:srgbClr val="26786E"/>
              </a:solidFill>
              <a:prstDash val="solid"/>
              <a:miter/>
            </a:ln>
          </p:spPr>
          <p:txBody>
            <a:bodyPr/>
            <a:lstStyle/>
            <a:p>
              <a:endParaRPr lang="en-US" dirty="0"/>
            </a:p>
          </p:txBody>
        </p:sp>
        <p:sp>
          <p:nvSpPr>
            <p:cNvPr id="47" name="TextBox 47"/>
            <p:cNvSpPr txBox="1"/>
            <p:nvPr/>
          </p:nvSpPr>
          <p:spPr>
            <a:xfrm>
              <a:off x="85988" y="-234112"/>
              <a:ext cx="403481" cy="340073"/>
            </a:xfrm>
            <a:prstGeom prst="rect">
              <a:avLst/>
            </a:prstGeom>
            <a:grpFill/>
          </p:spPr>
          <p:txBody>
            <a:bodyPr lIns="32537" tIns="32537" rIns="32537" bIns="32537" rtlCol="0" anchor="ctr"/>
            <a:lstStyle/>
            <a:p>
              <a:pPr algn="ctr">
                <a:lnSpc>
                  <a:spcPts val="4912"/>
                </a:lnSpc>
              </a:pPr>
              <a:endParaRPr dirty="0"/>
            </a:p>
          </p:txBody>
        </p:sp>
      </p:grpSp>
      <p:sp>
        <p:nvSpPr>
          <p:cNvPr id="48" name="Freeform 48"/>
          <p:cNvSpPr/>
          <p:nvPr/>
        </p:nvSpPr>
        <p:spPr>
          <a:xfrm>
            <a:off x="845159" y="431830"/>
            <a:ext cx="2376469" cy="2210116"/>
          </a:xfrm>
          <a:custGeom>
            <a:avLst/>
            <a:gdLst/>
            <a:ahLst/>
            <a:cxnLst/>
            <a:rect l="l" t="t" r="r" b="b"/>
            <a:pathLst>
              <a:path w="2376469" h="2210116">
                <a:moveTo>
                  <a:pt x="0" y="0"/>
                </a:moveTo>
                <a:lnTo>
                  <a:pt x="2376469" y="0"/>
                </a:lnTo>
                <a:lnTo>
                  <a:pt x="2376469" y="2210117"/>
                </a:lnTo>
                <a:lnTo>
                  <a:pt x="0" y="2210117"/>
                </a:lnTo>
                <a:lnTo>
                  <a:pt x="0" y="0"/>
                </a:lnTo>
                <a:close/>
              </a:path>
            </a:pathLst>
          </a:custGeom>
          <a:blipFill>
            <a:blip r:embed="rId3"/>
            <a:stretch>
              <a:fillRect/>
            </a:stretch>
          </a:blipFill>
        </p:spPr>
        <p:txBody>
          <a:bodyPr/>
          <a:lstStyle/>
          <a:p>
            <a:endParaRPr lang="en-US" dirty="0"/>
          </a:p>
        </p:txBody>
      </p:sp>
      <p:sp>
        <p:nvSpPr>
          <p:cNvPr id="52" name="AutoShape 52"/>
          <p:cNvSpPr/>
          <p:nvPr/>
        </p:nvSpPr>
        <p:spPr>
          <a:xfrm flipV="1">
            <a:off x="19710400" y="4938911"/>
            <a:ext cx="0" cy="4538501"/>
          </a:xfrm>
          <a:prstGeom prst="line">
            <a:avLst/>
          </a:prstGeom>
          <a:ln w="57150" cap="flat">
            <a:solidFill>
              <a:srgbClr val="00B050"/>
            </a:solidFill>
            <a:prstDash val="solid"/>
            <a:headEnd type="diamond" w="lg" len="lg"/>
            <a:tailEnd type="diamond" w="lg" len="lg"/>
          </a:ln>
        </p:spPr>
        <p:txBody>
          <a:bodyPr/>
          <a:lstStyle/>
          <a:p>
            <a:endParaRPr lang="en-US" dirty="0"/>
          </a:p>
        </p:txBody>
      </p:sp>
      <p:sp>
        <p:nvSpPr>
          <p:cNvPr id="55" name="TextBox 55"/>
          <p:cNvSpPr txBox="1"/>
          <p:nvPr/>
        </p:nvSpPr>
        <p:spPr>
          <a:xfrm>
            <a:off x="2327249" y="11498347"/>
            <a:ext cx="5910813" cy="902363"/>
          </a:xfrm>
          <a:prstGeom prst="rect">
            <a:avLst/>
          </a:prstGeom>
        </p:spPr>
        <p:txBody>
          <a:bodyPr lIns="0" tIns="0" rIns="0" bIns="0" rtlCol="0" anchor="t">
            <a:spAutoFit/>
          </a:bodyPr>
          <a:lstStyle/>
          <a:p>
            <a:pPr algn="l">
              <a:lnSpc>
                <a:spcPts val="2370"/>
              </a:lnSpc>
            </a:pPr>
            <a:endParaRPr lang="en-US" sz="1692" dirty="0">
              <a:solidFill>
                <a:srgbClr val="000000"/>
              </a:solidFill>
              <a:latin typeface="Open Sans Bold"/>
            </a:endParaRPr>
          </a:p>
          <a:p>
            <a:pPr algn="l">
              <a:lnSpc>
                <a:spcPts val="2370"/>
              </a:lnSpc>
            </a:pPr>
            <a:endParaRPr lang="en-US" sz="1692" dirty="0">
              <a:solidFill>
                <a:srgbClr val="000000"/>
              </a:solidFill>
              <a:latin typeface="Open Sans Bold"/>
            </a:endParaRPr>
          </a:p>
          <a:p>
            <a:pPr algn="l">
              <a:lnSpc>
                <a:spcPts val="2370"/>
              </a:lnSpc>
            </a:pPr>
            <a:endParaRPr lang="en-US" sz="1692" dirty="0">
              <a:solidFill>
                <a:srgbClr val="000000"/>
              </a:solidFill>
              <a:latin typeface="Open Sans Bold"/>
            </a:endParaRPr>
          </a:p>
        </p:txBody>
      </p:sp>
      <p:grpSp>
        <p:nvGrpSpPr>
          <p:cNvPr id="58" name="Group 58"/>
          <p:cNvGrpSpPr/>
          <p:nvPr/>
        </p:nvGrpSpPr>
        <p:grpSpPr>
          <a:xfrm>
            <a:off x="4068013" y="13597172"/>
            <a:ext cx="96391" cy="96391"/>
            <a:chOff x="0" y="0"/>
            <a:chExt cx="200660" cy="200660"/>
          </a:xfrm>
        </p:grpSpPr>
        <p:sp>
          <p:nvSpPr>
            <p:cNvPr id="59" name="Freeform 59"/>
            <p:cNvSpPr/>
            <p:nvPr/>
          </p:nvSpPr>
          <p:spPr>
            <a:xfrm>
              <a:off x="50800" y="48260"/>
              <a:ext cx="99060" cy="102870"/>
            </a:xfrm>
            <a:custGeom>
              <a:avLst/>
              <a:gdLst/>
              <a:ahLst/>
              <a:cxnLst/>
              <a:rect l="l" t="t" r="r" b="b"/>
              <a:pathLst>
                <a:path w="99060" h="102870">
                  <a:moveTo>
                    <a:pt x="99060" y="35560"/>
                  </a:moveTo>
                  <a:cubicBezTo>
                    <a:pt x="85090" y="90170"/>
                    <a:pt x="78740" y="92710"/>
                    <a:pt x="71120" y="96520"/>
                  </a:cubicBezTo>
                  <a:cubicBezTo>
                    <a:pt x="64770" y="99060"/>
                    <a:pt x="57150" y="102870"/>
                    <a:pt x="48260" y="101600"/>
                  </a:cubicBezTo>
                  <a:cubicBezTo>
                    <a:pt x="36830" y="99060"/>
                    <a:pt x="15240" y="87630"/>
                    <a:pt x="7620" y="77470"/>
                  </a:cubicBezTo>
                  <a:cubicBezTo>
                    <a:pt x="2540" y="69850"/>
                    <a:pt x="0" y="62230"/>
                    <a:pt x="0" y="53340"/>
                  </a:cubicBezTo>
                  <a:cubicBezTo>
                    <a:pt x="1270" y="40640"/>
                    <a:pt x="7620" y="20320"/>
                    <a:pt x="19050" y="11430"/>
                  </a:cubicBezTo>
                  <a:cubicBezTo>
                    <a:pt x="30480" y="2540"/>
                    <a:pt x="53340" y="0"/>
                    <a:pt x="66040" y="2540"/>
                  </a:cubicBezTo>
                  <a:cubicBezTo>
                    <a:pt x="74930" y="3810"/>
                    <a:pt x="86360" y="15240"/>
                    <a:pt x="86360" y="15240"/>
                  </a:cubicBezTo>
                </a:path>
              </a:pathLst>
            </a:custGeom>
            <a:solidFill>
              <a:srgbClr val="02AE54"/>
            </a:solidFill>
            <a:ln cap="sq">
              <a:noFill/>
              <a:prstDash val="solid"/>
              <a:miter/>
            </a:ln>
          </p:spPr>
          <p:txBody>
            <a:bodyPr/>
            <a:lstStyle/>
            <a:p>
              <a:endParaRPr lang="en-US" dirty="0"/>
            </a:p>
          </p:txBody>
        </p:sp>
      </p:grpSp>
      <p:grpSp>
        <p:nvGrpSpPr>
          <p:cNvPr id="60" name="Group 60"/>
          <p:cNvGrpSpPr/>
          <p:nvPr/>
        </p:nvGrpSpPr>
        <p:grpSpPr>
          <a:xfrm>
            <a:off x="4072894" y="13587411"/>
            <a:ext cx="96391" cy="96391"/>
            <a:chOff x="0" y="0"/>
            <a:chExt cx="200660" cy="200660"/>
          </a:xfrm>
        </p:grpSpPr>
        <p:sp>
          <p:nvSpPr>
            <p:cNvPr id="61" name="Freeform 61"/>
            <p:cNvSpPr/>
            <p:nvPr/>
          </p:nvSpPr>
          <p:spPr>
            <a:xfrm>
              <a:off x="50800" y="48260"/>
              <a:ext cx="99060" cy="102870"/>
            </a:xfrm>
            <a:custGeom>
              <a:avLst/>
              <a:gdLst/>
              <a:ahLst/>
              <a:cxnLst/>
              <a:rect l="l" t="t" r="r" b="b"/>
              <a:pathLst>
                <a:path w="99060" h="102870">
                  <a:moveTo>
                    <a:pt x="99060" y="35560"/>
                  </a:moveTo>
                  <a:cubicBezTo>
                    <a:pt x="85090" y="90170"/>
                    <a:pt x="78740" y="92710"/>
                    <a:pt x="71120" y="96520"/>
                  </a:cubicBezTo>
                  <a:cubicBezTo>
                    <a:pt x="64770" y="99060"/>
                    <a:pt x="57150" y="102870"/>
                    <a:pt x="48260" y="101600"/>
                  </a:cubicBezTo>
                  <a:cubicBezTo>
                    <a:pt x="36830" y="99060"/>
                    <a:pt x="15240" y="87630"/>
                    <a:pt x="7620" y="77470"/>
                  </a:cubicBezTo>
                  <a:cubicBezTo>
                    <a:pt x="2540" y="69850"/>
                    <a:pt x="0" y="62230"/>
                    <a:pt x="0" y="53340"/>
                  </a:cubicBezTo>
                  <a:cubicBezTo>
                    <a:pt x="1270" y="40640"/>
                    <a:pt x="7620" y="20320"/>
                    <a:pt x="19050" y="11430"/>
                  </a:cubicBezTo>
                  <a:cubicBezTo>
                    <a:pt x="30480" y="2540"/>
                    <a:pt x="53340" y="0"/>
                    <a:pt x="66040" y="2540"/>
                  </a:cubicBezTo>
                  <a:cubicBezTo>
                    <a:pt x="74930" y="3810"/>
                    <a:pt x="86360" y="15240"/>
                    <a:pt x="86360" y="15240"/>
                  </a:cubicBezTo>
                </a:path>
              </a:pathLst>
            </a:custGeom>
            <a:solidFill>
              <a:srgbClr val="02AE54"/>
            </a:solidFill>
            <a:ln cap="sq">
              <a:noFill/>
              <a:prstDash val="solid"/>
              <a:miter/>
            </a:ln>
          </p:spPr>
          <p:txBody>
            <a:bodyPr/>
            <a:lstStyle/>
            <a:p>
              <a:endParaRPr lang="en-US" dirty="0"/>
            </a:p>
          </p:txBody>
        </p:sp>
      </p:grpSp>
      <p:grpSp>
        <p:nvGrpSpPr>
          <p:cNvPr id="62" name="Group 62"/>
          <p:cNvGrpSpPr/>
          <p:nvPr/>
        </p:nvGrpSpPr>
        <p:grpSpPr>
          <a:xfrm>
            <a:off x="4068013" y="13580090"/>
            <a:ext cx="96391" cy="96391"/>
            <a:chOff x="0" y="0"/>
            <a:chExt cx="200660" cy="200660"/>
          </a:xfrm>
        </p:grpSpPr>
        <p:sp>
          <p:nvSpPr>
            <p:cNvPr id="63" name="Freeform 63"/>
            <p:cNvSpPr/>
            <p:nvPr/>
          </p:nvSpPr>
          <p:spPr>
            <a:xfrm>
              <a:off x="50800" y="48260"/>
              <a:ext cx="99060" cy="102870"/>
            </a:xfrm>
            <a:custGeom>
              <a:avLst/>
              <a:gdLst/>
              <a:ahLst/>
              <a:cxnLst/>
              <a:rect l="l" t="t" r="r" b="b"/>
              <a:pathLst>
                <a:path w="99060" h="102870">
                  <a:moveTo>
                    <a:pt x="99060" y="35560"/>
                  </a:moveTo>
                  <a:cubicBezTo>
                    <a:pt x="85090" y="90170"/>
                    <a:pt x="78740" y="92710"/>
                    <a:pt x="71120" y="96520"/>
                  </a:cubicBezTo>
                  <a:cubicBezTo>
                    <a:pt x="64770" y="99060"/>
                    <a:pt x="57150" y="102870"/>
                    <a:pt x="48260" y="101600"/>
                  </a:cubicBezTo>
                  <a:cubicBezTo>
                    <a:pt x="36830" y="99060"/>
                    <a:pt x="15240" y="87630"/>
                    <a:pt x="7620" y="77470"/>
                  </a:cubicBezTo>
                  <a:cubicBezTo>
                    <a:pt x="2540" y="69850"/>
                    <a:pt x="0" y="62230"/>
                    <a:pt x="0" y="53340"/>
                  </a:cubicBezTo>
                  <a:cubicBezTo>
                    <a:pt x="1270" y="40640"/>
                    <a:pt x="7620" y="20320"/>
                    <a:pt x="19050" y="11430"/>
                  </a:cubicBezTo>
                  <a:cubicBezTo>
                    <a:pt x="30480" y="2540"/>
                    <a:pt x="53340" y="0"/>
                    <a:pt x="66040" y="2540"/>
                  </a:cubicBezTo>
                  <a:cubicBezTo>
                    <a:pt x="74930" y="3810"/>
                    <a:pt x="86360" y="15240"/>
                    <a:pt x="86360" y="15240"/>
                  </a:cubicBezTo>
                </a:path>
              </a:pathLst>
            </a:custGeom>
            <a:solidFill>
              <a:srgbClr val="02AE54"/>
            </a:solidFill>
            <a:ln cap="sq">
              <a:noFill/>
              <a:prstDash val="solid"/>
              <a:miter/>
            </a:ln>
          </p:spPr>
          <p:txBody>
            <a:bodyPr/>
            <a:lstStyle/>
            <a:p>
              <a:endParaRPr lang="en-US" dirty="0"/>
            </a:p>
          </p:txBody>
        </p:sp>
      </p:grpSp>
      <p:grpSp>
        <p:nvGrpSpPr>
          <p:cNvPr id="64" name="Group 64"/>
          <p:cNvGrpSpPr/>
          <p:nvPr/>
        </p:nvGrpSpPr>
        <p:grpSpPr>
          <a:xfrm>
            <a:off x="4070454" y="13619135"/>
            <a:ext cx="96391" cy="96391"/>
            <a:chOff x="0" y="0"/>
            <a:chExt cx="200660" cy="200660"/>
          </a:xfrm>
        </p:grpSpPr>
        <p:sp>
          <p:nvSpPr>
            <p:cNvPr id="65" name="Freeform 65"/>
            <p:cNvSpPr/>
            <p:nvPr/>
          </p:nvSpPr>
          <p:spPr>
            <a:xfrm>
              <a:off x="50800" y="48260"/>
              <a:ext cx="99060" cy="102870"/>
            </a:xfrm>
            <a:custGeom>
              <a:avLst/>
              <a:gdLst/>
              <a:ahLst/>
              <a:cxnLst/>
              <a:rect l="l" t="t" r="r" b="b"/>
              <a:pathLst>
                <a:path w="99060" h="102870">
                  <a:moveTo>
                    <a:pt x="99060" y="35560"/>
                  </a:moveTo>
                  <a:cubicBezTo>
                    <a:pt x="85090" y="90170"/>
                    <a:pt x="78740" y="92710"/>
                    <a:pt x="71120" y="96520"/>
                  </a:cubicBezTo>
                  <a:cubicBezTo>
                    <a:pt x="64770" y="99060"/>
                    <a:pt x="57150" y="102870"/>
                    <a:pt x="48260" y="101600"/>
                  </a:cubicBezTo>
                  <a:cubicBezTo>
                    <a:pt x="36830" y="99060"/>
                    <a:pt x="15240" y="87630"/>
                    <a:pt x="7620" y="77470"/>
                  </a:cubicBezTo>
                  <a:cubicBezTo>
                    <a:pt x="2540" y="69850"/>
                    <a:pt x="0" y="62230"/>
                    <a:pt x="0" y="53340"/>
                  </a:cubicBezTo>
                  <a:cubicBezTo>
                    <a:pt x="1270" y="40640"/>
                    <a:pt x="7620" y="20320"/>
                    <a:pt x="19050" y="11430"/>
                  </a:cubicBezTo>
                  <a:cubicBezTo>
                    <a:pt x="30480" y="2540"/>
                    <a:pt x="53340" y="0"/>
                    <a:pt x="66040" y="2540"/>
                  </a:cubicBezTo>
                  <a:cubicBezTo>
                    <a:pt x="74930" y="3810"/>
                    <a:pt x="86360" y="15240"/>
                    <a:pt x="86360" y="15240"/>
                  </a:cubicBezTo>
                </a:path>
              </a:pathLst>
            </a:custGeom>
            <a:solidFill>
              <a:srgbClr val="02AE54"/>
            </a:solidFill>
            <a:ln cap="sq">
              <a:noFill/>
              <a:prstDash val="solid"/>
              <a:miter/>
            </a:ln>
          </p:spPr>
          <p:txBody>
            <a:bodyPr/>
            <a:lstStyle/>
            <a:p>
              <a:endParaRPr lang="en-US" dirty="0"/>
            </a:p>
          </p:txBody>
        </p:sp>
      </p:grpSp>
      <p:sp>
        <p:nvSpPr>
          <p:cNvPr id="66" name="AutoShape 66"/>
          <p:cNvSpPr/>
          <p:nvPr/>
        </p:nvSpPr>
        <p:spPr>
          <a:xfrm>
            <a:off x="3575578" y="10152184"/>
            <a:ext cx="11936480" cy="0"/>
          </a:xfrm>
          <a:prstGeom prst="line">
            <a:avLst/>
          </a:prstGeom>
          <a:ln w="38100" cap="rnd">
            <a:solidFill>
              <a:srgbClr val="00B050"/>
            </a:solidFill>
            <a:prstDash val="solid"/>
            <a:headEnd type="none" w="sm" len="sm"/>
            <a:tailEnd type="none" w="sm" len="sm"/>
          </a:ln>
        </p:spPr>
        <p:txBody>
          <a:bodyPr/>
          <a:lstStyle/>
          <a:p>
            <a:endParaRPr lang="en-US" dirty="0"/>
          </a:p>
        </p:txBody>
      </p:sp>
      <p:grpSp>
        <p:nvGrpSpPr>
          <p:cNvPr id="70" name="Group 70"/>
          <p:cNvGrpSpPr/>
          <p:nvPr/>
        </p:nvGrpSpPr>
        <p:grpSpPr>
          <a:xfrm rot="-5400000">
            <a:off x="22281334" y="15474445"/>
            <a:ext cx="7182397" cy="11107053"/>
            <a:chOff x="0" y="0"/>
            <a:chExt cx="656995" cy="1015996"/>
          </a:xfrm>
          <a:solidFill>
            <a:srgbClr val="26786E"/>
          </a:solidFill>
        </p:grpSpPr>
        <p:sp>
          <p:nvSpPr>
            <p:cNvPr id="71" name="Freeform 71"/>
            <p:cNvSpPr/>
            <p:nvPr/>
          </p:nvSpPr>
          <p:spPr>
            <a:xfrm>
              <a:off x="0" y="0"/>
              <a:ext cx="656995" cy="1015996"/>
            </a:xfrm>
            <a:custGeom>
              <a:avLst/>
              <a:gdLst/>
              <a:ahLst/>
              <a:cxnLst/>
              <a:rect l="l" t="t" r="r" b="b"/>
              <a:pathLst>
                <a:path w="656995" h="1015996">
                  <a:moveTo>
                    <a:pt x="328498" y="0"/>
                  </a:moveTo>
                  <a:lnTo>
                    <a:pt x="656995" y="203200"/>
                  </a:lnTo>
                  <a:lnTo>
                    <a:pt x="656995" y="812796"/>
                  </a:lnTo>
                  <a:lnTo>
                    <a:pt x="328498" y="1015996"/>
                  </a:lnTo>
                  <a:lnTo>
                    <a:pt x="0" y="812796"/>
                  </a:lnTo>
                  <a:lnTo>
                    <a:pt x="0" y="203200"/>
                  </a:lnTo>
                  <a:lnTo>
                    <a:pt x="328498" y="0"/>
                  </a:lnTo>
                  <a:close/>
                </a:path>
              </a:pathLst>
            </a:custGeom>
            <a:grpFill/>
            <a:ln>
              <a:solidFill>
                <a:schemeClr val="accent3">
                  <a:lumMod val="75000"/>
                </a:schemeClr>
              </a:solidFill>
            </a:ln>
          </p:spPr>
          <p:txBody>
            <a:bodyPr/>
            <a:lstStyle/>
            <a:p>
              <a:endParaRPr lang="en-US" dirty="0"/>
            </a:p>
          </p:txBody>
        </p:sp>
        <p:sp>
          <p:nvSpPr>
            <p:cNvPr id="72" name="TextBox 72"/>
            <p:cNvSpPr txBox="1"/>
            <p:nvPr/>
          </p:nvSpPr>
          <p:spPr>
            <a:xfrm>
              <a:off x="0" y="-22225"/>
              <a:ext cx="656995" cy="898521"/>
            </a:xfrm>
            <a:prstGeom prst="rect">
              <a:avLst/>
            </a:prstGeom>
            <a:grpFill/>
          </p:spPr>
          <p:txBody>
            <a:bodyPr lIns="32537" tIns="32537" rIns="32537" bIns="32537" rtlCol="0" anchor="ctr"/>
            <a:lstStyle/>
            <a:p>
              <a:pPr algn="ctr">
                <a:lnSpc>
                  <a:spcPts val="4912"/>
                </a:lnSpc>
              </a:pPr>
              <a:endParaRPr dirty="0"/>
            </a:p>
          </p:txBody>
        </p:sp>
      </p:grpSp>
      <p:sp>
        <p:nvSpPr>
          <p:cNvPr id="76" name="AutoShape 76"/>
          <p:cNvSpPr/>
          <p:nvPr/>
        </p:nvSpPr>
        <p:spPr>
          <a:xfrm flipH="1" flipV="1">
            <a:off x="1828848" y="6497409"/>
            <a:ext cx="0" cy="1404574"/>
          </a:xfrm>
          <a:prstGeom prst="line">
            <a:avLst/>
          </a:prstGeom>
          <a:ln>
            <a:headEnd type="diamond" w="lg" len="lg"/>
            <a:tailEnd type="diamond" w="lg" len="lg"/>
          </a:ln>
        </p:spPr>
        <p:style>
          <a:lnRef idx="3">
            <a:schemeClr val="accent3"/>
          </a:lnRef>
          <a:fillRef idx="0">
            <a:schemeClr val="accent3"/>
          </a:fillRef>
          <a:effectRef idx="2">
            <a:schemeClr val="accent3"/>
          </a:effectRef>
          <a:fontRef idx="minor">
            <a:schemeClr val="tx1"/>
          </a:fontRef>
        </p:style>
        <p:txBody>
          <a:bodyPr/>
          <a:lstStyle/>
          <a:p>
            <a:endParaRPr lang="en-US" dirty="0"/>
          </a:p>
        </p:txBody>
      </p:sp>
      <p:sp>
        <p:nvSpPr>
          <p:cNvPr id="77" name="AutoShape 77"/>
          <p:cNvSpPr/>
          <p:nvPr/>
        </p:nvSpPr>
        <p:spPr>
          <a:xfrm flipH="1" flipV="1">
            <a:off x="22145535" y="11840273"/>
            <a:ext cx="0" cy="4291163"/>
          </a:xfrm>
          <a:prstGeom prst="line">
            <a:avLst/>
          </a:prstGeom>
          <a:ln w="57150" cap="flat">
            <a:solidFill>
              <a:schemeClr val="accent3">
                <a:lumMod val="50000"/>
              </a:schemeClr>
            </a:solidFill>
            <a:prstDash val="solid"/>
            <a:headEnd type="diamond" w="lg" len="lg"/>
            <a:tailEnd type="diamond" w="lg" len="lg"/>
          </a:ln>
        </p:spPr>
        <p:txBody>
          <a:bodyPr/>
          <a:lstStyle/>
          <a:p>
            <a:endParaRPr lang="en-US" dirty="0"/>
          </a:p>
        </p:txBody>
      </p:sp>
      <p:sp>
        <p:nvSpPr>
          <p:cNvPr id="83" name="TextBox 83"/>
          <p:cNvSpPr txBox="1"/>
          <p:nvPr/>
        </p:nvSpPr>
        <p:spPr>
          <a:xfrm>
            <a:off x="2203884" y="6483945"/>
            <a:ext cx="14121762" cy="1335815"/>
          </a:xfrm>
          <a:prstGeom prst="rect">
            <a:avLst/>
          </a:prstGeom>
        </p:spPr>
        <p:txBody>
          <a:bodyPr lIns="0" tIns="0" rIns="0" bIns="0" rtlCol="0" anchor="t">
            <a:spAutoFit/>
          </a:bodyPr>
          <a:lstStyle/>
          <a:p>
            <a:pPr algn="just">
              <a:lnSpc>
                <a:spcPct val="150000"/>
              </a:lnSpc>
            </a:pPr>
            <a:r>
              <a:rPr lang="en-GB" sz="2000" dirty="0">
                <a:solidFill>
                  <a:srgbClr val="000000"/>
                </a:solidFill>
                <a:latin typeface="Open Sans Bold"/>
              </a:rPr>
              <a:t>Desalination brine with high magnesium and calcium content (Mg²⁺, Ca²⁺) harms the environment. This project seeks a cost-effective chemical precipitation method to remove over 80% of both ions from the brine, making desalination more sustainable.</a:t>
            </a:r>
            <a:endParaRPr lang="en-US" sz="2000" dirty="0">
              <a:solidFill>
                <a:srgbClr val="000000"/>
              </a:solidFill>
              <a:latin typeface="Open Sans Bold"/>
            </a:endParaRPr>
          </a:p>
        </p:txBody>
      </p:sp>
      <p:sp>
        <p:nvSpPr>
          <p:cNvPr id="84" name="TextBox 84"/>
          <p:cNvSpPr txBox="1"/>
          <p:nvPr/>
        </p:nvSpPr>
        <p:spPr>
          <a:xfrm>
            <a:off x="6258523" y="3236209"/>
            <a:ext cx="6634229" cy="652137"/>
          </a:xfrm>
          <a:prstGeom prst="rect">
            <a:avLst/>
          </a:prstGeom>
        </p:spPr>
        <p:txBody>
          <a:bodyPr lIns="0" tIns="0" rIns="0" bIns="0" rtlCol="0" anchor="t">
            <a:spAutoFit/>
          </a:bodyPr>
          <a:lstStyle/>
          <a:p>
            <a:pPr algn="just">
              <a:lnSpc>
                <a:spcPts val="5391"/>
              </a:lnSpc>
            </a:pPr>
            <a:r>
              <a:rPr lang="en-US" sz="3850" dirty="0">
                <a:solidFill>
                  <a:srgbClr val="26786E"/>
                </a:solidFill>
                <a:latin typeface="Canva Sans Bold"/>
              </a:rPr>
              <a:t>Introduction/Background</a:t>
            </a:r>
          </a:p>
        </p:txBody>
      </p:sp>
      <p:sp>
        <p:nvSpPr>
          <p:cNvPr id="85" name="TextBox 85"/>
          <p:cNvSpPr txBox="1"/>
          <p:nvPr/>
        </p:nvSpPr>
        <p:spPr>
          <a:xfrm>
            <a:off x="13443741" y="10638509"/>
            <a:ext cx="6796106" cy="549293"/>
          </a:xfrm>
          <a:prstGeom prst="rect">
            <a:avLst/>
          </a:prstGeom>
        </p:spPr>
        <p:txBody>
          <a:bodyPr lIns="0" tIns="0" rIns="0" bIns="0" rtlCol="0" anchor="t">
            <a:spAutoFit/>
          </a:bodyPr>
          <a:lstStyle/>
          <a:p>
            <a:pPr algn="l">
              <a:lnSpc>
                <a:spcPts val="4108"/>
              </a:lnSpc>
            </a:pPr>
            <a:r>
              <a:rPr lang="en-US" sz="3735" dirty="0">
                <a:solidFill>
                  <a:srgbClr val="26786E"/>
                </a:solidFill>
                <a:latin typeface="Canva Sans Bold"/>
              </a:rPr>
              <a:t>Prototype Design</a:t>
            </a:r>
          </a:p>
        </p:txBody>
      </p:sp>
      <p:sp>
        <p:nvSpPr>
          <p:cNvPr id="86" name="TextBox 86"/>
          <p:cNvSpPr txBox="1"/>
          <p:nvPr/>
        </p:nvSpPr>
        <p:spPr>
          <a:xfrm>
            <a:off x="1844064" y="10448157"/>
            <a:ext cx="5663838" cy="525785"/>
          </a:xfrm>
          <a:prstGeom prst="rect">
            <a:avLst/>
          </a:prstGeom>
        </p:spPr>
        <p:txBody>
          <a:bodyPr lIns="0" tIns="0" rIns="0" bIns="0" rtlCol="0" anchor="t">
            <a:spAutoFit/>
          </a:bodyPr>
          <a:lstStyle/>
          <a:p>
            <a:pPr algn="l">
              <a:lnSpc>
                <a:spcPts val="4108"/>
              </a:lnSpc>
            </a:pPr>
            <a:r>
              <a:rPr lang="en-US" sz="3735" dirty="0">
                <a:solidFill>
                  <a:srgbClr val="395B64"/>
                </a:solidFill>
                <a:latin typeface="Canva Sans Bold"/>
              </a:rPr>
              <a:t> Testing / Validation</a:t>
            </a:r>
          </a:p>
        </p:txBody>
      </p:sp>
      <p:sp>
        <p:nvSpPr>
          <p:cNvPr id="87" name="TextBox 87"/>
          <p:cNvSpPr txBox="1"/>
          <p:nvPr/>
        </p:nvSpPr>
        <p:spPr>
          <a:xfrm>
            <a:off x="132438" y="2477038"/>
            <a:ext cx="4505047" cy="1199046"/>
          </a:xfrm>
          <a:prstGeom prst="rect">
            <a:avLst/>
          </a:prstGeom>
        </p:spPr>
        <p:txBody>
          <a:bodyPr wrap="square" lIns="0" tIns="0" rIns="0" bIns="0" rtlCol="0" anchor="t">
            <a:spAutoFit/>
          </a:bodyPr>
          <a:lstStyle/>
          <a:p>
            <a:pPr marL="0" lvl="0" indent="0" algn="ctr">
              <a:lnSpc>
                <a:spcPts val="10034"/>
              </a:lnSpc>
              <a:spcBef>
                <a:spcPct val="0"/>
              </a:spcBef>
            </a:pPr>
            <a:r>
              <a:rPr lang="en-US" sz="7167" u="none" strike="noStrike" dirty="0">
                <a:solidFill>
                  <a:srgbClr val="26786E"/>
                </a:solidFill>
                <a:latin typeface="Canva Sans Bold"/>
              </a:rPr>
              <a:t>TEAM 109</a:t>
            </a:r>
          </a:p>
        </p:txBody>
      </p:sp>
      <p:sp>
        <p:nvSpPr>
          <p:cNvPr id="88" name="TextBox 88"/>
          <p:cNvSpPr txBox="1"/>
          <p:nvPr/>
        </p:nvSpPr>
        <p:spPr>
          <a:xfrm>
            <a:off x="2200310" y="5856964"/>
            <a:ext cx="5218441" cy="439866"/>
          </a:xfrm>
          <a:prstGeom prst="rect">
            <a:avLst/>
          </a:prstGeom>
        </p:spPr>
        <p:txBody>
          <a:bodyPr lIns="0" tIns="0" rIns="0" bIns="0" rtlCol="0" anchor="t">
            <a:spAutoFit/>
          </a:bodyPr>
          <a:lstStyle/>
          <a:p>
            <a:pPr algn="l">
              <a:lnSpc>
                <a:spcPts val="3448"/>
              </a:lnSpc>
            </a:pPr>
            <a:r>
              <a:rPr lang="en-US" sz="3135" dirty="0">
                <a:solidFill>
                  <a:srgbClr val="395B64"/>
                </a:solidFill>
                <a:latin typeface="Canva Sans Bold"/>
              </a:rPr>
              <a:t>Problem Statement</a:t>
            </a:r>
          </a:p>
        </p:txBody>
      </p:sp>
      <p:sp>
        <p:nvSpPr>
          <p:cNvPr id="89" name="TextBox 89"/>
          <p:cNvSpPr txBox="1"/>
          <p:nvPr/>
        </p:nvSpPr>
        <p:spPr>
          <a:xfrm>
            <a:off x="20244032" y="4133151"/>
            <a:ext cx="5218441" cy="439866"/>
          </a:xfrm>
          <a:prstGeom prst="rect">
            <a:avLst/>
          </a:prstGeom>
        </p:spPr>
        <p:txBody>
          <a:bodyPr lIns="0" tIns="0" rIns="0" bIns="0" rtlCol="0" anchor="t">
            <a:spAutoFit/>
          </a:bodyPr>
          <a:lstStyle/>
          <a:p>
            <a:pPr algn="l">
              <a:lnSpc>
                <a:spcPts val="3448"/>
              </a:lnSpc>
            </a:pPr>
            <a:r>
              <a:rPr lang="en-US" sz="3135" dirty="0">
                <a:solidFill>
                  <a:srgbClr val="395B64"/>
                </a:solidFill>
                <a:latin typeface="Canva Sans Bold"/>
              </a:rPr>
              <a:t>Constraints</a:t>
            </a:r>
          </a:p>
        </p:txBody>
      </p:sp>
      <p:sp>
        <p:nvSpPr>
          <p:cNvPr id="90" name="TextBox 90"/>
          <p:cNvSpPr txBox="1"/>
          <p:nvPr/>
        </p:nvSpPr>
        <p:spPr>
          <a:xfrm>
            <a:off x="20319006" y="5271120"/>
            <a:ext cx="8487537" cy="2513509"/>
          </a:xfrm>
          <a:prstGeom prst="rect">
            <a:avLst/>
          </a:prstGeom>
        </p:spPr>
        <p:txBody>
          <a:bodyPr lIns="0" tIns="0" rIns="0" bIns="0" rtlCol="0" anchor="t">
            <a:spAutoFit/>
          </a:bodyPr>
          <a:lstStyle/>
          <a:p>
            <a:pPr marL="342900" lvl="0" indent="-342900" algn="just">
              <a:lnSpc>
                <a:spcPts val="2835"/>
              </a:lnSpc>
              <a:spcBef>
                <a:spcPct val="0"/>
              </a:spcBef>
              <a:buFontTx/>
              <a:buChar char="-"/>
            </a:pPr>
            <a:r>
              <a:rPr lang="en-GB" sz="2400" u="none" strike="noStrike" dirty="0">
                <a:solidFill>
                  <a:srgbClr val="000000"/>
                </a:solidFill>
                <a:latin typeface="Open Sans Bold"/>
              </a:rPr>
              <a:t>TDS concentration of 65,000 mg/L.</a:t>
            </a:r>
          </a:p>
          <a:p>
            <a:pPr marL="342900" lvl="0" indent="-342900" algn="just">
              <a:lnSpc>
                <a:spcPts val="2835"/>
              </a:lnSpc>
              <a:spcBef>
                <a:spcPct val="0"/>
              </a:spcBef>
              <a:buFontTx/>
              <a:buChar char="-"/>
            </a:pPr>
            <a:endParaRPr lang="en-GB" sz="2400" dirty="0">
              <a:solidFill>
                <a:srgbClr val="000000"/>
              </a:solidFill>
              <a:latin typeface="Open Sans Bold"/>
            </a:endParaRPr>
          </a:p>
          <a:p>
            <a:pPr marL="342900" lvl="0" indent="-342900" algn="just">
              <a:lnSpc>
                <a:spcPts val="2835"/>
              </a:lnSpc>
              <a:spcBef>
                <a:spcPct val="0"/>
              </a:spcBef>
              <a:buFontTx/>
              <a:buChar char="-"/>
            </a:pPr>
            <a:r>
              <a:rPr lang="en-GB" sz="2400" u="none" strike="noStrike" dirty="0">
                <a:solidFill>
                  <a:srgbClr val="000000"/>
                </a:solidFill>
                <a:latin typeface="Open Sans Bold"/>
              </a:rPr>
              <a:t>Material for reactor should stand pH between 10.5 to 11.</a:t>
            </a:r>
          </a:p>
          <a:p>
            <a:pPr marL="342900" lvl="0" indent="-342900" algn="just">
              <a:lnSpc>
                <a:spcPts val="2835"/>
              </a:lnSpc>
              <a:spcBef>
                <a:spcPct val="0"/>
              </a:spcBef>
              <a:buFontTx/>
              <a:buChar char="-"/>
            </a:pPr>
            <a:endParaRPr lang="en-GB" sz="2400" dirty="0">
              <a:solidFill>
                <a:srgbClr val="000000"/>
              </a:solidFill>
              <a:latin typeface="Open Sans Bold"/>
            </a:endParaRPr>
          </a:p>
          <a:p>
            <a:pPr marL="342900" lvl="0" indent="-342900" algn="just">
              <a:lnSpc>
                <a:spcPts val="2835"/>
              </a:lnSpc>
              <a:spcBef>
                <a:spcPct val="0"/>
              </a:spcBef>
              <a:buFontTx/>
              <a:buChar char="-"/>
            </a:pPr>
            <a:r>
              <a:rPr lang="en-GB" sz="2400" u="none" strike="noStrike" dirty="0">
                <a:solidFill>
                  <a:srgbClr val="000000"/>
                </a:solidFill>
                <a:latin typeface="Open Sans Bold"/>
              </a:rPr>
              <a:t>The reactor should withstand a temperatures (around 60°C)</a:t>
            </a:r>
            <a:endParaRPr lang="en-US" sz="2400" u="none" strike="noStrike" dirty="0">
              <a:solidFill>
                <a:srgbClr val="000000"/>
              </a:solidFill>
              <a:latin typeface="Open Sans Bold"/>
            </a:endParaRPr>
          </a:p>
        </p:txBody>
      </p:sp>
      <p:sp>
        <p:nvSpPr>
          <p:cNvPr id="91" name="TextBox 91"/>
          <p:cNvSpPr txBox="1"/>
          <p:nvPr/>
        </p:nvSpPr>
        <p:spPr>
          <a:xfrm>
            <a:off x="22650360" y="11811698"/>
            <a:ext cx="7062551" cy="4364593"/>
          </a:xfrm>
          <a:prstGeom prst="rect">
            <a:avLst/>
          </a:prstGeom>
        </p:spPr>
        <p:txBody>
          <a:bodyPr lIns="0" tIns="0" rIns="0" bIns="0" rtlCol="0" anchor="t">
            <a:spAutoFit/>
          </a:bodyPr>
          <a:lstStyle/>
          <a:p>
            <a:pPr marL="342900" lvl="0" indent="-342900">
              <a:lnSpc>
                <a:spcPct val="200000"/>
              </a:lnSpc>
              <a:spcBef>
                <a:spcPct val="0"/>
              </a:spcBef>
              <a:buFontTx/>
              <a:buChar char="-"/>
            </a:pPr>
            <a:r>
              <a:rPr lang="en-GB" sz="2068" u="none" strike="noStrike" dirty="0">
                <a:solidFill>
                  <a:srgbClr val="000000"/>
                </a:solidFill>
                <a:latin typeface="Open Sans Bold"/>
              </a:rPr>
              <a:t>Reduce brine calcium by 86% and magnesium by 90%.</a:t>
            </a:r>
            <a:endParaRPr lang="en-US" sz="2068" dirty="0">
              <a:solidFill>
                <a:srgbClr val="000000"/>
              </a:solidFill>
              <a:latin typeface="Open Sans Bold"/>
            </a:endParaRPr>
          </a:p>
          <a:p>
            <a:pPr marL="342900" lvl="0" indent="-342900">
              <a:lnSpc>
                <a:spcPct val="200000"/>
              </a:lnSpc>
              <a:spcBef>
                <a:spcPct val="0"/>
              </a:spcBef>
              <a:buFontTx/>
              <a:buChar char="-"/>
            </a:pPr>
            <a:r>
              <a:rPr lang="en-GB" sz="2068" u="none" strike="noStrike" dirty="0">
                <a:solidFill>
                  <a:srgbClr val="000000"/>
                </a:solidFill>
                <a:latin typeface="Open Sans Bold"/>
              </a:rPr>
              <a:t>The reactor should function efficiently at room temperature (around 25°C).</a:t>
            </a:r>
            <a:endParaRPr lang="en-US" sz="2068" u="none" strike="noStrike" dirty="0">
              <a:solidFill>
                <a:srgbClr val="000000"/>
              </a:solidFill>
              <a:latin typeface="Open Sans Bold"/>
            </a:endParaRPr>
          </a:p>
          <a:p>
            <a:pPr marL="342900" lvl="0" indent="-342900">
              <a:lnSpc>
                <a:spcPct val="200000"/>
              </a:lnSpc>
              <a:spcBef>
                <a:spcPct val="0"/>
              </a:spcBef>
              <a:buFontTx/>
              <a:buChar char="-"/>
            </a:pPr>
            <a:r>
              <a:rPr lang="en-GB" sz="2068" u="none" strike="noStrike" dirty="0">
                <a:solidFill>
                  <a:srgbClr val="000000"/>
                </a:solidFill>
                <a:latin typeface="Open Sans Bold"/>
              </a:rPr>
              <a:t>Use rotating equipment with at least a 75% efficiency rating.</a:t>
            </a:r>
            <a:endParaRPr lang="en-US" sz="2068" dirty="0">
              <a:solidFill>
                <a:srgbClr val="000000"/>
              </a:solidFill>
              <a:latin typeface="Open Sans Bold"/>
            </a:endParaRPr>
          </a:p>
          <a:p>
            <a:pPr marL="342900" lvl="0" indent="-342900">
              <a:lnSpc>
                <a:spcPct val="200000"/>
              </a:lnSpc>
              <a:spcBef>
                <a:spcPct val="0"/>
              </a:spcBef>
              <a:buFontTx/>
              <a:buChar char="-"/>
            </a:pPr>
            <a:r>
              <a:rPr lang="en-GB" sz="2068" u="none" strike="noStrike" dirty="0">
                <a:solidFill>
                  <a:srgbClr val="000000"/>
                </a:solidFill>
                <a:latin typeface="Open Sans Bold"/>
              </a:rPr>
              <a:t>The reactor should have a volume of 13700 litres.</a:t>
            </a:r>
          </a:p>
        </p:txBody>
      </p:sp>
      <p:sp>
        <p:nvSpPr>
          <p:cNvPr id="92" name="TextBox 92"/>
          <p:cNvSpPr txBox="1"/>
          <p:nvPr/>
        </p:nvSpPr>
        <p:spPr>
          <a:xfrm>
            <a:off x="23477655" y="11133707"/>
            <a:ext cx="5218441" cy="439866"/>
          </a:xfrm>
          <a:prstGeom prst="rect">
            <a:avLst/>
          </a:prstGeom>
        </p:spPr>
        <p:txBody>
          <a:bodyPr lIns="0" tIns="0" rIns="0" bIns="0" rtlCol="0" anchor="t">
            <a:spAutoFit/>
          </a:bodyPr>
          <a:lstStyle/>
          <a:p>
            <a:pPr algn="l">
              <a:lnSpc>
                <a:spcPts val="3448"/>
              </a:lnSpc>
            </a:pPr>
            <a:r>
              <a:rPr lang="en-US" sz="3135" dirty="0">
                <a:solidFill>
                  <a:srgbClr val="395B64"/>
                </a:solidFill>
                <a:latin typeface="Canva Sans Bold"/>
              </a:rPr>
              <a:t>Target Specifications</a:t>
            </a:r>
          </a:p>
        </p:txBody>
      </p:sp>
      <p:sp>
        <p:nvSpPr>
          <p:cNvPr id="93" name="TextBox 93"/>
          <p:cNvSpPr txBox="1"/>
          <p:nvPr/>
        </p:nvSpPr>
        <p:spPr>
          <a:xfrm>
            <a:off x="348475" y="9051408"/>
            <a:ext cx="12394405" cy="874150"/>
          </a:xfrm>
          <a:prstGeom prst="rect">
            <a:avLst/>
          </a:prstGeom>
        </p:spPr>
        <p:txBody>
          <a:bodyPr lIns="0" tIns="0" rIns="0" bIns="0" rtlCol="0" anchor="t">
            <a:spAutoFit/>
          </a:bodyPr>
          <a:lstStyle/>
          <a:p>
            <a:pPr marL="0" lvl="0" indent="0" algn="just">
              <a:lnSpc>
                <a:spcPct val="150000"/>
              </a:lnSpc>
              <a:spcBef>
                <a:spcPct val="0"/>
              </a:spcBef>
            </a:pPr>
            <a:r>
              <a:rPr lang="en-GB" sz="2000" dirty="0">
                <a:solidFill>
                  <a:srgbClr val="000000"/>
                </a:solidFill>
                <a:latin typeface="Open Sans Bold"/>
              </a:rPr>
              <a:t>This project reduces Mg²⁺ &amp; Ca²⁺ in desalination brine by 80%+ via an economically feasible chemical precipitation process, for a more environmentally friendly desalination process.</a:t>
            </a:r>
            <a:endParaRPr lang="en-US" sz="2000" dirty="0">
              <a:solidFill>
                <a:srgbClr val="000000"/>
              </a:solidFill>
              <a:latin typeface="Open Sans Bold"/>
            </a:endParaRPr>
          </a:p>
        </p:txBody>
      </p:sp>
      <p:sp>
        <p:nvSpPr>
          <p:cNvPr id="94" name="TextBox 94"/>
          <p:cNvSpPr txBox="1"/>
          <p:nvPr/>
        </p:nvSpPr>
        <p:spPr>
          <a:xfrm>
            <a:off x="1496729" y="8536097"/>
            <a:ext cx="5218441" cy="439866"/>
          </a:xfrm>
          <a:prstGeom prst="rect">
            <a:avLst/>
          </a:prstGeom>
        </p:spPr>
        <p:txBody>
          <a:bodyPr lIns="0" tIns="0" rIns="0" bIns="0" rtlCol="0" anchor="t">
            <a:spAutoFit/>
          </a:bodyPr>
          <a:lstStyle/>
          <a:p>
            <a:pPr algn="l">
              <a:lnSpc>
                <a:spcPts val="3448"/>
              </a:lnSpc>
            </a:pPr>
            <a:r>
              <a:rPr lang="en-US" sz="3135" dirty="0">
                <a:solidFill>
                  <a:srgbClr val="395B64"/>
                </a:solidFill>
                <a:latin typeface="Canva Sans Bold"/>
              </a:rPr>
              <a:t>Project Impact</a:t>
            </a:r>
          </a:p>
        </p:txBody>
      </p:sp>
      <p:graphicFrame>
        <p:nvGraphicFramePr>
          <p:cNvPr id="96" name="Table 95">
            <a:extLst>
              <a:ext uri="{FF2B5EF4-FFF2-40B4-BE49-F238E27FC236}">
                <a16:creationId xmlns:a16="http://schemas.microsoft.com/office/drawing/2014/main" id="{A173D116-24A4-A76B-5FE5-DEC655782EC8}"/>
              </a:ext>
            </a:extLst>
          </p:cNvPr>
          <p:cNvGraphicFramePr>
            <a:graphicFrameLocks noGrp="1"/>
          </p:cNvGraphicFramePr>
          <p:nvPr>
            <p:extLst>
              <p:ext uri="{D42A27DB-BD31-4B8C-83A1-F6EECF244321}">
                <p14:modId xmlns:p14="http://schemas.microsoft.com/office/powerpoint/2010/main" val="38810347"/>
              </p:ext>
            </p:extLst>
          </p:nvPr>
        </p:nvGraphicFramePr>
        <p:xfrm>
          <a:off x="21565437" y="16963599"/>
          <a:ext cx="7127424" cy="3980351"/>
        </p:xfrm>
        <a:graphic>
          <a:graphicData uri="http://schemas.openxmlformats.org/drawingml/2006/table">
            <a:tbl>
              <a:tblPr firstRow="1" firstCol="1" bandRow="1">
                <a:tableStyleId>{327F97BB-C833-4FB7-BDE5-3F7075034690}</a:tableStyleId>
              </a:tblPr>
              <a:tblGrid>
                <a:gridCol w="2493001">
                  <a:extLst>
                    <a:ext uri="{9D8B030D-6E8A-4147-A177-3AD203B41FA5}">
                      <a16:colId xmlns:a16="http://schemas.microsoft.com/office/drawing/2014/main" val="3903884012"/>
                    </a:ext>
                  </a:extLst>
                </a:gridCol>
                <a:gridCol w="1757885">
                  <a:extLst>
                    <a:ext uri="{9D8B030D-6E8A-4147-A177-3AD203B41FA5}">
                      <a16:colId xmlns:a16="http://schemas.microsoft.com/office/drawing/2014/main" val="2935742624"/>
                    </a:ext>
                  </a:extLst>
                </a:gridCol>
                <a:gridCol w="2876538">
                  <a:extLst>
                    <a:ext uri="{9D8B030D-6E8A-4147-A177-3AD203B41FA5}">
                      <a16:colId xmlns:a16="http://schemas.microsoft.com/office/drawing/2014/main" val="3790769664"/>
                    </a:ext>
                  </a:extLst>
                </a:gridCol>
              </a:tblGrid>
              <a:tr h="483651">
                <a:tc gridSpan="3">
                  <a:txBody>
                    <a:bodyPr/>
                    <a:lstStyle/>
                    <a:p>
                      <a:pPr marL="0" marR="0" algn="ctr">
                        <a:lnSpc>
                          <a:spcPct val="150000"/>
                        </a:lnSpc>
                        <a:spcBef>
                          <a:spcPts val="0"/>
                        </a:spcBef>
                        <a:spcAft>
                          <a:spcPts val="0"/>
                        </a:spcAft>
                      </a:pPr>
                      <a:r>
                        <a:rPr lang="en-US" sz="2000" kern="100" dirty="0">
                          <a:effectLst/>
                        </a:rPr>
                        <a:t>TEAM 109</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1328965"/>
                  </a:ext>
                </a:extLst>
              </a:tr>
              <a:tr h="483651">
                <a:tc>
                  <a:txBody>
                    <a:bodyPr/>
                    <a:lstStyle/>
                    <a:p>
                      <a:pPr marL="0" marR="0" algn="ctr">
                        <a:lnSpc>
                          <a:spcPct val="150000"/>
                        </a:lnSpc>
                        <a:spcBef>
                          <a:spcPts val="0"/>
                        </a:spcBef>
                        <a:spcAft>
                          <a:spcPts val="0"/>
                        </a:spcAft>
                      </a:pPr>
                      <a:r>
                        <a:rPr lang="en-US" sz="2000" kern="100" dirty="0">
                          <a:effectLst/>
                        </a:rPr>
                        <a:t>Name</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2000" kern="100" dirty="0">
                          <a:effectLst/>
                        </a:rPr>
                        <a:t>ID</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2000" kern="100" dirty="0">
                          <a:effectLst/>
                        </a:rPr>
                        <a:t>Department</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25489214"/>
                  </a:ext>
                </a:extLst>
              </a:tr>
              <a:tr h="423196">
                <a:tc>
                  <a:txBody>
                    <a:bodyPr/>
                    <a:lstStyle/>
                    <a:p>
                      <a:pPr marL="0" marR="0" algn="ctr">
                        <a:lnSpc>
                          <a:spcPct val="150000"/>
                        </a:lnSpc>
                        <a:spcBef>
                          <a:spcPts val="0"/>
                        </a:spcBef>
                        <a:spcAft>
                          <a:spcPts val="0"/>
                        </a:spcAft>
                      </a:pPr>
                      <a:r>
                        <a:rPr lang="en-US" sz="1800" kern="100" dirty="0">
                          <a:effectLst/>
                        </a:rPr>
                        <a:t>Saleh Alhumaid</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dirty="0">
                          <a:effectLst/>
                        </a:rPr>
                        <a:t>201953310</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dirty="0">
                          <a:effectLst/>
                        </a:rPr>
                        <a:t>CHE</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83934651"/>
                  </a:ext>
                </a:extLst>
              </a:tr>
              <a:tr h="423196">
                <a:tc>
                  <a:txBody>
                    <a:bodyPr/>
                    <a:lstStyle/>
                    <a:p>
                      <a:pPr marL="0" marR="0" algn="ctr">
                        <a:lnSpc>
                          <a:spcPct val="150000"/>
                        </a:lnSpc>
                        <a:spcBef>
                          <a:spcPts val="0"/>
                        </a:spcBef>
                        <a:spcAft>
                          <a:spcPts val="0"/>
                        </a:spcAft>
                      </a:pPr>
                      <a:r>
                        <a:rPr lang="en-US" sz="1800" kern="100" dirty="0">
                          <a:effectLst/>
                        </a:rPr>
                        <a:t>Faisal Almansoub</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dirty="0">
                          <a:effectLst/>
                        </a:rPr>
                        <a:t>201922910</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dirty="0">
                          <a:effectLst/>
                        </a:rPr>
                        <a:t>CHE</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51684955"/>
                  </a:ext>
                </a:extLst>
              </a:tr>
              <a:tr h="423196">
                <a:tc>
                  <a:txBody>
                    <a:bodyPr/>
                    <a:lstStyle/>
                    <a:p>
                      <a:pPr marL="0" marR="0" algn="ctr">
                        <a:lnSpc>
                          <a:spcPct val="150000"/>
                        </a:lnSpc>
                        <a:spcBef>
                          <a:spcPts val="0"/>
                        </a:spcBef>
                        <a:spcAft>
                          <a:spcPts val="0"/>
                        </a:spcAft>
                      </a:pPr>
                      <a:r>
                        <a:rPr lang="en-US" sz="1800" kern="100" dirty="0">
                          <a:effectLst/>
                        </a:rPr>
                        <a:t>Omar </a:t>
                      </a:r>
                      <a:r>
                        <a:rPr lang="en-US" sz="1800" kern="100" dirty="0" err="1">
                          <a:effectLst/>
                        </a:rPr>
                        <a:t>Alsaiari</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a:effectLst/>
                        </a:rPr>
                        <a:t>201817680</a:t>
                      </a:r>
                      <a:endParaRPr lang="en-US" sz="18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dirty="0">
                          <a:effectLst/>
                        </a:rPr>
                        <a:t>ME</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15246014"/>
                  </a:ext>
                </a:extLst>
              </a:tr>
              <a:tr h="423196">
                <a:tc>
                  <a:txBody>
                    <a:bodyPr/>
                    <a:lstStyle/>
                    <a:p>
                      <a:pPr marL="0" marR="0" algn="ctr">
                        <a:lnSpc>
                          <a:spcPct val="150000"/>
                        </a:lnSpc>
                        <a:spcBef>
                          <a:spcPts val="0"/>
                        </a:spcBef>
                        <a:spcAft>
                          <a:spcPts val="0"/>
                        </a:spcAft>
                      </a:pPr>
                      <a:r>
                        <a:rPr lang="en-US" sz="1800" kern="100" dirty="0">
                          <a:effectLst/>
                        </a:rPr>
                        <a:t>Mohammed Alali</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dirty="0">
                          <a:effectLst/>
                        </a:rPr>
                        <a:t>201766810</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dirty="0">
                          <a:effectLst/>
                        </a:rPr>
                        <a:t>EE</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96608848"/>
                  </a:ext>
                </a:extLst>
              </a:tr>
              <a:tr h="423196">
                <a:tc>
                  <a:txBody>
                    <a:bodyPr/>
                    <a:lstStyle/>
                    <a:p>
                      <a:pPr marL="0" marR="0" algn="ctr">
                        <a:lnSpc>
                          <a:spcPct val="150000"/>
                        </a:lnSpc>
                        <a:spcBef>
                          <a:spcPts val="0"/>
                        </a:spcBef>
                        <a:spcAft>
                          <a:spcPts val="0"/>
                        </a:spcAft>
                      </a:pPr>
                      <a:r>
                        <a:rPr lang="en-US" sz="1800" kern="100" dirty="0">
                          <a:effectLst/>
                        </a:rPr>
                        <a:t>Abdulrahman Hussain</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dirty="0">
                          <a:effectLst/>
                        </a:rPr>
                        <a:t>201969510</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dirty="0">
                          <a:effectLst/>
                        </a:rPr>
                        <a:t>ISE</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01153739"/>
                  </a:ext>
                </a:extLst>
              </a:tr>
              <a:tr h="897069">
                <a:tc>
                  <a:txBody>
                    <a:bodyPr/>
                    <a:lstStyle/>
                    <a:p>
                      <a:pPr marL="0" marR="0" algn="ctr">
                        <a:lnSpc>
                          <a:spcPct val="150000"/>
                        </a:lnSpc>
                        <a:spcBef>
                          <a:spcPts val="0"/>
                        </a:spcBef>
                        <a:spcAft>
                          <a:spcPts val="0"/>
                        </a:spcAft>
                      </a:pPr>
                      <a:r>
                        <a:rPr lang="en-US" sz="1800" kern="100">
                          <a:effectLst/>
                        </a:rPr>
                        <a:t>Mohammed Alqahtani</a:t>
                      </a:r>
                      <a:endParaRPr lang="en-US" sz="18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a:effectLst/>
                        </a:rPr>
                        <a:t>201728830</a:t>
                      </a:r>
                      <a:endParaRPr lang="en-US" sz="18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kern="100" dirty="0">
                          <a:effectLst/>
                        </a:rPr>
                        <a:t>ISE</a:t>
                      </a: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8637164"/>
                  </a:ext>
                </a:extLst>
              </a:tr>
            </a:tbl>
          </a:graphicData>
        </a:graphic>
      </p:graphicFrame>
      <p:sp>
        <p:nvSpPr>
          <p:cNvPr id="98" name="AutoShape 77">
            <a:extLst>
              <a:ext uri="{FF2B5EF4-FFF2-40B4-BE49-F238E27FC236}">
                <a16:creationId xmlns:a16="http://schemas.microsoft.com/office/drawing/2014/main" id="{2B0CAA15-1334-B05D-F4AE-DC822573D35E}"/>
              </a:ext>
            </a:extLst>
          </p:cNvPr>
          <p:cNvSpPr/>
          <p:nvPr/>
        </p:nvSpPr>
        <p:spPr>
          <a:xfrm flipH="1" flipV="1">
            <a:off x="2212619" y="15619882"/>
            <a:ext cx="0" cy="4291163"/>
          </a:xfrm>
          <a:prstGeom prst="line">
            <a:avLst/>
          </a:prstGeom>
          <a:ln w="57150" cap="flat">
            <a:solidFill>
              <a:schemeClr val="accent3">
                <a:lumMod val="50000"/>
              </a:schemeClr>
            </a:solidFill>
            <a:prstDash val="solid"/>
            <a:headEnd type="diamond" w="lg" len="lg"/>
            <a:tailEnd type="diamond" w="lg" len="lg"/>
          </a:ln>
        </p:spPr>
        <p:txBody>
          <a:bodyPr/>
          <a:lstStyle/>
          <a:p>
            <a:endParaRPr lang="en-US"/>
          </a:p>
        </p:txBody>
      </p:sp>
      <p:sp>
        <p:nvSpPr>
          <p:cNvPr id="99" name="TextBox 94">
            <a:extLst>
              <a:ext uri="{FF2B5EF4-FFF2-40B4-BE49-F238E27FC236}">
                <a16:creationId xmlns:a16="http://schemas.microsoft.com/office/drawing/2014/main" id="{3D1E6403-3005-4439-62C1-0740E00C4915}"/>
              </a:ext>
            </a:extLst>
          </p:cNvPr>
          <p:cNvSpPr txBox="1"/>
          <p:nvPr/>
        </p:nvSpPr>
        <p:spPr>
          <a:xfrm>
            <a:off x="2575303" y="15426817"/>
            <a:ext cx="5218441" cy="872034"/>
          </a:xfrm>
          <a:prstGeom prst="rect">
            <a:avLst/>
          </a:prstGeom>
        </p:spPr>
        <p:txBody>
          <a:bodyPr lIns="0" tIns="0" rIns="0" bIns="0" rtlCol="0" anchor="t">
            <a:spAutoFit/>
          </a:bodyPr>
          <a:lstStyle/>
          <a:p>
            <a:pPr algn="l">
              <a:lnSpc>
                <a:spcPts val="3448"/>
              </a:lnSpc>
            </a:pPr>
            <a:r>
              <a:rPr lang="en-US" sz="3135" dirty="0">
                <a:solidFill>
                  <a:srgbClr val="395B64"/>
                </a:solidFill>
                <a:latin typeface="Canva Sans Bold"/>
              </a:rPr>
              <a:t>Proof that Specifications Were Met</a:t>
            </a:r>
          </a:p>
        </p:txBody>
      </p:sp>
      <p:sp>
        <p:nvSpPr>
          <p:cNvPr id="100" name="TextBox 90">
            <a:extLst>
              <a:ext uri="{FF2B5EF4-FFF2-40B4-BE49-F238E27FC236}">
                <a16:creationId xmlns:a16="http://schemas.microsoft.com/office/drawing/2014/main" id="{43FFE20F-6456-E6DB-CD45-A50091905306}"/>
              </a:ext>
            </a:extLst>
          </p:cNvPr>
          <p:cNvSpPr txBox="1"/>
          <p:nvPr/>
        </p:nvSpPr>
        <p:spPr>
          <a:xfrm>
            <a:off x="2557204" y="16562448"/>
            <a:ext cx="8487537" cy="5004319"/>
          </a:xfrm>
          <a:prstGeom prst="rect">
            <a:avLst/>
          </a:prstGeom>
        </p:spPr>
        <p:txBody>
          <a:bodyPr lIns="0" tIns="0" rIns="0" bIns="0" rtlCol="0" anchor="t">
            <a:spAutoFit/>
          </a:bodyPr>
          <a:lstStyle/>
          <a:p>
            <a:pPr marL="0" lvl="0" indent="0" algn="just">
              <a:lnSpc>
                <a:spcPts val="2835"/>
              </a:lnSpc>
              <a:spcBef>
                <a:spcPct val="0"/>
              </a:spcBef>
            </a:pPr>
            <a:r>
              <a:rPr lang="en-US" sz="2025" u="none" strike="noStrike" dirty="0">
                <a:solidFill>
                  <a:srgbClr val="000000"/>
                </a:solidFill>
                <a:latin typeface="Open Sans Bold"/>
              </a:rPr>
              <a:t>Through proper mass balance equations and kinetic studies, it was proven that obtaining such high conversions is possible if sufficient reactor volume is provided</a:t>
            </a:r>
          </a:p>
          <a:p>
            <a:pPr marL="0" lvl="0" indent="0" algn="just">
              <a:lnSpc>
                <a:spcPts val="2835"/>
              </a:lnSpc>
              <a:spcBef>
                <a:spcPct val="0"/>
              </a:spcBef>
            </a:pPr>
            <a:endParaRPr lang="en-US" sz="2025" dirty="0">
              <a:solidFill>
                <a:srgbClr val="000000"/>
              </a:solidFill>
              <a:latin typeface="Open Sans Bold"/>
            </a:endParaRPr>
          </a:p>
          <a:p>
            <a:pPr marL="0" lvl="0" indent="0" algn="just">
              <a:lnSpc>
                <a:spcPts val="2835"/>
              </a:lnSpc>
              <a:spcBef>
                <a:spcPct val="0"/>
              </a:spcBef>
            </a:pPr>
            <a:endParaRPr lang="en-US" sz="2025" u="none" strike="noStrike" dirty="0">
              <a:solidFill>
                <a:srgbClr val="000000"/>
              </a:solidFill>
              <a:latin typeface="Open Sans Bold"/>
            </a:endParaRPr>
          </a:p>
          <a:p>
            <a:pPr marL="0" lvl="0" indent="0" algn="just">
              <a:lnSpc>
                <a:spcPts val="2835"/>
              </a:lnSpc>
              <a:spcBef>
                <a:spcPct val="0"/>
              </a:spcBef>
            </a:pPr>
            <a:endParaRPr lang="en-US" sz="2025" dirty="0">
              <a:solidFill>
                <a:srgbClr val="000000"/>
              </a:solidFill>
              <a:latin typeface="Open Sans Bold"/>
            </a:endParaRPr>
          </a:p>
          <a:p>
            <a:pPr marL="0" lvl="0" indent="0" algn="just">
              <a:lnSpc>
                <a:spcPts val="2835"/>
              </a:lnSpc>
              <a:spcBef>
                <a:spcPct val="0"/>
              </a:spcBef>
            </a:pPr>
            <a:endParaRPr lang="en-US" sz="2025" u="none" strike="noStrike" dirty="0">
              <a:solidFill>
                <a:srgbClr val="000000"/>
              </a:solidFill>
              <a:latin typeface="Open Sans Bold"/>
            </a:endParaRPr>
          </a:p>
          <a:p>
            <a:pPr marL="0" lvl="0" indent="0" algn="just">
              <a:lnSpc>
                <a:spcPts val="2835"/>
              </a:lnSpc>
              <a:spcBef>
                <a:spcPct val="0"/>
              </a:spcBef>
            </a:pPr>
            <a:endParaRPr lang="en-US" sz="2025" dirty="0">
              <a:solidFill>
                <a:srgbClr val="000000"/>
              </a:solidFill>
              <a:latin typeface="Open Sans Bold"/>
            </a:endParaRPr>
          </a:p>
          <a:p>
            <a:pPr marL="0" lvl="0" indent="0" algn="just">
              <a:lnSpc>
                <a:spcPts val="2835"/>
              </a:lnSpc>
              <a:spcBef>
                <a:spcPct val="0"/>
              </a:spcBef>
            </a:pPr>
            <a:endParaRPr lang="en-US" sz="2025" u="none" strike="noStrike" dirty="0">
              <a:solidFill>
                <a:srgbClr val="000000"/>
              </a:solidFill>
              <a:latin typeface="Open Sans Bold"/>
            </a:endParaRPr>
          </a:p>
          <a:p>
            <a:pPr marL="0" lvl="0" indent="0" algn="just">
              <a:lnSpc>
                <a:spcPts val="2835"/>
              </a:lnSpc>
              <a:spcBef>
                <a:spcPct val="0"/>
              </a:spcBef>
            </a:pPr>
            <a:endParaRPr lang="en-US" sz="2025" dirty="0">
              <a:solidFill>
                <a:srgbClr val="000000"/>
              </a:solidFill>
              <a:latin typeface="Open Sans Bold"/>
            </a:endParaRPr>
          </a:p>
          <a:p>
            <a:pPr marL="0" lvl="0" indent="0" algn="just">
              <a:lnSpc>
                <a:spcPts val="2835"/>
              </a:lnSpc>
              <a:spcBef>
                <a:spcPct val="0"/>
              </a:spcBef>
            </a:pPr>
            <a:endParaRPr lang="en-US" sz="2025" u="none" strike="noStrike" dirty="0">
              <a:solidFill>
                <a:srgbClr val="000000"/>
              </a:solidFill>
              <a:latin typeface="Open Sans Bold"/>
            </a:endParaRPr>
          </a:p>
          <a:p>
            <a:pPr marL="0" lvl="0" indent="0" algn="just">
              <a:lnSpc>
                <a:spcPts val="2835"/>
              </a:lnSpc>
              <a:spcBef>
                <a:spcPct val="0"/>
              </a:spcBef>
            </a:pPr>
            <a:endParaRPr lang="en-US" sz="2025" dirty="0">
              <a:solidFill>
                <a:srgbClr val="000000"/>
              </a:solidFill>
              <a:latin typeface="Open Sans Bold"/>
            </a:endParaRPr>
          </a:p>
          <a:p>
            <a:pPr marL="0" lvl="0" indent="0" algn="just">
              <a:lnSpc>
                <a:spcPts val="2835"/>
              </a:lnSpc>
              <a:spcBef>
                <a:spcPct val="0"/>
              </a:spcBef>
            </a:pPr>
            <a:endParaRPr lang="en-US" sz="2025" u="none" strike="noStrike" dirty="0">
              <a:solidFill>
                <a:srgbClr val="000000"/>
              </a:solidFill>
              <a:latin typeface="Open Sans Bold"/>
            </a:endParaRPr>
          </a:p>
          <a:p>
            <a:pPr marL="0" lvl="0" indent="0" algn="just">
              <a:lnSpc>
                <a:spcPts val="2835"/>
              </a:lnSpc>
              <a:spcBef>
                <a:spcPct val="0"/>
              </a:spcBef>
            </a:pPr>
            <a:r>
              <a:rPr lang="en-US" sz="2025" u="none" strike="noStrike" dirty="0">
                <a:solidFill>
                  <a:srgbClr val="000000"/>
                </a:solidFill>
                <a:latin typeface="Open Sans Bold"/>
              </a:rPr>
              <a:t>.</a:t>
            </a:r>
          </a:p>
        </p:txBody>
      </p:sp>
      <p:pic>
        <p:nvPicPr>
          <p:cNvPr id="17" name="Picture 16">
            <a:extLst>
              <a:ext uri="{FF2B5EF4-FFF2-40B4-BE49-F238E27FC236}">
                <a16:creationId xmlns:a16="http://schemas.microsoft.com/office/drawing/2014/main" id="{5D5C778C-2066-1D87-81FB-01CBC386C198}"/>
              </a:ext>
            </a:extLst>
          </p:cNvPr>
          <p:cNvPicPr>
            <a:picLocks noChangeAspect="1"/>
          </p:cNvPicPr>
          <p:nvPr/>
        </p:nvPicPr>
        <p:blipFill>
          <a:blip r:embed="rId4"/>
          <a:stretch>
            <a:fillRect/>
          </a:stretch>
        </p:blipFill>
        <p:spPr>
          <a:xfrm>
            <a:off x="2406286" y="18153244"/>
            <a:ext cx="4980866" cy="2755632"/>
          </a:xfrm>
          <a:prstGeom prst="rect">
            <a:avLst/>
          </a:prstGeom>
        </p:spPr>
      </p:pic>
      <p:sp>
        <p:nvSpPr>
          <p:cNvPr id="20" name="TextBox 83">
            <a:extLst>
              <a:ext uri="{FF2B5EF4-FFF2-40B4-BE49-F238E27FC236}">
                <a16:creationId xmlns:a16="http://schemas.microsoft.com/office/drawing/2014/main" id="{9CA82A52-6E81-5663-2678-A7561D533D35}"/>
              </a:ext>
            </a:extLst>
          </p:cNvPr>
          <p:cNvSpPr txBox="1"/>
          <p:nvPr/>
        </p:nvSpPr>
        <p:spPr>
          <a:xfrm>
            <a:off x="2672581" y="4015209"/>
            <a:ext cx="14121762" cy="1335815"/>
          </a:xfrm>
          <a:prstGeom prst="rect">
            <a:avLst/>
          </a:prstGeom>
        </p:spPr>
        <p:txBody>
          <a:bodyPr lIns="0" tIns="0" rIns="0" bIns="0" rtlCol="0" anchor="t">
            <a:spAutoFit/>
          </a:bodyPr>
          <a:lstStyle/>
          <a:p>
            <a:pPr algn="just">
              <a:lnSpc>
                <a:spcPct val="150000"/>
              </a:lnSpc>
            </a:pPr>
            <a:r>
              <a:rPr lang="en-GB" sz="2000" dirty="0">
                <a:solidFill>
                  <a:srgbClr val="000000"/>
                </a:solidFill>
                <a:latin typeface="Open Sans Bold"/>
              </a:rPr>
              <a:t>Desalination produces brine rich in magnesium and calcium ions, which can disrupt marine ecosystems by altering salinity and hindering vital processes in organisms. While these ions are undesirable, their removal from brine is challenging due to their high solubility, making treatment expensive and complex.</a:t>
            </a:r>
            <a:endParaRPr lang="en-US" sz="2000" dirty="0">
              <a:solidFill>
                <a:srgbClr val="000000"/>
              </a:solidFill>
              <a:latin typeface="Open Sans Bold"/>
            </a:endParaRPr>
          </a:p>
        </p:txBody>
      </p:sp>
      <p:pic>
        <p:nvPicPr>
          <p:cNvPr id="56" name="Picture 55">
            <a:extLst>
              <a:ext uri="{FF2B5EF4-FFF2-40B4-BE49-F238E27FC236}">
                <a16:creationId xmlns:a16="http://schemas.microsoft.com/office/drawing/2014/main" id="{D469F214-51DA-39D4-1421-B040E3FC4352}"/>
              </a:ext>
            </a:extLst>
          </p:cNvPr>
          <p:cNvPicPr>
            <a:picLocks noChangeAspect="1"/>
          </p:cNvPicPr>
          <p:nvPr/>
        </p:nvPicPr>
        <p:blipFill>
          <a:blip r:embed="rId5"/>
          <a:stretch>
            <a:fillRect/>
          </a:stretch>
        </p:blipFill>
        <p:spPr>
          <a:xfrm>
            <a:off x="7643114" y="18140159"/>
            <a:ext cx="5067915" cy="2803791"/>
          </a:xfrm>
          <a:prstGeom prst="rect">
            <a:avLst/>
          </a:prstGeom>
        </p:spPr>
      </p:pic>
      <p:pic>
        <p:nvPicPr>
          <p:cNvPr id="18" name="Picture 17">
            <a:extLst>
              <a:ext uri="{FF2B5EF4-FFF2-40B4-BE49-F238E27FC236}">
                <a16:creationId xmlns:a16="http://schemas.microsoft.com/office/drawing/2014/main" id="{7A09063F-CABC-B532-7250-522EC76C141F}"/>
              </a:ext>
            </a:extLst>
          </p:cNvPr>
          <p:cNvPicPr>
            <a:picLocks noChangeAspect="1"/>
          </p:cNvPicPr>
          <p:nvPr/>
        </p:nvPicPr>
        <p:blipFill>
          <a:blip r:embed="rId6"/>
          <a:stretch>
            <a:fillRect/>
          </a:stretch>
        </p:blipFill>
        <p:spPr>
          <a:xfrm>
            <a:off x="367762" y="12931702"/>
            <a:ext cx="3811089" cy="2161602"/>
          </a:xfrm>
          <a:prstGeom prst="rect">
            <a:avLst/>
          </a:prstGeom>
        </p:spPr>
      </p:pic>
      <p:sp>
        <p:nvSpPr>
          <p:cNvPr id="51" name="Arrow: Right 50">
            <a:extLst>
              <a:ext uri="{FF2B5EF4-FFF2-40B4-BE49-F238E27FC236}">
                <a16:creationId xmlns:a16="http://schemas.microsoft.com/office/drawing/2014/main" id="{260C3BFF-2B47-FDE1-B325-2DFB803FAD77}"/>
              </a:ext>
            </a:extLst>
          </p:cNvPr>
          <p:cNvSpPr/>
          <p:nvPr/>
        </p:nvSpPr>
        <p:spPr>
          <a:xfrm>
            <a:off x="5216004" y="13771393"/>
            <a:ext cx="1395686" cy="4616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2C8E98BA-EE14-C049-4E09-D0C186C35F7F}"/>
              </a:ext>
            </a:extLst>
          </p:cNvPr>
          <p:cNvPicPr>
            <a:picLocks noChangeAspect="1"/>
          </p:cNvPicPr>
          <p:nvPr/>
        </p:nvPicPr>
        <p:blipFill>
          <a:blip r:embed="rId7"/>
          <a:stretch>
            <a:fillRect/>
          </a:stretch>
        </p:blipFill>
        <p:spPr>
          <a:xfrm>
            <a:off x="7643114" y="12953563"/>
            <a:ext cx="4069995" cy="2187623"/>
          </a:xfrm>
          <a:prstGeom prst="rect">
            <a:avLst/>
          </a:prstGeom>
        </p:spPr>
      </p:pic>
      <p:sp>
        <p:nvSpPr>
          <p:cNvPr id="57" name="TextBox 93">
            <a:extLst>
              <a:ext uri="{FF2B5EF4-FFF2-40B4-BE49-F238E27FC236}">
                <a16:creationId xmlns:a16="http://schemas.microsoft.com/office/drawing/2014/main" id="{E3A53129-0E96-C4DB-5892-8E46092855D0}"/>
              </a:ext>
            </a:extLst>
          </p:cNvPr>
          <p:cNvSpPr txBox="1"/>
          <p:nvPr/>
        </p:nvSpPr>
        <p:spPr>
          <a:xfrm>
            <a:off x="348475" y="10999929"/>
            <a:ext cx="12394405" cy="1797480"/>
          </a:xfrm>
          <a:prstGeom prst="rect">
            <a:avLst/>
          </a:prstGeom>
        </p:spPr>
        <p:txBody>
          <a:bodyPr lIns="0" tIns="0" rIns="0" bIns="0" rtlCol="0" anchor="t">
            <a:spAutoFit/>
          </a:bodyPr>
          <a:lstStyle/>
          <a:p>
            <a:pPr marL="0" lvl="0" indent="0" algn="just">
              <a:lnSpc>
                <a:spcPct val="150000"/>
              </a:lnSpc>
              <a:spcBef>
                <a:spcPct val="0"/>
              </a:spcBef>
            </a:pPr>
            <a:r>
              <a:rPr lang="en-US" sz="2000" dirty="0">
                <a:solidFill>
                  <a:srgbClr val="000000"/>
                </a:solidFill>
                <a:latin typeface="Open Sans Bold"/>
              </a:rPr>
              <a:t>The reaction was performed in the assembled prototype, and the reaction almost reached completion within 1 minute, emphasizing the fast kinetics of this reaction. However, due to limitations related to the difficulty of characterization of the products, the conversion percentage was not verified.</a:t>
            </a:r>
          </a:p>
        </p:txBody>
      </p:sp>
      <p:sp>
        <p:nvSpPr>
          <p:cNvPr id="67" name="TextBox 66">
            <a:extLst>
              <a:ext uri="{FF2B5EF4-FFF2-40B4-BE49-F238E27FC236}">
                <a16:creationId xmlns:a16="http://schemas.microsoft.com/office/drawing/2014/main" id="{671BEBB8-A779-D69E-1906-74A8F40CE8EC}"/>
              </a:ext>
            </a:extLst>
          </p:cNvPr>
          <p:cNvSpPr txBox="1"/>
          <p:nvPr/>
        </p:nvSpPr>
        <p:spPr>
          <a:xfrm>
            <a:off x="4543868" y="13276963"/>
            <a:ext cx="2853663" cy="461665"/>
          </a:xfrm>
          <a:prstGeom prst="rect">
            <a:avLst/>
          </a:prstGeom>
          <a:noFill/>
        </p:spPr>
        <p:txBody>
          <a:bodyPr wrap="square" rtlCol="0">
            <a:spAutoFit/>
          </a:bodyPr>
          <a:lstStyle/>
          <a:p>
            <a:pPr algn="ctr"/>
            <a:r>
              <a:rPr lang="en-US" sz="2400" dirty="0">
                <a:latin typeface="Open Sans Bold" panose="020B0604020202020204" charset="0"/>
                <a:ea typeface="Open Sans Bold" panose="020B0604020202020204" charset="0"/>
                <a:cs typeface="Open Sans Bold" panose="020B0604020202020204" charset="0"/>
              </a:rPr>
              <a:t>Time &lt; 1 minute</a:t>
            </a:r>
          </a:p>
        </p:txBody>
      </p:sp>
      <p:pic>
        <p:nvPicPr>
          <p:cNvPr id="74" name="Picture 73">
            <a:extLst>
              <a:ext uri="{FF2B5EF4-FFF2-40B4-BE49-F238E27FC236}">
                <a16:creationId xmlns:a16="http://schemas.microsoft.com/office/drawing/2014/main" id="{515FFF62-37A7-B6DF-1E72-920198FEA512}"/>
              </a:ext>
            </a:extLst>
          </p:cNvPr>
          <p:cNvPicPr>
            <a:picLocks noChangeAspect="1"/>
          </p:cNvPicPr>
          <p:nvPr/>
        </p:nvPicPr>
        <p:blipFill>
          <a:blip r:embed="rId8"/>
          <a:stretch>
            <a:fillRect/>
          </a:stretch>
        </p:blipFill>
        <p:spPr>
          <a:xfrm>
            <a:off x="13418341" y="11734291"/>
            <a:ext cx="4989939" cy="3898389"/>
          </a:xfrm>
          <a:prstGeom prst="rect">
            <a:avLst/>
          </a:prstGeom>
        </p:spPr>
      </p:pic>
      <p:sp>
        <p:nvSpPr>
          <p:cNvPr id="75" name="AutoShape 77">
            <a:extLst>
              <a:ext uri="{FF2B5EF4-FFF2-40B4-BE49-F238E27FC236}">
                <a16:creationId xmlns:a16="http://schemas.microsoft.com/office/drawing/2014/main" id="{C38BF4B3-B785-8990-ADC5-378D79B11671}"/>
              </a:ext>
            </a:extLst>
          </p:cNvPr>
          <p:cNvSpPr/>
          <p:nvPr/>
        </p:nvSpPr>
        <p:spPr>
          <a:xfrm flipH="1" flipV="1">
            <a:off x="13093310" y="10850022"/>
            <a:ext cx="1" cy="9690887"/>
          </a:xfrm>
          <a:prstGeom prst="line">
            <a:avLst/>
          </a:prstGeom>
          <a:ln w="57150" cap="flat">
            <a:solidFill>
              <a:schemeClr val="accent3">
                <a:lumMod val="50000"/>
              </a:schemeClr>
            </a:solidFill>
            <a:prstDash val="solid"/>
            <a:headEnd type="diamond" w="lg" len="lg"/>
            <a:tailEnd type="diamond" w="lg" len="lg"/>
          </a:ln>
        </p:spPr>
        <p:txBody>
          <a:bodyPr/>
          <a:lstStyle/>
          <a:p>
            <a:endParaRPr lang="en-US"/>
          </a:p>
        </p:txBody>
      </p:sp>
      <p:sp>
        <p:nvSpPr>
          <p:cNvPr id="78" name="TextBox 77">
            <a:extLst>
              <a:ext uri="{FF2B5EF4-FFF2-40B4-BE49-F238E27FC236}">
                <a16:creationId xmlns:a16="http://schemas.microsoft.com/office/drawing/2014/main" id="{C4113F00-9EA5-1E66-92D2-0BC0CDD706A7}"/>
              </a:ext>
            </a:extLst>
          </p:cNvPr>
          <p:cNvSpPr txBox="1"/>
          <p:nvPr/>
        </p:nvSpPr>
        <p:spPr>
          <a:xfrm>
            <a:off x="13443741" y="11187802"/>
            <a:ext cx="3739750" cy="400110"/>
          </a:xfrm>
          <a:prstGeom prst="rect">
            <a:avLst/>
          </a:prstGeom>
          <a:noFill/>
        </p:spPr>
        <p:txBody>
          <a:bodyPr wrap="square" rtlCol="0">
            <a:spAutoFit/>
          </a:bodyPr>
          <a:lstStyle/>
          <a:p>
            <a:r>
              <a:rPr lang="en-US" sz="2000" dirty="0">
                <a:latin typeface="Canva Sans Bold" panose="020B0604020202020204" charset="0"/>
              </a:rPr>
              <a:t>Theoretical prototype:</a:t>
            </a:r>
          </a:p>
        </p:txBody>
      </p:sp>
      <p:sp>
        <p:nvSpPr>
          <p:cNvPr id="80" name="TextBox 79">
            <a:extLst>
              <a:ext uri="{FF2B5EF4-FFF2-40B4-BE49-F238E27FC236}">
                <a16:creationId xmlns:a16="http://schemas.microsoft.com/office/drawing/2014/main" id="{B9DE5B2F-6EC8-643D-E181-CE9E0C0CDB89}"/>
              </a:ext>
            </a:extLst>
          </p:cNvPr>
          <p:cNvSpPr txBox="1"/>
          <p:nvPr/>
        </p:nvSpPr>
        <p:spPr>
          <a:xfrm>
            <a:off x="13379152" y="15728013"/>
            <a:ext cx="3739750" cy="707886"/>
          </a:xfrm>
          <a:prstGeom prst="rect">
            <a:avLst/>
          </a:prstGeom>
          <a:noFill/>
        </p:spPr>
        <p:txBody>
          <a:bodyPr wrap="square" rtlCol="0">
            <a:spAutoFit/>
          </a:bodyPr>
          <a:lstStyle/>
          <a:p>
            <a:r>
              <a:rPr lang="en-US" sz="2000" dirty="0">
                <a:latin typeface="Canva Sans Bold" panose="020B0604020202020204" charset="0"/>
              </a:rPr>
              <a:t>3D model of the reactor in the physical prototype:</a:t>
            </a:r>
          </a:p>
        </p:txBody>
      </p:sp>
      <p:pic>
        <p:nvPicPr>
          <p:cNvPr id="1026" name="Picture 2">
            <a:extLst>
              <a:ext uri="{FF2B5EF4-FFF2-40B4-BE49-F238E27FC236}">
                <a16:creationId xmlns:a16="http://schemas.microsoft.com/office/drawing/2014/main" id="{07CADE41-6EB2-AB83-E8FF-E6035F2452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79152" y="16516261"/>
            <a:ext cx="5029128" cy="43068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9">
            <a:extLst>
              <a:ext uri="{FF2B5EF4-FFF2-40B4-BE49-F238E27FC236}">
                <a16:creationId xmlns:a16="http://schemas.microsoft.com/office/drawing/2014/main" id="{0AD2BCF4-4D38-772F-94AF-D02711EBF2FC}"/>
              </a:ext>
            </a:extLst>
          </p:cNvPr>
          <p:cNvSpPr txBox="1"/>
          <p:nvPr/>
        </p:nvSpPr>
        <p:spPr>
          <a:xfrm>
            <a:off x="20485934" y="8460374"/>
            <a:ext cx="5218441" cy="439866"/>
          </a:xfrm>
          <a:prstGeom prst="rect">
            <a:avLst/>
          </a:prstGeom>
        </p:spPr>
        <p:txBody>
          <a:bodyPr lIns="0" tIns="0" rIns="0" bIns="0" rtlCol="0" anchor="t">
            <a:spAutoFit/>
          </a:bodyPr>
          <a:lstStyle/>
          <a:p>
            <a:pPr algn="l">
              <a:lnSpc>
                <a:spcPts val="3448"/>
              </a:lnSpc>
            </a:pPr>
            <a:r>
              <a:rPr lang="en-US" sz="3135" dirty="0">
                <a:solidFill>
                  <a:srgbClr val="395B64"/>
                </a:solidFill>
                <a:latin typeface="Canva Sans Bold"/>
              </a:rPr>
              <a:t>Conclusion</a:t>
            </a:r>
          </a:p>
        </p:txBody>
      </p:sp>
      <p:sp>
        <p:nvSpPr>
          <p:cNvPr id="19" name="TextBox 90">
            <a:extLst>
              <a:ext uri="{FF2B5EF4-FFF2-40B4-BE49-F238E27FC236}">
                <a16:creationId xmlns:a16="http://schemas.microsoft.com/office/drawing/2014/main" id="{BB9FB062-0370-FC39-CA47-533CDEDA1164}"/>
              </a:ext>
            </a:extLst>
          </p:cNvPr>
          <p:cNvSpPr txBox="1"/>
          <p:nvPr/>
        </p:nvSpPr>
        <p:spPr>
          <a:xfrm>
            <a:off x="20554809" y="9018078"/>
            <a:ext cx="8487537" cy="1795363"/>
          </a:xfrm>
          <a:prstGeom prst="rect">
            <a:avLst/>
          </a:prstGeom>
        </p:spPr>
        <p:txBody>
          <a:bodyPr lIns="0" tIns="0" rIns="0" bIns="0" rtlCol="0" anchor="t">
            <a:spAutoFit/>
          </a:bodyPr>
          <a:lstStyle/>
          <a:p>
            <a:pPr lvl="0" algn="just">
              <a:lnSpc>
                <a:spcPts val="2835"/>
              </a:lnSpc>
              <a:spcBef>
                <a:spcPct val="0"/>
              </a:spcBef>
            </a:pPr>
            <a:r>
              <a:rPr lang="en-US" sz="2400" b="1" dirty="0"/>
              <a:t>in conclusion, desalination creates brine high in magnesium and calcium, harming marine life. However, removing these problematic ions for safe disposal is difficult and costly due to their inherent properties. This challenge highlights the need for innovative and sustainable brine management strategies.</a:t>
            </a:r>
            <a:endParaRPr lang="en-US" sz="2400" b="1" u="none" strike="noStrike" dirty="0">
              <a:solidFill>
                <a:srgbClr val="000000"/>
              </a:solidFill>
              <a:latin typeface="Open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4cbcb226ab018d470aa76f56d206c961">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616d3f29d0a527243dc63f3d9a000ebb"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63E5D840-DDB4-47F4-86EF-2607DEA65119}"/>
</file>

<file path=customXml/itemProps2.xml><?xml version="1.0" encoding="utf-8"?>
<ds:datastoreItem xmlns:ds="http://schemas.openxmlformats.org/officeDocument/2006/customXml" ds:itemID="{6BF5AFC0-5B22-4EA5-8B2A-F1F446082C35}"/>
</file>

<file path=customXml/itemProps3.xml><?xml version="1.0" encoding="utf-8"?>
<ds:datastoreItem xmlns:ds="http://schemas.openxmlformats.org/officeDocument/2006/customXml" ds:itemID="{957D547A-0768-4A73-BD67-1B3DA238E039}"/>
</file>

<file path=docProps/app.xml><?xml version="1.0" encoding="utf-8"?>
<Properties xmlns="http://schemas.openxmlformats.org/officeDocument/2006/extended-properties" xmlns:vt="http://schemas.openxmlformats.org/officeDocument/2006/docPropsVTypes">
  <TotalTime>158</TotalTime>
  <Words>403</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Arial</vt:lpstr>
      <vt:lpstr>Calibri</vt:lpstr>
      <vt:lpstr>Canva Sans Bold</vt:lpstr>
      <vt:lpstr>Aptos</vt:lpstr>
      <vt:lpstr>Open Sans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Inspection and Reporting by Drone Technology</dc:title>
  <dc:creator>Fawaz Q</dc:creator>
  <cp:lastModifiedBy>ABDULRAHMAN HASHIM HUSSAIN</cp:lastModifiedBy>
  <cp:revision>14</cp:revision>
  <dcterms:created xsi:type="dcterms:W3CDTF">2006-08-16T00:00:00Z</dcterms:created>
  <dcterms:modified xsi:type="dcterms:W3CDTF">2024-05-09T20:56:19Z</dcterms:modified>
  <dc:identifier>DAGEpNMI_vM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