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8" autoAdjust="0"/>
    <p:restoredTop sz="94719"/>
  </p:normalViewPr>
  <p:slideViewPr>
    <p:cSldViewPr snapToGrid="0">
      <p:cViewPr varScale="1">
        <p:scale>
          <a:sx n="20" d="100"/>
          <a:sy n="20" d="100"/>
        </p:scale>
        <p:origin x="1467" y="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5208104" y="42416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Design and Validation of a Farm-Scale HTC Reactor for Efficient Biochar Production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Fares Alahmadi ,Sultan Al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musaad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Ahmed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Albulayhishi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Anas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Aljohani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Amer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Rifi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Albaraa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Alrefai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Wasif Hussain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90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 dirty="0">
                <a:solidFill>
                  <a:srgbClr val="02616D"/>
                </a:solidFill>
              </a:rPr>
              <a:t>101</a:t>
            </a:r>
            <a:endParaRPr lang="en-SG" sz="9600" b="1" dirty="0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204137"/>
            <a:ext cx="9875519" cy="645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Farms in Saudi Arabia produce large quantities of organic waste, much of which is underutilized. This project addresses the lack of affordable, small-scale waste-to-resource systems by designing a compact HTC reactor to convert agricultural biomass into valuable </a:t>
            </a:r>
            <a:r>
              <a:rPr lang="en-US" sz="4600" dirty="0" err="1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hydrochar</a:t>
            </a: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, with minimal energy use and emissions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584495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Problem Statement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584495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/>
              <a:t>Objectives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3410" y="584495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/>
              <a:t>System Overview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312383" y="4451754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Subheading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3410" y="7204137"/>
            <a:ext cx="9875519" cy="50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Batch HTC reactor operating at 180–225°C and up to 35 bar.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Arduino-controlled automation for water input, heating cycles, and safety features.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Compact, modular design optimized for small to medium-sized farms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B3AE21A-8781-EDB3-C122-251C545E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8027" y="7138833"/>
            <a:ext cx="9875519" cy="645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To design, fabricate, and verify a batch-operated Hydrothermal Carbonization (HTC) reactor capable of converting agricultural waste into </a:t>
            </a:r>
            <a:r>
              <a:rPr lang="en-US" sz="4600" dirty="0" err="1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hydrochar</a:t>
            </a: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for small- to medium-sized farms. The project aims to ensure environmental sustainability, cost efficiency, and consistent product quality using multidisciplinary engineering solutions.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64783" y="5998573"/>
            <a:ext cx="9875519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Use font size 46 or above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B298B21E-095B-A98A-237B-43EE9F2BF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5969" y="584495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r>
              <a:rPr lang="en-US" sz="6000" b="1" dirty="0"/>
              <a:t>Validation and Verification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B97E88-C65D-1877-E2BB-35D0E7B50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13779367"/>
            <a:ext cx="20264121" cy="1173478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Project Constraints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F66BAF-CA10-7A88-5943-39020F617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7859" y="1871596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/>
              <a:t>Prototype Development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35C9F0C2-C457-AAD2-680B-02D8BC9FC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5106" y="20073887"/>
            <a:ext cx="9875519" cy="787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indent="-5715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Mechanical Engineering: CAD design, structural support, and pressure vessel fabrication.</a:t>
            </a:r>
          </a:p>
          <a:p>
            <a:pPr indent="-5715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Electrical Engineering: Arduino-based automation for water flow, heating, and safety.</a:t>
            </a:r>
          </a:p>
          <a:p>
            <a:pPr indent="-5715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Chemical Engineering: Optimized HTC conditions based on biomass type and carbon yield.</a:t>
            </a:r>
          </a:p>
          <a:p>
            <a:pPr indent="-5715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ISE: Applied quality control, demand forecasting, and cost-benefit </a:t>
            </a:r>
            <a:r>
              <a:rPr lang="en-US" sz="4400" dirty="0"/>
              <a:t>analysis.</a:t>
            </a: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7F700E2C-808B-9928-F9F9-A2A34F7FA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0718" y="7304915"/>
            <a:ext cx="9875519" cy="1141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FEA (ME): Finite Element Analysis confirmed a safety factor of 2.03 under maximum pressure and thermal load.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SPC (ISE): X̄ control chart revealed energy instability, indicating special cause variation.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Process Capability (Cp/</a:t>
            </a:r>
            <a:r>
              <a:rPr lang="en-US" sz="4600" dirty="0" err="1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Cpk</a:t>
            </a: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): Low values suggest the need for improved control over energy performance.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Forecasting (ISE): Exponential smoothing projected </a:t>
            </a:r>
            <a:r>
              <a:rPr lang="en-US" sz="4600" dirty="0" err="1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hydrochar</a:t>
            </a: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demand growth from 7.5 to 10.5 </a:t>
            </a:r>
            <a:r>
              <a:rPr lang="en-US" sz="4600" dirty="0" err="1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tonnes</a:t>
            </a: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/year by 2028.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Testing (EE): Sensor-triggered servo system successfully tested for accurate flow and temperature control.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A0C76474-5342-E9C7-5F25-962817468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3410" y="18916165"/>
            <a:ext cx="10090969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/>
            <a:r>
              <a:rPr lang="en-US" sz="6000" b="1" dirty="0"/>
              <a:t>Results</a:t>
            </a: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97549326-5681-47E2-7117-7ECE7D49C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1138" y="20356289"/>
            <a:ext cx="9875517" cy="787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</a:t>
            </a:r>
            <a:r>
              <a:rPr lang="en-US" sz="4600" dirty="0" err="1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Hydrochar</a:t>
            </a: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production validated with early successful trials.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Quality control revealed process instability, confirming areas for improvement.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Forecasting confirmed strong demand potential among small-scale farmers.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Economic analysis showed a payback period of ~1.03 years and a B/C ratio of 1.5.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pic>
        <p:nvPicPr>
          <p:cNvPr id="37" name="object 5">
            <a:extLst>
              <a:ext uri="{FF2B5EF4-FFF2-40B4-BE49-F238E27FC236}">
                <a16:creationId xmlns:a16="http://schemas.microsoft.com/office/drawing/2014/main" id="{D0D2EEE6-39EE-133A-6847-8E07EF1D4363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07989" y="12555699"/>
            <a:ext cx="9050685" cy="620472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79FCD52-3735-1B02-59B7-78BC061021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4214"/>
          <a:stretch/>
        </p:blipFill>
        <p:spPr>
          <a:xfrm>
            <a:off x="12252959" y="20931450"/>
            <a:ext cx="8846879" cy="6500549"/>
          </a:xfrm>
          <a:prstGeom prst="rect">
            <a:avLst/>
          </a:prstGeom>
        </p:spPr>
      </p:pic>
      <p:sp>
        <p:nvSpPr>
          <p:cNvPr id="40" name="Google Shape;358;p22">
            <a:extLst>
              <a:ext uri="{FF2B5EF4-FFF2-40B4-BE49-F238E27FC236}">
                <a16:creationId xmlns:a16="http://schemas.microsoft.com/office/drawing/2014/main" id="{12BFA2D2-821C-D11D-EBAD-88B99A8B9C7B}"/>
              </a:ext>
            </a:extLst>
          </p:cNvPr>
          <p:cNvSpPr/>
          <p:nvPr/>
        </p:nvSpPr>
        <p:spPr>
          <a:xfrm>
            <a:off x="925335" y="17095969"/>
            <a:ext cx="9875517" cy="1620000"/>
          </a:xfrm>
          <a:prstGeom prst="rect">
            <a:avLst/>
          </a:prstGeom>
          <a:solidFill>
            <a:srgbClr val="02616D"/>
          </a:solidFill>
          <a:ln>
            <a:noFill/>
          </a:ln>
        </p:spPr>
        <p:txBody>
          <a:bodyPr spcFirstLastPara="1" wrap="square" lIns="68969" tIns="68969" rIns="68969" bIns="68969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Reactor Volume: 60 L</a:t>
            </a:r>
          </a:p>
        </p:txBody>
      </p:sp>
      <p:sp>
        <p:nvSpPr>
          <p:cNvPr id="41" name="Google Shape;358;p22">
            <a:extLst>
              <a:ext uri="{FF2B5EF4-FFF2-40B4-BE49-F238E27FC236}">
                <a16:creationId xmlns:a16="http://schemas.microsoft.com/office/drawing/2014/main" id="{3D2DAB12-0E11-55FE-470A-CDFC1AC9077B}"/>
              </a:ext>
            </a:extLst>
          </p:cNvPr>
          <p:cNvSpPr/>
          <p:nvPr/>
        </p:nvSpPr>
        <p:spPr>
          <a:xfrm>
            <a:off x="11238873" y="15278894"/>
            <a:ext cx="9860966" cy="1620000"/>
          </a:xfrm>
          <a:prstGeom prst="rect">
            <a:avLst/>
          </a:prstGeom>
          <a:solidFill>
            <a:srgbClr val="02616D"/>
          </a:solidFill>
          <a:ln>
            <a:noFill/>
          </a:ln>
        </p:spPr>
        <p:txBody>
          <a:bodyPr spcFirstLastPara="1" wrap="square" lIns="68969" tIns="68969" rIns="68969" bIns="68969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C/N ratio= 20%-30%,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Sulfur content &lt; 0.5%, </a:t>
            </a:r>
          </a:p>
        </p:txBody>
      </p:sp>
      <p:sp>
        <p:nvSpPr>
          <p:cNvPr id="42" name="Google Shape;358;p22">
            <a:extLst>
              <a:ext uri="{FF2B5EF4-FFF2-40B4-BE49-F238E27FC236}">
                <a16:creationId xmlns:a16="http://schemas.microsoft.com/office/drawing/2014/main" id="{AA57617B-2F78-882B-87D9-0B769255E205}"/>
              </a:ext>
            </a:extLst>
          </p:cNvPr>
          <p:cNvSpPr/>
          <p:nvPr/>
        </p:nvSpPr>
        <p:spPr>
          <a:xfrm>
            <a:off x="11238872" y="17095969"/>
            <a:ext cx="9860967" cy="1620000"/>
          </a:xfrm>
          <a:prstGeom prst="rect">
            <a:avLst/>
          </a:prstGeom>
          <a:solidFill>
            <a:srgbClr val="02616D"/>
          </a:solidFill>
          <a:ln>
            <a:noFill/>
          </a:ln>
        </p:spPr>
        <p:txBody>
          <a:bodyPr spcFirstLastPara="1" wrap="square" lIns="68969" tIns="68969" rIns="68969" bIns="68969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Pressure: 35 bar</a:t>
            </a:r>
          </a:p>
        </p:txBody>
      </p:sp>
      <p:sp>
        <p:nvSpPr>
          <p:cNvPr id="43" name="Google Shape;358;p22">
            <a:extLst>
              <a:ext uri="{FF2B5EF4-FFF2-40B4-BE49-F238E27FC236}">
                <a16:creationId xmlns:a16="http://schemas.microsoft.com/office/drawing/2014/main" id="{9A5B62A4-1527-B1FD-A20F-93170D9540E1}"/>
              </a:ext>
            </a:extLst>
          </p:cNvPr>
          <p:cNvSpPr/>
          <p:nvPr/>
        </p:nvSpPr>
        <p:spPr>
          <a:xfrm>
            <a:off x="925335" y="15278894"/>
            <a:ext cx="9875517" cy="1620000"/>
          </a:xfrm>
          <a:prstGeom prst="rect">
            <a:avLst/>
          </a:prstGeom>
          <a:solidFill>
            <a:srgbClr val="02616D"/>
          </a:solidFill>
          <a:ln>
            <a:noFill/>
          </a:ln>
        </p:spPr>
        <p:txBody>
          <a:bodyPr spcFirstLastPara="1" wrap="square" lIns="68969" tIns="68969" rIns="68969" bIns="68969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180–225°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Operating Temp: 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44" name="Google Shape;358;p22">
            <a:extLst>
              <a:ext uri="{FF2B5EF4-FFF2-40B4-BE49-F238E27FC236}">
                <a16:creationId xmlns:a16="http://schemas.microsoft.com/office/drawing/2014/main" id="{D3A41997-6189-3CD9-454E-831ADED31EBE}"/>
              </a:ext>
            </a:extLst>
          </p:cNvPr>
          <p:cNvSpPr/>
          <p:nvPr/>
        </p:nvSpPr>
        <p:spPr>
          <a:xfrm>
            <a:off x="925335" y="18985402"/>
            <a:ext cx="9875517" cy="1620000"/>
          </a:xfrm>
          <a:prstGeom prst="rect">
            <a:avLst/>
          </a:prstGeom>
          <a:solidFill>
            <a:srgbClr val="02616D"/>
          </a:solidFill>
          <a:ln>
            <a:noFill/>
          </a:ln>
        </p:spPr>
        <p:txBody>
          <a:bodyPr spcFirstLastPara="1" wrap="square" lIns="68969" tIns="68969" rIns="68969" bIns="68969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capped: SAR 7,400</a:t>
            </a:r>
          </a:p>
        </p:txBody>
      </p:sp>
      <p:sp>
        <p:nvSpPr>
          <p:cNvPr id="45" name="Google Shape;358;p22">
            <a:extLst>
              <a:ext uri="{FF2B5EF4-FFF2-40B4-BE49-F238E27FC236}">
                <a16:creationId xmlns:a16="http://schemas.microsoft.com/office/drawing/2014/main" id="{A88C6BFA-E1BC-0E54-50B6-FBB06FD2B4E6}"/>
              </a:ext>
            </a:extLst>
          </p:cNvPr>
          <p:cNvSpPr/>
          <p:nvPr/>
        </p:nvSpPr>
        <p:spPr>
          <a:xfrm>
            <a:off x="11216594" y="18985402"/>
            <a:ext cx="9875517" cy="1620000"/>
          </a:xfrm>
          <a:prstGeom prst="rect">
            <a:avLst/>
          </a:prstGeom>
          <a:solidFill>
            <a:srgbClr val="02616D"/>
          </a:solidFill>
          <a:ln>
            <a:noFill/>
          </a:ln>
        </p:spPr>
        <p:txBody>
          <a:bodyPr spcFirstLastPara="1" wrap="square" lIns="68969" tIns="68969" rIns="68969" bIns="68969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 factor &gt; 2.0 (verified via FEA)</a:t>
            </a: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F7799048-A188-04CA-467E-84642C3DE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20931451"/>
            <a:ext cx="10951446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Conclusion</a:t>
            </a:r>
          </a:p>
        </p:txBody>
      </p:sp>
      <p:sp>
        <p:nvSpPr>
          <p:cNvPr id="47" name="TextBox 19">
            <a:extLst>
              <a:ext uri="{FF2B5EF4-FFF2-40B4-BE49-F238E27FC236}">
                <a16:creationId xmlns:a16="http://schemas.microsoft.com/office/drawing/2014/main" id="{0028CED7-BA2B-85A5-FBB4-8CD5D29B3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5" y="22174535"/>
            <a:ext cx="10951446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The HTC prototype offers a scalable, sustainable solution for converting agricultural waste into biochar. Multidisciplinary testing confirmed its structural, automation, and economic viability. Future work will focus on field testing and supporting multiple feedstock types.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00EA3-12E6-96F2-D600-6188C5D4B9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9184" y="683840"/>
            <a:ext cx="5145628" cy="429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473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Darim Ferry</dc:creator>
  <cp:lastModifiedBy>AHMED BADER ALBULAYHISHI</cp:lastModifiedBy>
  <cp:revision>9</cp:revision>
  <dcterms:created xsi:type="dcterms:W3CDTF">2025-04-20T10:29:18Z</dcterms:created>
  <dcterms:modified xsi:type="dcterms:W3CDTF">2025-05-01T17:55:45Z</dcterms:modified>
</cp:coreProperties>
</file>