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30275213" cy="21388388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7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090" autoAdjust="0"/>
  </p:normalViewPr>
  <p:slideViewPr>
    <p:cSldViewPr snapToGrid="0" showGuides="1">
      <p:cViewPr varScale="1">
        <p:scale>
          <a:sx n="34" d="100"/>
          <a:sy n="34" d="100"/>
        </p:scale>
        <p:origin x="2220" y="186"/>
      </p:cViewPr>
      <p:guideLst>
        <p:guide orient="horz" pos="6737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E6B96C-255F-42A0-B4CA-0F08385A1375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200150"/>
            <a:ext cx="4587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0FB8DE-0744-4A1C-9B78-866D203D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B8DE-0744-4A1C-9B78-866D203D2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500370"/>
            <a:ext cx="25733931" cy="7446328"/>
          </a:xfrm>
        </p:spPr>
        <p:txBody>
          <a:bodyPr anchor="b"/>
          <a:lstStyle>
            <a:lvl1pPr algn="ctr">
              <a:defRPr sz="187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3856"/>
            <a:ext cx="22706410" cy="516390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915" indent="0" algn="ctr">
              <a:buNone/>
              <a:defRPr sz="6238"/>
            </a:lvl2pPr>
            <a:lvl3pPr marL="2851831" indent="0" algn="ctr">
              <a:buNone/>
              <a:defRPr sz="5614"/>
            </a:lvl3pPr>
            <a:lvl4pPr marL="4277746" indent="0" algn="ctr">
              <a:buNone/>
              <a:defRPr sz="4990"/>
            </a:lvl4pPr>
            <a:lvl5pPr marL="5703661" indent="0" algn="ctr">
              <a:buNone/>
              <a:defRPr sz="4990"/>
            </a:lvl5pPr>
            <a:lvl6pPr marL="7129577" indent="0" algn="ctr">
              <a:buNone/>
              <a:defRPr sz="4990"/>
            </a:lvl6pPr>
            <a:lvl7pPr marL="8555492" indent="0" algn="ctr">
              <a:buNone/>
              <a:defRPr sz="4990"/>
            </a:lvl7pPr>
            <a:lvl8pPr marL="9981408" indent="0" algn="ctr">
              <a:buNone/>
              <a:defRPr sz="4990"/>
            </a:lvl8pPr>
            <a:lvl9pPr marL="11407323" indent="0" algn="ctr">
              <a:buNone/>
              <a:defRPr sz="49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632F1-FAF2-3717-413D-73594F386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"/>
            <a:ext cx="30275213" cy="2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734"/>
            <a:ext cx="6528093" cy="18125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734"/>
            <a:ext cx="19205838" cy="181256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2250"/>
            <a:ext cx="26112371" cy="8896974"/>
          </a:xfrm>
        </p:spPr>
        <p:txBody>
          <a:bodyPr anchor="b"/>
          <a:lstStyle>
            <a:lvl1pPr>
              <a:defRPr sz="187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3393"/>
            <a:ext cx="26112371" cy="4678708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915" indent="0">
              <a:buNone/>
              <a:defRPr sz="6238">
                <a:solidFill>
                  <a:schemeClr val="tx1">
                    <a:tint val="75000"/>
                  </a:schemeClr>
                </a:solidFill>
              </a:defRPr>
            </a:lvl2pPr>
            <a:lvl3pPr marL="2851831" indent="0">
              <a:buNone/>
              <a:defRPr sz="5614">
                <a:solidFill>
                  <a:schemeClr val="tx1">
                    <a:tint val="75000"/>
                  </a:schemeClr>
                </a:solidFill>
              </a:defRPr>
            </a:lvl3pPr>
            <a:lvl4pPr marL="427774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3661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9577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5492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81408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7323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738"/>
            <a:ext cx="26112371" cy="413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3127"/>
            <a:ext cx="12807832" cy="2569576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915" indent="0">
              <a:buNone/>
              <a:defRPr sz="6238" b="1"/>
            </a:lvl2pPr>
            <a:lvl3pPr marL="2851831" indent="0">
              <a:buNone/>
              <a:defRPr sz="5614" b="1"/>
            </a:lvl3pPr>
            <a:lvl4pPr marL="4277746" indent="0">
              <a:buNone/>
              <a:defRPr sz="4990" b="1"/>
            </a:lvl4pPr>
            <a:lvl5pPr marL="5703661" indent="0">
              <a:buNone/>
              <a:defRPr sz="4990" b="1"/>
            </a:lvl5pPr>
            <a:lvl6pPr marL="7129577" indent="0">
              <a:buNone/>
              <a:defRPr sz="4990" b="1"/>
            </a:lvl6pPr>
            <a:lvl7pPr marL="8555492" indent="0">
              <a:buNone/>
              <a:defRPr sz="4990" b="1"/>
            </a:lvl7pPr>
            <a:lvl8pPr marL="9981408" indent="0">
              <a:buNone/>
              <a:defRPr sz="4990" b="1"/>
            </a:lvl8pPr>
            <a:lvl9pPr marL="11407323" indent="0">
              <a:buNone/>
              <a:defRPr sz="49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2703"/>
            <a:ext cx="12807832" cy="114913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3127"/>
            <a:ext cx="12870909" cy="2569576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915" indent="0">
              <a:buNone/>
              <a:defRPr sz="6238" b="1"/>
            </a:lvl2pPr>
            <a:lvl3pPr marL="2851831" indent="0">
              <a:buNone/>
              <a:defRPr sz="5614" b="1"/>
            </a:lvl3pPr>
            <a:lvl4pPr marL="4277746" indent="0">
              <a:buNone/>
              <a:defRPr sz="4990" b="1"/>
            </a:lvl4pPr>
            <a:lvl5pPr marL="5703661" indent="0">
              <a:buNone/>
              <a:defRPr sz="4990" b="1"/>
            </a:lvl5pPr>
            <a:lvl6pPr marL="7129577" indent="0">
              <a:buNone/>
              <a:defRPr sz="4990" b="1"/>
            </a:lvl6pPr>
            <a:lvl7pPr marL="8555492" indent="0">
              <a:buNone/>
              <a:defRPr sz="4990" b="1"/>
            </a:lvl7pPr>
            <a:lvl8pPr marL="9981408" indent="0">
              <a:buNone/>
              <a:defRPr sz="4990" b="1"/>
            </a:lvl8pPr>
            <a:lvl9pPr marL="11407323" indent="0">
              <a:buNone/>
              <a:defRPr sz="49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2703"/>
            <a:ext cx="12870909" cy="114913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892"/>
            <a:ext cx="9764544" cy="4990624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9537"/>
            <a:ext cx="15326827" cy="15199618"/>
          </a:xfrm>
        </p:spPr>
        <p:txBody>
          <a:bodyPr/>
          <a:lstStyle>
            <a:lvl1pPr>
              <a:defRPr sz="9980"/>
            </a:lvl1pPr>
            <a:lvl2pPr>
              <a:defRPr sz="8733"/>
            </a:lvl2pPr>
            <a:lvl3pPr>
              <a:defRPr sz="7485"/>
            </a:lvl3pPr>
            <a:lvl4pPr>
              <a:defRPr sz="6238"/>
            </a:lvl4pPr>
            <a:lvl5pPr>
              <a:defRPr sz="6238"/>
            </a:lvl5pPr>
            <a:lvl6pPr>
              <a:defRPr sz="6238"/>
            </a:lvl6pPr>
            <a:lvl7pPr>
              <a:defRPr sz="6238"/>
            </a:lvl7pPr>
            <a:lvl8pPr>
              <a:defRPr sz="6238"/>
            </a:lvl8pPr>
            <a:lvl9pPr>
              <a:defRPr sz="62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6517"/>
            <a:ext cx="9764544" cy="11887390"/>
          </a:xfrm>
        </p:spPr>
        <p:txBody>
          <a:bodyPr/>
          <a:lstStyle>
            <a:lvl1pPr marL="0" indent="0">
              <a:buNone/>
              <a:defRPr sz="4990"/>
            </a:lvl1pPr>
            <a:lvl2pPr marL="1425915" indent="0">
              <a:buNone/>
              <a:defRPr sz="4366"/>
            </a:lvl2pPr>
            <a:lvl3pPr marL="2851831" indent="0">
              <a:buNone/>
              <a:defRPr sz="3743"/>
            </a:lvl3pPr>
            <a:lvl4pPr marL="4277746" indent="0">
              <a:buNone/>
              <a:defRPr sz="3119"/>
            </a:lvl4pPr>
            <a:lvl5pPr marL="5703661" indent="0">
              <a:buNone/>
              <a:defRPr sz="3119"/>
            </a:lvl5pPr>
            <a:lvl6pPr marL="7129577" indent="0">
              <a:buNone/>
              <a:defRPr sz="3119"/>
            </a:lvl6pPr>
            <a:lvl7pPr marL="8555492" indent="0">
              <a:buNone/>
              <a:defRPr sz="3119"/>
            </a:lvl7pPr>
            <a:lvl8pPr marL="9981408" indent="0">
              <a:buNone/>
              <a:defRPr sz="3119"/>
            </a:lvl8pPr>
            <a:lvl9pPr marL="11407323" indent="0">
              <a:buNone/>
              <a:defRPr sz="311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892"/>
            <a:ext cx="9764544" cy="4990624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9537"/>
            <a:ext cx="15326827" cy="15199618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915" indent="0">
              <a:buNone/>
              <a:defRPr sz="8733"/>
            </a:lvl2pPr>
            <a:lvl3pPr marL="2851831" indent="0">
              <a:buNone/>
              <a:defRPr sz="7485"/>
            </a:lvl3pPr>
            <a:lvl4pPr marL="4277746" indent="0">
              <a:buNone/>
              <a:defRPr sz="6238"/>
            </a:lvl4pPr>
            <a:lvl5pPr marL="5703661" indent="0">
              <a:buNone/>
              <a:defRPr sz="6238"/>
            </a:lvl5pPr>
            <a:lvl6pPr marL="7129577" indent="0">
              <a:buNone/>
              <a:defRPr sz="6238"/>
            </a:lvl6pPr>
            <a:lvl7pPr marL="8555492" indent="0">
              <a:buNone/>
              <a:defRPr sz="6238"/>
            </a:lvl7pPr>
            <a:lvl8pPr marL="9981408" indent="0">
              <a:buNone/>
              <a:defRPr sz="6238"/>
            </a:lvl8pPr>
            <a:lvl9pPr marL="11407323" indent="0">
              <a:buNone/>
              <a:defRPr sz="62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6517"/>
            <a:ext cx="9764544" cy="11887390"/>
          </a:xfrm>
        </p:spPr>
        <p:txBody>
          <a:bodyPr/>
          <a:lstStyle>
            <a:lvl1pPr marL="0" indent="0">
              <a:buNone/>
              <a:defRPr sz="4990"/>
            </a:lvl1pPr>
            <a:lvl2pPr marL="1425915" indent="0">
              <a:buNone/>
              <a:defRPr sz="4366"/>
            </a:lvl2pPr>
            <a:lvl3pPr marL="2851831" indent="0">
              <a:buNone/>
              <a:defRPr sz="3743"/>
            </a:lvl3pPr>
            <a:lvl4pPr marL="4277746" indent="0">
              <a:buNone/>
              <a:defRPr sz="3119"/>
            </a:lvl4pPr>
            <a:lvl5pPr marL="5703661" indent="0">
              <a:buNone/>
              <a:defRPr sz="3119"/>
            </a:lvl5pPr>
            <a:lvl6pPr marL="7129577" indent="0">
              <a:buNone/>
              <a:defRPr sz="3119"/>
            </a:lvl6pPr>
            <a:lvl7pPr marL="8555492" indent="0">
              <a:buNone/>
              <a:defRPr sz="3119"/>
            </a:lvl7pPr>
            <a:lvl8pPr marL="9981408" indent="0">
              <a:buNone/>
              <a:defRPr sz="3119"/>
            </a:lvl8pPr>
            <a:lvl9pPr marL="11407323" indent="0">
              <a:buNone/>
              <a:defRPr sz="311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738"/>
            <a:ext cx="26112371" cy="4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3668"/>
            <a:ext cx="26112371" cy="1357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23872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9E88-DE07-472B-A6FA-DD49010A394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23872"/>
            <a:ext cx="10217884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23872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49C9B-B95B-B6EE-306A-BAF557BD60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"/>
            <a:ext cx="30275213" cy="2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831" rtl="0" eaLnBrk="1" latinLnBrk="0" hangingPunct="1">
        <a:lnSpc>
          <a:spcPct val="90000"/>
        </a:lnSpc>
        <a:spcBef>
          <a:spcPct val="0"/>
        </a:spcBef>
        <a:buNone/>
        <a:defRPr sz="137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958" indent="-712958" algn="l" defTabSz="2851831" rtl="0" eaLnBrk="1" latinLnBrk="0" hangingPunct="1">
        <a:lnSpc>
          <a:spcPct val="90000"/>
        </a:lnSpc>
        <a:spcBef>
          <a:spcPts val="3119"/>
        </a:spcBef>
        <a:buFont typeface="Arial" panose="020B0604020202020204" pitchFamily="34" charset="0"/>
        <a:buChar char="•"/>
        <a:defRPr sz="8733" kern="1200">
          <a:solidFill>
            <a:schemeClr val="tx1"/>
          </a:solidFill>
          <a:latin typeface="+mn-lt"/>
          <a:ea typeface="+mn-ea"/>
          <a:cs typeface="+mn-cs"/>
        </a:defRPr>
      </a:lvl1pPr>
      <a:lvl2pPr marL="2138873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788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8" kern="1200">
          <a:solidFill>
            <a:schemeClr val="tx1"/>
          </a:solidFill>
          <a:latin typeface="+mn-lt"/>
          <a:ea typeface="+mn-ea"/>
          <a:cs typeface="+mn-cs"/>
        </a:defRPr>
      </a:lvl3pPr>
      <a:lvl4pPr marL="4990704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4pPr>
      <a:lvl5pPr marL="6416619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5pPr>
      <a:lvl6pPr marL="7842534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6pPr>
      <a:lvl7pPr marL="9268450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7pPr>
      <a:lvl8pPr marL="10694365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8pPr>
      <a:lvl9pPr marL="12120281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1pPr>
      <a:lvl2pPr marL="1425915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2pPr>
      <a:lvl3pPr marL="2851831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3pPr>
      <a:lvl4pPr marL="4277746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4pPr>
      <a:lvl5pPr marL="5703661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5pPr>
      <a:lvl6pPr marL="7129577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6pPr>
      <a:lvl7pPr marL="8555492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7pPr>
      <a:lvl8pPr marL="9981408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8pPr>
      <a:lvl9pPr marL="11407323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0A815B9A-488F-1079-ED5E-10E80A382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028" y="14596863"/>
            <a:ext cx="7684173" cy="51623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EEA0AB-ABF2-59C1-552D-3551A99CA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2" y="11400234"/>
            <a:ext cx="7560304" cy="3816473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BC0F953-1AB7-5AF1-7814-7B277063D91D}"/>
              </a:ext>
            </a:extLst>
          </p:cNvPr>
          <p:cNvSpPr txBox="1">
            <a:spLocks/>
          </p:cNvSpPr>
          <p:nvPr/>
        </p:nvSpPr>
        <p:spPr>
          <a:xfrm>
            <a:off x="538936" y="5404196"/>
            <a:ext cx="8528864" cy="55873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7B286FF1-B40C-7C44-CF9C-345EC75A9BE7}"/>
              </a:ext>
            </a:extLst>
          </p:cNvPr>
          <p:cNvSpPr txBox="1">
            <a:spLocks/>
          </p:cNvSpPr>
          <p:nvPr/>
        </p:nvSpPr>
        <p:spPr>
          <a:xfrm>
            <a:off x="412204" y="10806863"/>
            <a:ext cx="13311639" cy="558738"/>
          </a:xfrm>
          <a:prstGeom prst="rect">
            <a:avLst/>
          </a:prstGeom>
          <a:noFill/>
          <a:ln w="12700">
            <a:solidFill>
              <a:srgbClr val="20455A"/>
            </a:solidFill>
          </a:ln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Reactions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418AB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E7090AA2-C563-A303-316F-B6B01A1C1E37}"/>
              </a:ext>
            </a:extLst>
          </p:cNvPr>
          <p:cNvSpPr txBox="1">
            <a:spLocks/>
          </p:cNvSpPr>
          <p:nvPr/>
        </p:nvSpPr>
        <p:spPr>
          <a:xfrm>
            <a:off x="423624" y="11331577"/>
            <a:ext cx="13003354" cy="1612287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 algn="l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Natural gas and oxygen are mixed and introduced to a plug flow reactor at 830°C and 10.1 bar, undergoing ten simultaneous chain reactions. The processed feed is compressed, cooled, and enters a CO2 extraction section with recycling.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desorber's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 bottom CO2 is recycled, and the top portion goes to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demethenizer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 for methane removal.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11256C-C581-843F-7A91-67EF89F909C7}"/>
              </a:ext>
            </a:extLst>
          </p:cNvPr>
          <p:cNvSpPr txBox="1"/>
          <p:nvPr/>
        </p:nvSpPr>
        <p:spPr>
          <a:xfrm>
            <a:off x="547545" y="6146970"/>
            <a:ext cx="8528863" cy="31700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Redesign and Develop a process that produces high-purity of ethylbenzene with low manufacturing cost and environmental impact.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Constraints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High Operating Temperature (100– 200 °C)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H</a:t>
            </a:r>
            <a:r>
              <a:rPr kumimoji="0" lang="en-S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igh Operating Pressure (1000-2000 kPa)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Reduce costs during challenging operations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7174A6-9527-F808-7665-18BBCBE71A9A}"/>
              </a:ext>
            </a:extLst>
          </p:cNvPr>
          <p:cNvSpPr txBox="1"/>
          <p:nvPr/>
        </p:nvSpPr>
        <p:spPr>
          <a:xfrm>
            <a:off x="1020198" y="8098356"/>
            <a:ext cx="7566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Target Specifications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             EB mol fraction: 99.8%       Product flow rate:  5000 kg/h      </a:t>
            </a:r>
            <a:r>
              <a:rPr kumimoji="0" lang="en-S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Recycling Mechanism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: 2     Conversion of Benzene and Ethylene  &lt;90%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9" name="Picture 48" descr="A diagram of a chemical process&#10;&#10;Description automatically generated">
            <a:extLst>
              <a:ext uri="{FF2B5EF4-FFF2-40B4-BE49-F238E27FC236}">
                <a16:creationId xmlns:a16="http://schemas.microsoft.com/office/drawing/2014/main" id="{F5BE604D-AF86-BE3E-9D49-95E82EAF8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06" y="12569759"/>
            <a:ext cx="7587472" cy="3145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9AD4C3-D7D7-1C63-3F49-C862F497F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4" y="15793252"/>
            <a:ext cx="7587472" cy="39107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CF47349-3E77-587B-A856-06C500F48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45" y="12470202"/>
            <a:ext cx="5287298" cy="43467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2E60BB0-B67C-5B4A-2497-30589C5B1FC5}"/>
              </a:ext>
            </a:extLst>
          </p:cNvPr>
          <p:cNvSpPr txBox="1"/>
          <p:nvPr/>
        </p:nvSpPr>
        <p:spPr>
          <a:xfrm>
            <a:off x="8162768" y="16930614"/>
            <a:ext cx="59317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38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the second phase, two feed lines are utilized. The first, pure benzene, enters mixer 1 and is pressurized. Simultaneously, ethylene from the previous stage is cooled and blended with benzene in mixer 2. The mixture is directed to a continuous stirred-tank reactor (CSTR), transforming into ethylbenzene with a byproduct,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diethylbenzene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3038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3038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3038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3038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Text Placeholder 58">
            <a:extLst>
              <a:ext uri="{FF2B5EF4-FFF2-40B4-BE49-F238E27FC236}">
                <a16:creationId xmlns:a16="http://schemas.microsoft.com/office/drawing/2014/main" id="{1F8F2FBE-43E4-A5E9-6217-9685890CC100}"/>
              </a:ext>
            </a:extLst>
          </p:cNvPr>
          <p:cNvSpPr txBox="1">
            <a:spLocks/>
          </p:cNvSpPr>
          <p:nvPr/>
        </p:nvSpPr>
        <p:spPr>
          <a:xfrm>
            <a:off x="9268306" y="5419031"/>
            <a:ext cx="1241672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303871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Validation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B25C03-BEED-943D-946A-3106C35DA03C}"/>
              </a:ext>
            </a:extLst>
          </p:cNvPr>
          <p:cNvSpPr txBox="1"/>
          <p:nvPr/>
        </p:nvSpPr>
        <p:spPr>
          <a:xfrm>
            <a:off x="9216864" y="6108323"/>
            <a:ext cx="754117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Product Flow Rate Discrepancy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- Design Target: 5000 kg/h - Simulation Outcome: 16000 kg/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 Deviation: Prompts a detailed examination 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EB Mol Fraction Achievement: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- Target: &gt;99.5% - Simulation Result: ~99.97% - Noteworthy Alignment: Surpassing the specified purity threshold.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Recycling Mechanism Configuration: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- Original Design: Two units in initial prototypes.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- Unanticipated Configuration: Prompts a closer look at the design.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Benzene and Ethylene Conversion: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- OCM Reaction: Yields a methane conversion of ~66%. - Post-reaction: 30,000 kg/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unreacted methane from the initial 108,000 kg/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feed.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353749E-FD42-4D0B-1575-34006109EC49}"/>
              </a:ext>
            </a:extLst>
          </p:cNvPr>
          <p:cNvSpPr txBox="1"/>
          <p:nvPr/>
        </p:nvSpPr>
        <p:spPr>
          <a:xfrm>
            <a:off x="14098429" y="10842381"/>
            <a:ext cx="758659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Simulation 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CEC4C10B-5B9A-5567-9660-294F67AE4B5D}"/>
              </a:ext>
            </a:extLst>
          </p:cNvPr>
          <p:cNvSpPr txBox="1">
            <a:spLocks/>
          </p:cNvSpPr>
          <p:nvPr/>
        </p:nvSpPr>
        <p:spPr>
          <a:xfrm>
            <a:off x="21774550" y="14812780"/>
            <a:ext cx="834390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303871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Conclusions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3FF458-FB55-93D1-BAF6-0DA4B7B241CA}"/>
              </a:ext>
            </a:extLst>
          </p:cNvPr>
          <p:cNvSpPr txBox="1"/>
          <p:nvPr/>
        </p:nvSpPr>
        <p:spPr>
          <a:xfrm>
            <a:off x="21774551" y="15392181"/>
            <a:ext cx="83438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objective of the project is to develop an efficient and cost-effective process to produce high-purity ethylbenzene while minimizing environmental impact. 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similar projects as ours, investing in the future will make our plant more sustainable. 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investments will benefit our business and other businesses by making the process more cost-efficient and effective.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Additionally, by adopting sustainable practices, we aim to set industry benchmarks, fostering a positive environmental impact. 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strategic approach not only aligns with our commitment to responsible production but also positions us as a leader in promoting eco-friendly solutions within the sector.</a:t>
            </a:r>
          </a:p>
          <a:p>
            <a:pPr marL="0" marR="0" lvl="0" indent="0" algn="l" defTabSz="30387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aims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4CD06AD-0C05-0248-FFF7-5F643E7AE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0528" y="7410931"/>
            <a:ext cx="5403854" cy="1662055"/>
          </a:xfrm>
          <a:prstGeom prst="rect">
            <a:avLst/>
          </a:prstGeom>
        </p:spPr>
      </p:pic>
      <p:sp>
        <p:nvSpPr>
          <p:cNvPr id="72" name="Text Placeholder 58">
            <a:extLst>
              <a:ext uri="{FF2B5EF4-FFF2-40B4-BE49-F238E27FC236}">
                <a16:creationId xmlns:a16="http://schemas.microsoft.com/office/drawing/2014/main" id="{AB8E9358-D695-F703-1F25-227E425BD442}"/>
              </a:ext>
            </a:extLst>
          </p:cNvPr>
          <p:cNvSpPr txBox="1">
            <a:spLocks/>
          </p:cNvSpPr>
          <p:nvPr/>
        </p:nvSpPr>
        <p:spPr>
          <a:xfrm>
            <a:off x="21958198" y="5412175"/>
            <a:ext cx="817890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303871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418A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1BAFCF-4193-9AC9-3433-5940E15F99BE}"/>
              </a:ext>
            </a:extLst>
          </p:cNvPr>
          <p:cNvSpPr txBox="1"/>
          <p:nvPr/>
        </p:nvSpPr>
        <p:spPr>
          <a:xfrm>
            <a:off x="22322970" y="6019176"/>
            <a:ext cx="7814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This is the result from the Aspen </a:t>
            </a:r>
            <a:r>
              <a:rPr lang="en-US" sz="2000" dirty="0" err="1"/>
              <a:t>Hysys</a:t>
            </a:r>
            <a:r>
              <a:rPr lang="en-US" sz="2000" dirty="0"/>
              <a:t> Software simulation :</a:t>
            </a:r>
            <a:br>
              <a:rPr lang="en-US" sz="2000" dirty="0"/>
            </a:br>
            <a:r>
              <a:rPr lang="en-US" sz="2000" dirty="0"/>
              <a:t>The EB Mol Fraction has been met with 99.77%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83B051-6F15-A6C3-0403-2A80392A26AD}"/>
              </a:ext>
            </a:extLst>
          </p:cNvPr>
          <p:cNvSpPr txBox="1"/>
          <p:nvPr/>
        </p:nvSpPr>
        <p:spPr>
          <a:xfrm>
            <a:off x="21958197" y="6777516"/>
            <a:ext cx="2433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3 Recycling Unit Has been implemented to the process 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832758A-E66E-C345-BC2E-39688A6D9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9270" y="11932585"/>
            <a:ext cx="2197543" cy="266427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37F4254-B04F-FB83-C1AA-46A59E531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63301" y="12025505"/>
            <a:ext cx="4395225" cy="25659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57CB0EE-05D3-5A63-0128-E3FAC5D12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83338" y="9713454"/>
            <a:ext cx="4755149" cy="166205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9C8A80B-F48F-F262-B9D9-8DC9D2A4426E}"/>
              </a:ext>
            </a:extLst>
          </p:cNvPr>
          <p:cNvSpPr txBox="1"/>
          <p:nvPr/>
        </p:nvSpPr>
        <p:spPr>
          <a:xfrm>
            <a:off x="21958197" y="8027557"/>
            <a:ext cx="27894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Benzene and Ethylene Conversion:</a:t>
            </a:r>
          </a:p>
          <a:p>
            <a:endParaRPr lang="en-US" sz="2000" dirty="0"/>
          </a:p>
          <a:p>
            <a:r>
              <a:rPr lang="en-US" sz="2000" dirty="0"/>
              <a:t>   - OCM Reaction: Yields a methane conversion of ~66%.</a:t>
            </a:r>
          </a:p>
          <a:p>
            <a:r>
              <a:rPr lang="en-US" sz="2000" dirty="0"/>
              <a:t>   - Post-reaction: 30,000 kg/</a:t>
            </a:r>
            <a:r>
              <a:rPr lang="en-US" sz="2000" dirty="0" err="1"/>
              <a:t>hr</a:t>
            </a:r>
            <a:r>
              <a:rPr lang="en-US" sz="2000" dirty="0"/>
              <a:t> of unreacted methane from the initial 108,000 kg/</a:t>
            </a:r>
            <a:r>
              <a:rPr lang="en-US" sz="2000" dirty="0" err="1"/>
              <a:t>hr</a:t>
            </a:r>
            <a:r>
              <a:rPr lang="en-US" sz="2000" dirty="0"/>
              <a:t> feed.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2267A5-8BCC-43E6-22EE-1E8F46CFB6C0}"/>
              </a:ext>
            </a:extLst>
          </p:cNvPr>
          <p:cNvSpPr txBox="1"/>
          <p:nvPr/>
        </p:nvSpPr>
        <p:spPr>
          <a:xfrm>
            <a:off x="1082544" y="4787342"/>
            <a:ext cx="15135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Omar Abed (ISE) Mohammed Al-Shahir (ISE) Saleh Al-</a:t>
            </a:r>
            <a:r>
              <a:rPr lang="en-US" dirty="0" err="1">
                <a:solidFill>
                  <a:schemeClr val="bg1"/>
                </a:solidFill>
              </a:rPr>
              <a:t>Sharari</a:t>
            </a:r>
            <a:r>
              <a:rPr lang="en-US" dirty="0">
                <a:solidFill>
                  <a:schemeClr val="bg1"/>
                </a:solidFill>
              </a:rPr>
              <a:t> (CHE)  Faisal Al-</a:t>
            </a:r>
            <a:r>
              <a:rPr lang="en-US" dirty="0" err="1">
                <a:solidFill>
                  <a:schemeClr val="bg1"/>
                </a:solidFill>
              </a:rPr>
              <a:t>Sowayan</a:t>
            </a:r>
            <a:r>
              <a:rPr lang="en-US" dirty="0">
                <a:solidFill>
                  <a:schemeClr val="bg1"/>
                </a:solidFill>
              </a:rPr>
              <a:t> (CHE)</a:t>
            </a:r>
          </a:p>
        </p:txBody>
      </p:sp>
      <p:pic>
        <p:nvPicPr>
          <p:cNvPr id="89" name="Graphic 88" descr="Meeting with solid fill">
            <a:extLst>
              <a:ext uri="{FF2B5EF4-FFF2-40B4-BE49-F238E27FC236}">
                <a16:creationId xmlns:a16="http://schemas.microsoft.com/office/drawing/2014/main" id="{6826B509-40D5-274D-7C81-388CFE6C60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544" y="3357552"/>
            <a:ext cx="914400" cy="9144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15EE58F-7DD6-302F-A4EA-1A691077475B}"/>
              </a:ext>
            </a:extLst>
          </p:cNvPr>
          <p:cNvSpPr txBox="1"/>
          <p:nvPr/>
        </p:nvSpPr>
        <p:spPr>
          <a:xfrm>
            <a:off x="2103706" y="3786637"/>
            <a:ext cx="133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 (Body)"/>
              </a:rPr>
              <a:t>Team 88 </a:t>
            </a:r>
            <a:endParaRPr lang="en-US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1EEC79-BC6D-1145-A5D7-0E255CD6BE3D}"/>
                  </a:ext>
                </a:extLst>
              </p:cNvPr>
              <p:cNvSpPr txBox="1"/>
              <p:nvPr/>
            </p:nvSpPr>
            <p:spPr>
              <a:xfrm>
                <a:off x="16504649" y="6023736"/>
                <a:ext cx="5154083" cy="5171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parameters of interest is the EB mol fraction  Develop The Hypothesis </a:t>
                </a:r>
              </a:p>
              <a:p>
                <a:pPr marR="0" lvl="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=99.5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99.</m:t>
                      </m:r>
                      <m:r>
                        <a:rPr kumimoji="0" lang="ar-SA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Type 2 error B =</a:t>
                </a:r>
                <a14:m>
                  <m:oMath xmlns:m="http://schemas.openxmlformats.org/officeDocument/2006/math">
                    <a:fld id="{825F15A7-03F4-43D7-82C5-3E23DA2F108C}" type="mathplaceholder"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a:t>.</a:t>
                    </a:fld>
                    <m:r>
                      <m:rPr>
                        <m:sty m:val="p"/>
                      </m:rP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𝑎𝑙𝑝h𝑎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𝐷𝑒𝑙𝑡𝑎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∗ 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𝑠𝑖𝑔𝑚𝑎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a:fld id="{825F15A7-03F4-43D7-82C5-3E23DA2F108C}" type="mathplaceholder"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a:t>.</a:t>
                    </a:fld>
                    <m:r>
                      <m:rPr>
                        <m:sty m:val="p"/>
                      </m:rP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1.6449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99.5−99.4 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 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90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0.199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Power = 0.98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Test statistic : for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&gt;99.5 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&gt;1.66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</m:acc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99.777 −99.</m:t>
                        </m:r>
                        <m:r>
                          <a:rPr kumimoji="0" lang="ar-SA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0.199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12.8715, P value = 0.0001  </a:t>
                </a:r>
              </a:p>
              <a:p>
                <a:pPr>
                  <a:defRPr/>
                </a:pPr>
                <a:r>
                  <a:rPr lang="en-US" sz="2000" dirty="0"/>
                  <a:t>We have strong </a:t>
                </a:r>
                <a:r>
                  <a:rPr lang="en-AU" sz="2000" dirty="0"/>
                  <a:t>evidence</a:t>
                </a:r>
                <a:r>
                  <a:rPr lang="en-US" sz="2000" dirty="0"/>
                  <a:t> to reject the null hypotheses </a:t>
                </a:r>
              </a:p>
              <a:p>
                <a:pPr lvl="0"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1EEC79-BC6D-1145-A5D7-0E255CD6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649" y="6023736"/>
                <a:ext cx="5154083" cy="5171287"/>
              </a:xfrm>
              <a:prstGeom prst="rect">
                <a:avLst/>
              </a:prstGeom>
              <a:blipFill>
                <a:blip r:embed="rId14"/>
                <a:stretch>
                  <a:fillRect l="-1229" t="-73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3845AD9-5C2C-C83C-3D31-F0DB3573CB33}"/>
              </a:ext>
            </a:extLst>
          </p:cNvPr>
          <p:cNvSpPr txBox="1"/>
          <p:nvPr/>
        </p:nvSpPr>
        <p:spPr>
          <a:xfrm>
            <a:off x="6172199" y="1974905"/>
            <a:ext cx="19439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alibri (Body)"/>
              </a:rPr>
              <a:t>Ethylbenzene Production Process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53B15-3079-42B8-BFA3-979602EB5245}">
  <ds:schemaRefs>
    <ds:schemaRef ds:uri="http://schemas.microsoft.com/office/2006/metadata/properties"/>
    <ds:schemaRef ds:uri="http://www.w3.org/2000/xmlns/"/>
    <ds:schemaRef ds:uri="40c2f2e9-6d84-4dc2-8681-d5d12e8d5d28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2D4E8E5C-ED92-4B12-9C5A-7CF3EEFA87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7DB34-7FFB-4832-A876-DD6F5E71E0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617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Nawal Mohammed Alghanim</dc:creator>
  <cp:lastModifiedBy>OMAR AHMED ABED</cp:lastModifiedBy>
  <cp:revision>10</cp:revision>
  <cp:lastPrinted>2023-12-15T16:26:16Z</cp:lastPrinted>
  <dcterms:created xsi:type="dcterms:W3CDTF">2023-12-12T07:33:07Z</dcterms:created>
  <dcterms:modified xsi:type="dcterms:W3CDTF">2023-12-16T10:00:59Z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