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4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9351-B5BF-49C4-B9B8-4651278E70E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0DA9-3936-4D32-A9E3-068AC2F1D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30DA9-3936-4D32-A9E3-068AC2F1D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3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C1C8-B135-5C6D-F238-EAEB979B5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969FC-ABB5-EE35-7A03-6751C9ED7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1A7D8-3D36-715C-7846-C00A33C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A76A-BC2B-A690-8D51-F36F19B7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1BCE4-1BED-16C6-3829-7E721E52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30FF-20BF-A083-4729-46185678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89F68-6711-7428-4C97-3EFCF3F56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310FD-AA9D-CAF9-D7A9-03F676A7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1BBB5-A7A7-F9E2-8960-4153E742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CC62-76EA-C44B-75FE-6E72FE1D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7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688C04-8976-8DA5-D684-DCBB579CC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E23C4-6192-C951-BCAE-238175F3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80769-F3A9-7D26-CFBA-C45F0D69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509A-FF65-B1FF-0063-85C8B939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6A09F-E2B6-0441-A210-FA1B818A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293E-EFE5-0AB6-1E31-DC729E60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05F1B-78E1-3A88-4827-32D476CC2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B238B-2ADE-3A90-3BC5-08700BFC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1A5F6-D247-1243-1084-61F1A1DD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BDDF-5B50-950F-A2E5-9B3F99A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6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33B9-EFDD-DFFD-908D-A157AC2C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EEEDA-A226-CAA2-D673-D4E268594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4F58E-3EBA-6329-2626-4BB726CC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2BD1D-856D-97DF-6C35-A808FEAE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713AC-451D-E81B-CD13-3B1CF36B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86F3-0702-CB03-5FE5-EDC642BF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31BCB-8F9E-C17A-C426-0A1382596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43131-806C-D459-9F36-597485D46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6967D-27D7-8F0C-B5A4-1D2875F9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CC4B9-8FB3-A75A-6D8A-DE264F04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34197-AD4E-F634-F698-1539A1F3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8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0580-7236-0E84-6D1A-1E795B25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89FF6-F2F6-FC96-BACE-178F71390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B7365-BFFF-6831-EA53-34D59CA31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49AC4-C617-E651-8FD1-AD226A7D8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8E6E2-3286-B3E5-6B3B-E4C3BA3E9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6EBE8-007B-3AA0-21AD-23A28EC8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790DF-3FF5-6D44-B377-6CF55D2E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48CFC-D37C-B9E8-2163-177BA441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0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F5F5-DBAE-2A14-61B4-12806A7C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7E7E3-6758-FD66-96FF-C7AEDCD4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BB098-74DC-4BCC-8B11-FE95762A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0619B-2CE5-CA25-89EE-A6E6CB0F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19D2B-40E4-1D0D-4283-9988B3A6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6CAD1-2305-E81F-0B73-3D94A440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364B6-D693-6C3B-7353-05BEA78B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ECDC-9E9F-D6DD-143F-5D2DC7A3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5641-9FB3-76EE-EF1E-3E9797FF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ED89F-9A3F-E7DC-335B-4322E4C9F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4DD75-B931-C0E7-6D81-C2638B88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F1CCF-C998-7570-84A8-5039738C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C2B6F-600D-9102-D075-0618E9F9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A0AE-E742-AF78-1A7B-CB7A95CA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92B3B-238C-A89B-2EF0-F8614EAEE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1F669-A492-F353-8481-C176C56F7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20872-6BCA-E16F-9EAE-C16D8D9F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65C64-5CB5-A1D4-1D05-469BA177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2955E-13A8-C344-5C5E-67099F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6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BCE22-0AD8-DFB8-6538-915AB0E1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1D8E3-FAC8-7697-E4C4-E92DB68C0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44621-1020-5D79-1E90-0BCB59FCB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221E25-6506-44E3-9EEC-F74044B2F98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03AAE-1B6E-67B9-FDFF-228E6CF2D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352E2-F670-E741-D96C-0FAC7DA8E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B9827E-0BE9-4A3C-BC5B-F2DC186D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1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EAC330-EA75-23F7-0AE9-B3DA39BF7AE2}"/>
              </a:ext>
            </a:extLst>
          </p:cNvPr>
          <p:cNvSpPr/>
          <p:nvPr/>
        </p:nvSpPr>
        <p:spPr>
          <a:xfrm>
            <a:off x="4077480" y="1468528"/>
            <a:ext cx="3877325" cy="1857582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pc="5" dirty="0">
              <a:solidFill>
                <a:schemeClr val="tx1"/>
              </a:solidFill>
            </a:endParaRPr>
          </a:p>
          <a:p>
            <a:pPr algn="ctr"/>
            <a:r>
              <a:rPr lang="en-US" sz="1000" b="1" spc="40" dirty="0">
                <a:solidFill>
                  <a:schemeClr val="tx1"/>
                </a:solidFill>
              </a:rPr>
              <a:t>Our drone project boosts fire safety by cutting response times and reducing risks for firefighters, enhancing effectiveness and safety in high-rise emergencies.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A4EE2E-A870-DA81-F105-5189152C17AF}"/>
              </a:ext>
            </a:extLst>
          </p:cNvPr>
          <p:cNvSpPr/>
          <p:nvPr/>
        </p:nvSpPr>
        <p:spPr>
          <a:xfrm>
            <a:off x="4027969" y="3496462"/>
            <a:ext cx="4012505" cy="3319169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F1F6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907C89-B4F7-BEA6-4D8D-A273F04C0E9F}"/>
              </a:ext>
            </a:extLst>
          </p:cNvPr>
          <p:cNvSpPr/>
          <p:nvPr/>
        </p:nvSpPr>
        <p:spPr>
          <a:xfrm>
            <a:off x="8357598" y="1331067"/>
            <a:ext cx="3776980" cy="5484565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pc="5" dirty="0">
              <a:solidFill>
                <a:schemeClr val="tx1"/>
              </a:solidFill>
            </a:endParaRPr>
          </a:p>
          <a:p>
            <a:pPr algn="ctr"/>
            <a:endParaRPr lang="en-US" sz="1200" b="1" spc="5" dirty="0">
              <a:solidFill>
                <a:schemeClr val="tx1"/>
              </a:solidFill>
            </a:endParaRPr>
          </a:p>
          <a:p>
            <a:pPr algn="ctr"/>
            <a:endParaRPr lang="en-US" sz="1200" b="1" spc="5" dirty="0">
              <a:solidFill>
                <a:schemeClr val="tx1"/>
              </a:solidFill>
            </a:endParaRPr>
          </a:p>
          <a:p>
            <a:pPr algn="ctr"/>
            <a:r>
              <a:rPr lang="en-US" sz="1200" b="1" spc="5" dirty="0">
                <a:solidFill>
                  <a:schemeClr val="tx1"/>
                </a:solidFill>
              </a:rPr>
              <a:t>our drone represents a breakthrough in emergency response, enhancing firefighting efficiency and safety through innovative technology, and paving the way for the future of urban public safety.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152766-C4E7-1785-A95D-77C6A8749AC4}"/>
              </a:ext>
            </a:extLst>
          </p:cNvPr>
          <p:cNvSpPr/>
          <p:nvPr/>
        </p:nvSpPr>
        <p:spPr>
          <a:xfrm>
            <a:off x="105718" y="1056215"/>
            <a:ext cx="3872855" cy="5759416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nk and blue clouds">
            <a:extLst>
              <a:ext uri="{FF2B5EF4-FFF2-40B4-BE49-F238E27FC236}">
                <a16:creationId xmlns:a16="http://schemas.microsoft.com/office/drawing/2014/main" id="{99DA19F5-B957-709F-F527-3084D65BFF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51818" b="16350"/>
          <a:stretch/>
        </p:blipFill>
        <p:spPr>
          <a:xfrm>
            <a:off x="21" y="-1280517"/>
            <a:ext cx="12191979" cy="25420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D75225-9A91-7D58-31AF-1F4F9A0B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" y="291829"/>
            <a:ext cx="12192000" cy="1297115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 Extinguishing Drone </a:t>
            </a:r>
            <a:endParaRPr lang="en-SA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hexagon shaped logo with text&#10;&#10;Description automatically generated">
            <a:extLst>
              <a:ext uri="{FF2B5EF4-FFF2-40B4-BE49-F238E27FC236}">
                <a16:creationId xmlns:a16="http://schemas.microsoft.com/office/drawing/2014/main" id="{32A1D258-DBA7-65B4-B4E5-2066EB30D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8" y="145915"/>
            <a:ext cx="1039238" cy="10392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77D234-8C72-7C51-B6D7-5BCF056512E1}"/>
              </a:ext>
            </a:extLst>
          </p:cNvPr>
          <p:cNvSpPr/>
          <p:nvPr/>
        </p:nvSpPr>
        <p:spPr>
          <a:xfrm>
            <a:off x="-21" y="1225734"/>
            <a:ext cx="12192000" cy="1053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E9D0FA-FB96-EDC4-9AB9-A8E638B5BEDB}"/>
              </a:ext>
            </a:extLst>
          </p:cNvPr>
          <p:cNvSpPr/>
          <p:nvPr/>
        </p:nvSpPr>
        <p:spPr>
          <a:xfrm>
            <a:off x="356913" y="1396329"/>
            <a:ext cx="3200400" cy="22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B6C8EC-4515-9C88-D83B-B95E9299CAA8}"/>
              </a:ext>
            </a:extLst>
          </p:cNvPr>
          <p:cNvSpPr/>
          <p:nvPr/>
        </p:nvSpPr>
        <p:spPr>
          <a:xfrm>
            <a:off x="8641321" y="4873104"/>
            <a:ext cx="3200400" cy="22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F3A055-6F0D-E5A3-2AE6-D9AD4DEA914F}"/>
              </a:ext>
            </a:extLst>
          </p:cNvPr>
          <p:cNvSpPr/>
          <p:nvPr/>
        </p:nvSpPr>
        <p:spPr>
          <a:xfrm>
            <a:off x="4358619" y="3672202"/>
            <a:ext cx="3474720" cy="22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Design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2B57A9-D1EF-2D2E-FD75-777368E62045}"/>
              </a:ext>
            </a:extLst>
          </p:cNvPr>
          <p:cNvSpPr txBox="1"/>
          <p:nvPr/>
        </p:nvSpPr>
        <p:spPr>
          <a:xfrm>
            <a:off x="8641321" y="4802738"/>
            <a:ext cx="276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88 Members</a:t>
            </a:r>
          </a:p>
        </p:txBody>
      </p:sp>
      <p:graphicFrame>
        <p:nvGraphicFramePr>
          <p:cNvPr id="1024" name="Table 1023">
            <a:extLst>
              <a:ext uri="{FF2B5EF4-FFF2-40B4-BE49-F238E27FC236}">
                <a16:creationId xmlns:a16="http://schemas.microsoft.com/office/drawing/2014/main" id="{BE43F1D4-1ACC-4CD6-761C-2654F62F9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275887"/>
              </p:ext>
            </p:extLst>
          </p:nvPr>
        </p:nvGraphicFramePr>
        <p:xfrm>
          <a:off x="8794527" y="5278161"/>
          <a:ext cx="2893988" cy="128801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46994">
                  <a:extLst>
                    <a:ext uri="{9D8B030D-6E8A-4147-A177-3AD203B41FA5}">
                      <a16:colId xmlns:a16="http://schemas.microsoft.com/office/drawing/2014/main" val="1981337814"/>
                    </a:ext>
                  </a:extLst>
                </a:gridCol>
                <a:gridCol w="1446994">
                  <a:extLst>
                    <a:ext uri="{9D8B030D-6E8A-4147-A177-3AD203B41FA5}">
                      <a16:colId xmlns:a16="http://schemas.microsoft.com/office/drawing/2014/main" val="2271477370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</a:rPr>
                        <a:t>Abdullah Alharbi</a:t>
                      </a:r>
                      <a:endParaRPr lang="en-US" sz="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AAE</a:t>
                      </a:r>
                      <a:endParaRPr lang="en-US" sz="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93872"/>
                  </a:ext>
                </a:extLst>
              </a:tr>
              <a:tr h="256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</a:rPr>
                        <a:t>Khalid </a:t>
                      </a:r>
                      <a:r>
                        <a:rPr lang="en-US" sz="1000" b="0" kern="100" dirty="0" err="1">
                          <a:effectLst/>
                        </a:rPr>
                        <a:t>Almohammadi</a:t>
                      </a:r>
                      <a:endParaRPr lang="en-US" sz="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AAE</a:t>
                      </a:r>
                      <a:endParaRPr lang="en-US" sz="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715122"/>
                  </a:ext>
                </a:extLst>
              </a:tr>
              <a:tr h="182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</a:rPr>
                        <a:t>Majed </a:t>
                      </a:r>
                      <a:r>
                        <a:rPr lang="en-US" sz="1000" b="0" kern="100" dirty="0" err="1">
                          <a:effectLst/>
                        </a:rPr>
                        <a:t>Alsolami</a:t>
                      </a:r>
                      <a:endParaRPr lang="en-US" sz="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EE</a:t>
                      </a:r>
                      <a:endParaRPr lang="en-US" sz="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5351610"/>
                  </a:ext>
                </a:extLst>
              </a:tr>
              <a:tr h="182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</a:rPr>
                        <a:t>Saad </a:t>
                      </a:r>
                      <a:r>
                        <a:rPr lang="en-US" sz="1000" b="0" kern="100" dirty="0" err="1">
                          <a:effectLst/>
                        </a:rPr>
                        <a:t>Binsaleh</a:t>
                      </a:r>
                      <a:endParaRPr lang="en-US" sz="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EE</a:t>
                      </a:r>
                      <a:endParaRPr lang="en-US" sz="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9961498"/>
                  </a:ext>
                </a:extLst>
              </a:tr>
              <a:tr h="182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</a:rPr>
                        <a:t>Khalid </a:t>
                      </a:r>
                      <a:r>
                        <a:rPr lang="en-US" sz="1000" b="0" kern="100" dirty="0" err="1">
                          <a:effectLst/>
                        </a:rPr>
                        <a:t>Alahmari</a:t>
                      </a:r>
                      <a:endParaRPr lang="en-US" sz="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ISE</a:t>
                      </a:r>
                      <a:endParaRPr lang="en-US" sz="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3236136"/>
                  </a:ext>
                </a:extLst>
              </a:tr>
              <a:tr h="182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</a:rPr>
                        <a:t>Jamal </a:t>
                      </a:r>
                      <a:r>
                        <a:rPr lang="en-US" sz="1000" b="0" kern="100" dirty="0" err="1">
                          <a:effectLst/>
                        </a:rPr>
                        <a:t>Mojaled</a:t>
                      </a:r>
                      <a:endParaRPr lang="en-US" sz="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</a:rPr>
                        <a:t>ISE</a:t>
                      </a:r>
                      <a:endParaRPr lang="en-US" sz="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83531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767D1F-360F-0184-8E8D-B754B498AAED}"/>
              </a:ext>
            </a:extLst>
          </p:cNvPr>
          <p:cNvSpPr txBox="1"/>
          <p:nvPr/>
        </p:nvSpPr>
        <p:spPr>
          <a:xfrm>
            <a:off x="384951" y="1302388"/>
            <a:ext cx="2823364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B1382-F7EF-206A-A485-B66841F2D7CA}"/>
              </a:ext>
            </a:extLst>
          </p:cNvPr>
          <p:cNvSpPr txBox="1"/>
          <p:nvPr/>
        </p:nvSpPr>
        <p:spPr>
          <a:xfrm>
            <a:off x="68706" y="1698886"/>
            <a:ext cx="3488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790" marR="5080" indent="47625" algn="just">
              <a:spcBef>
                <a:spcPts val="30"/>
              </a:spcBef>
            </a:pPr>
            <a:r>
              <a:rPr lang="en-US" sz="1000" b="1" spc="40" dirty="0">
                <a:cs typeface="Trebuchet MS"/>
              </a:rPr>
              <a:t>In busy cities, where rush hour traffic and frequent </a:t>
            </a:r>
            <a:r>
              <a:rPr lang="en-US" sz="1000" b="1" spc="40" dirty="0"/>
              <a:t>road closures delay emergency responses, our innovative drone offers a swift solution. Equipped with fireball extinguishers and a glass-breaking mechanism, it flies directly to high-rise fires, bypasses traffic, breaks through windows, and quickly deploys its extinguishing agent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762B4E-DDC7-7245-09EF-35082D0DD16C}"/>
              </a:ext>
            </a:extLst>
          </p:cNvPr>
          <p:cNvSpPr/>
          <p:nvPr/>
        </p:nvSpPr>
        <p:spPr>
          <a:xfrm>
            <a:off x="4288033" y="1452755"/>
            <a:ext cx="3200400" cy="22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impact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68671B-AF8D-1B13-376D-E31302408E05}"/>
              </a:ext>
            </a:extLst>
          </p:cNvPr>
          <p:cNvSpPr/>
          <p:nvPr/>
        </p:nvSpPr>
        <p:spPr>
          <a:xfrm>
            <a:off x="8641321" y="1448573"/>
            <a:ext cx="3200400" cy="22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95E522-8F21-3253-5F84-1B73A946C7A9}"/>
              </a:ext>
            </a:extLst>
          </p:cNvPr>
          <p:cNvSpPr/>
          <p:nvPr/>
        </p:nvSpPr>
        <p:spPr>
          <a:xfrm>
            <a:off x="8641321" y="3589595"/>
            <a:ext cx="3200400" cy="22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C619AD8-D6BE-A8A3-34EA-C9B765766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020" y="4118751"/>
            <a:ext cx="1830012" cy="16063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3A7731F-121F-71B3-7406-BD906B60F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032" y="4130082"/>
            <a:ext cx="1894826" cy="1595052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D9D84EE6-BA4B-C56B-3857-6D9BC61AC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76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3BEBE66-BF56-052A-BDA5-3D4CAF5F6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95755"/>
              </p:ext>
            </p:extLst>
          </p:nvPr>
        </p:nvGraphicFramePr>
        <p:xfrm>
          <a:off x="163087" y="3009942"/>
          <a:ext cx="3706320" cy="2240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5440">
                  <a:extLst>
                    <a:ext uri="{9D8B030D-6E8A-4147-A177-3AD203B41FA5}">
                      <a16:colId xmlns:a16="http://schemas.microsoft.com/office/drawing/2014/main" val="338337773"/>
                    </a:ext>
                  </a:extLst>
                </a:gridCol>
                <a:gridCol w="1235440">
                  <a:extLst>
                    <a:ext uri="{9D8B030D-6E8A-4147-A177-3AD203B41FA5}">
                      <a16:colId xmlns:a16="http://schemas.microsoft.com/office/drawing/2014/main" val="3958892015"/>
                    </a:ext>
                  </a:extLst>
                </a:gridCol>
                <a:gridCol w="1235440">
                  <a:extLst>
                    <a:ext uri="{9D8B030D-6E8A-4147-A177-3AD203B41FA5}">
                      <a16:colId xmlns:a16="http://schemas.microsoft.com/office/drawing/2014/main" val="979774970"/>
                    </a:ext>
                  </a:extLst>
                </a:gridCol>
              </a:tblGrid>
              <a:tr h="178748">
                <a:tc>
                  <a:txBody>
                    <a:bodyPr/>
                    <a:lstStyle/>
                    <a:p>
                      <a:r>
                        <a:rPr lang="en-US" sz="900" dirty="0"/>
                        <a:t>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1192"/>
                  </a:ext>
                </a:extLst>
              </a:tr>
              <a:tr h="178748">
                <a:tc>
                  <a:txBody>
                    <a:bodyPr/>
                    <a:lstStyle/>
                    <a:p>
                      <a:r>
                        <a:rPr lang="en-US" sz="9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060732"/>
                  </a:ext>
                </a:extLst>
              </a:tr>
              <a:tr h="178748">
                <a:tc>
                  <a:txBody>
                    <a:bodyPr/>
                    <a:lstStyle/>
                    <a:p>
                      <a:r>
                        <a:rPr lang="en-US" sz="900" dirty="0"/>
                        <a:t>Altitude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823188"/>
                  </a:ext>
                </a:extLst>
              </a:tr>
              <a:tr h="285997">
                <a:tc>
                  <a:txBody>
                    <a:bodyPr/>
                    <a:lstStyle/>
                    <a:p>
                      <a:r>
                        <a:rPr lang="en-US" sz="900" dirty="0"/>
                        <a:t>Communication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34700"/>
                  </a:ext>
                </a:extLst>
              </a:tr>
              <a:tr h="285997">
                <a:tc>
                  <a:txBody>
                    <a:bodyPr/>
                    <a:lstStyle/>
                    <a:p>
                      <a:r>
                        <a:rPr lang="en-US" sz="900" dirty="0"/>
                        <a:t>Propellers Speed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88197"/>
                  </a:ext>
                </a:extLst>
              </a:tr>
              <a:tr h="178748">
                <a:tc>
                  <a:txBody>
                    <a:bodyPr/>
                    <a:lstStyle/>
                    <a:p>
                      <a:r>
                        <a:rPr lang="en-US" sz="900" dirty="0"/>
                        <a:t>Drone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84362"/>
                  </a:ext>
                </a:extLst>
              </a:tr>
              <a:tr h="285997"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 Operation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&lt;45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Celsius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451708"/>
                  </a:ext>
                </a:extLst>
              </a:tr>
              <a:tr h="182303"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Navigation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057911"/>
                  </a:ext>
                </a:extLst>
              </a:tr>
            </a:tbl>
          </a:graphicData>
        </a:graphic>
      </p:graphicFrame>
      <p:pic>
        <p:nvPicPr>
          <p:cNvPr id="26" name="table">
            <a:extLst>
              <a:ext uri="{FF2B5EF4-FFF2-40B4-BE49-F238E27FC236}">
                <a16:creationId xmlns:a16="http://schemas.microsoft.com/office/drawing/2014/main" id="{833CA92F-9CDD-A5A4-1013-BDB35F2744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19" y="5278161"/>
            <a:ext cx="3736252" cy="1204707"/>
          </a:xfrm>
          <a:prstGeom prst="rect">
            <a:avLst/>
          </a:prstGeom>
        </p:spPr>
      </p:pic>
      <p:pic>
        <p:nvPicPr>
          <p:cNvPr id="27" name="Picture 26" descr="A close up of a paper&#10;&#10;Description automatically generated">
            <a:extLst>
              <a:ext uri="{FF2B5EF4-FFF2-40B4-BE49-F238E27FC236}">
                <a16:creationId xmlns:a16="http://schemas.microsoft.com/office/drawing/2014/main" id="{BDBAA74F-6D3B-6E0E-05A8-D034F4DE42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00" y="1734858"/>
            <a:ext cx="3535911" cy="1849833"/>
          </a:xfrm>
          <a:prstGeom prst="rect">
            <a:avLst/>
          </a:prstGeom>
        </p:spPr>
      </p:pic>
      <p:pic>
        <p:nvPicPr>
          <p:cNvPr id="1063" name="Audio 1062">
            <a:hlinkClick r:id="" action="ppaction://media"/>
            <a:extLst>
              <a:ext uri="{FF2B5EF4-FFF2-40B4-BE49-F238E27FC236}">
                <a16:creationId xmlns:a16="http://schemas.microsoft.com/office/drawing/2014/main" id="{E39429E6-A023-1B39-89B8-87F82EC4BE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296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598"/>
    </mc:Choice>
    <mc:Fallback>
      <p:transition spd="slow" advTm="132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4cbcb226ab018d470aa76f56d206c961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616d3f29d0a527243dc63f3d9a000ebb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C60027F4-B8A9-4395-8CFF-BACC37670003}"/>
</file>

<file path=customXml/itemProps2.xml><?xml version="1.0" encoding="utf-8"?>
<ds:datastoreItem xmlns:ds="http://schemas.openxmlformats.org/officeDocument/2006/customXml" ds:itemID="{3764A109-593C-4D64-8750-9667FFE629B7}"/>
</file>

<file path=customXml/itemProps3.xml><?xml version="1.0" encoding="utf-8"?>
<ds:datastoreItem xmlns:ds="http://schemas.openxmlformats.org/officeDocument/2006/customXml" ds:itemID="{7D69BAE5-C73C-4E70-984D-68DA94B8E057}"/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176</Words>
  <Application>Microsoft Office PowerPoint</Application>
  <PresentationFormat>Widescreen</PresentationFormat>
  <Paragraphs>52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Söhne</vt:lpstr>
      <vt:lpstr>Times New Roman</vt:lpstr>
      <vt:lpstr>Trebuchet MS</vt:lpstr>
      <vt:lpstr>Office Theme</vt:lpstr>
      <vt:lpstr>Fire Extinguishing Drone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AE427 Design Project</dc:title>
  <dc:creator>طلال العمري</dc:creator>
  <cp:lastModifiedBy>saad saleh</cp:lastModifiedBy>
  <cp:revision>8</cp:revision>
  <dcterms:created xsi:type="dcterms:W3CDTF">2024-05-07T09:27:38Z</dcterms:created>
  <dcterms:modified xsi:type="dcterms:W3CDTF">2024-05-09T20:59:58Z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