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56" r:id="rId2"/>
  </p:sldIdLst>
  <p:sldSz cx="43891200" cy="32918400"/>
  <p:notesSz cx="6881813" cy="9296400"/>
  <p:defaultText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7" algn="l" defTabSz="914126" rtl="0" eaLnBrk="1" latinLnBrk="0" hangingPunct="1">
      <a:defRPr sz="1799" kern="1200">
        <a:solidFill>
          <a:schemeClr val="tx1"/>
        </a:solidFill>
        <a:latin typeface="+mn-lt"/>
        <a:ea typeface="+mn-ea"/>
        <a:cs typeface="+mn-cs"/>
      </a:defRPr>
    </a:lvl5pPr>
    <a:lvl6pPr marL="2285320" algn="l" defTabSz="914126" rtl="0" eaLnBrk="1" latinLnBrk="0" hangingPunct="1">
      <a:defRPr sz="1799" kern="1200">
        <a:solidFill>
          <a:schemeClr val="tx1"/>
        </a:solidFill>
        <a:latin typeface="+mn-lt"/>
        <a:ea typeface="+mn-ea"/>
        <a:cs typeface="+mn-cs"/>
      </a:defRPr>
    </a:lvl6pPr>
    <a:lvl7pPr marL="2742383" algn="l" defTabSz="914126" rtl="0" eaLnBrk="1" latinLnBrk="0" hangingPunct="1">
      <a:defRPr sz="1799" kern="1200">
        <a:solidFill>
          <a:schemeClr val="tx1"/>
        </a:solidFill>
        <a:latin typeface="+mn-lt"/>
        <a:ea typeface="+mn-ea"/>
        <a:cs typeface="+mn-cs"/>
      </a:defRPr>
    </a:lvl7pPr>
    <a:lvl8pPr marL="3199446" algn="l" defTabSz="914126" rtl="0" eaLnBrk="1" latinLnBrk="0" hangingPunct="1">
      <a:defRPr sz="1799" kern="1200">
        <a:solidFill>
          <a:schemeClr val="tx1"/>
        </a:solidFill>
        <a:latin typeface="+mn-lt"/>
        <a:ea typeface="+mn-ea"/>
        <a:cs typeface="+mn-cs"/>
      </a:defRPr>
    </a:lvl8pPr>
    <a:lvl9pPr marL="3656509" algn="l" defTabSz="914126" rtl="0" eaLnBrk="1" latinLnBrk="0" hangingPunct="1">
      <a:defRPr sz="17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70"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71" autoAdjust="0"/>
    <p:restoredTop sz="94676" autoAdjust="0"/>
  </p:normalViewPr>
  <p:slideViewPr>
    <p:cSldViewPr>
      <p:cViewPr>
        <p:scale>
          <a:sx n="25" d="100"/>
          <a:sy n="25" d="100"/>
        </p:scale>
        <p:origin x="1728" y="60"/>
      </p:cViewPr>
      <p:guideLst>
        <p:guide orient="horz" pos="10370"/>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520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AA2320-7051-4086-BE30-05F3CED99B81}"/>
              </a:ext>
            </a:extLst>
          </p:cNvPr>
          <p:cNvSpPr>
            <a:spLocks noGrp="1"/>
          </p:cNvSpPr>
          <p:nvPr>
            <p:ph type="title"/>
          </p:nvPr>
        </p:nvSpPr>
        <p:spPr>
          <a:xfrm>
            <a:off x="3017526"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CB6650-51D1-4FB7-8D77-2EAACEEADF8A}"/>
              </a:ext>
            </a:extLst>
          </p:cNvPr>
          <p:cNvSpPr>
            <a:spLocks noGrp="1"/>
          </p:cNvSpPr>
          <p:nvPr>
            <p:ph type="body" idx="1"/>
          </p:nvPr>
        </p:nvSpPr>
        <p:spPr>
          <a:xfrm>
            <a:off x="3017526" y="8763001"/>
            <a:ext cx="37856160" cy="2088642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3017523" y="30510483"/>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985D6BDF-9D0E-4E2B-85B8-D8F4790360C9}" type="datetimeFigureOut">
              <a:rPr lang="en-US" smtClean="0"/>
              <a:t>12/7/2023</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4538966" y="30510483"/>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30998163" y="30510483"/>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1A6B75E9-20AF-4508-B0B1-37EB62C7573F}"/>
              </a:ext>
            </a:extLst>
          </p:cNvPr>
          <p:cNvSpPr/>
          <p:nvPr userDrawn="1"/>
        </p:nvSpPr>
        <p:spPr>
          <a:xfrm>
            <a:off x="4315968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endParaRPr lang="en-US" sz="1798" dirty="0"/>
          </a:p>
        </p:txBody>
      </p:sp>
      <p:sp>
        <p:nvSpPr>
          <p:cNvPr id="8" name="Rectangle 7">
            <a:extLst>
              <a:ext uri="{FF2B5EF4-FFF2-40B4-BE49-F238E27FC236}">
                <a16:creationId xmlns:a16="http://schemas.microsoft.com/office/drawing/2014/main" id="{1908E2B7-FD7C-4917-9116-BC481670380D}"/>
              </a:ext>
            </a:extLst>
          </p:cNvPr>
          <p:cNvSpPr/>
          <p:nvPr userDrawn="1"/>
        </p:nvSpPr>
        <p:spPr>
          <a:xfrm>
            <a:off x="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endParaRPr lang="en-US" sz="1798" dirty="0"/>
          </a:p>
        </p:txBody>
      </p:sp>
      <p:sp>
        <p:nvSpPr>
          <p:cNvPr id="9" name="Rectangle 8">
            <a:extLst>
              <a:ext uri="{FF2B5EF4-FFF2-40B4-BE49-F238E27FC236}">
                <a16:creationId xmlns:a16="http://schemas.microsoft.com/office/drawing/2014/main" id="{4E459857-EC20-4725-9729-C46C2B82E67B}"/>
              </a:ext>
            </a:extLst>
          </p:cNvPr>
          <p:cNvSpPr/>
          <p:nvPr userDrawn="1"/>
        </p:nvSpPr>
        <p:spPr>
          <a:xfrm>
            <a:off x="0" y="0"/>
            <a:ext cx="43891200" cy="41148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endParaRPr lang="en-US" sz="1798" dirty="0"/>
          </a:p>
        </p:txBody>
      </p:sp>
      <p:sp>
        <p:nvSpPr>
          <p:cNvPr id="10" name="Rectangle 9">
            <a:extLst>
              <a:ext uri="{FF2B5EF4-FFF2-40B4-BE49-F238E27FC236}">
                <a16:creationId xmlns:a16="http://schemas.microsoft.com/office/drawing/2014/main" id="{53D01061-EB55-4BDA-9715-6B258A79D235}"/>
              </a:ext>
            </a:extLst>
          </p:cNvPr>
          <p:cNvSpPr/>
          <p:nvPr userDrawn="1"/>
        </p:nvSpPr>
        <p:spPr>
          <a:xfrm>
            <a:off x="0" y="28803599"/>
            <a:ext cx="43891200" cy="411480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endParaRPr lang="en-US" sz="1798" dirty="0"/>
          </a:p>
        </p:txBody>
      </p:sp>
      <p:sp>
        <p:nvSpPr>
          <p:cNvPr id="11" name="Instructions">
            <a:extLst>
              <a:ext uri="{FF2B5EF4-FFF2-40B4-BE49-F238E27FC236}">
                <a16:creationId xmlns:a16="http://schemas.microsoft.com/office/drawing/2014/main" id="{2635A212-2F14-4E54-B188-2E68FF297809}"/>
              </a:ext>
            </a:extLst>
          </p:cNvPr>
          <p:cNvSpPr/>
          <p:nvPr userDrawn="1"/>
        </p:nvSpPr>
        <p:spPr>
          <a:xfrm>
            <a:off x="-10515603" y="0"/>
            <a:ext cx="9601203"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4" tIns="171424" rIns="171424" bIns="171424"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98"/>
              </a:spcAft>
            </a:pPr>
            <a:r>
              <a:rPr lang="en-US" sz="7200" dirty="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798"/>
              </a:spcAft>
            </a:pPr>
            <a:r>
              <a:rPr lang="en-US" sz="4902" dirty="0">
                <a:solidFill>
                  <a:srgbClr val="7F7F7F"/>
                </a:solidFill>
                <a:latin typeface="Calibri" pitchFamily="34" charset="0"/>
                <a:cs typeface="Calibri" panose="020F0502020204030204" pitchFamily="34" charset="0"/>
              </a:rPr>
              <a:t>This poster template is 36” high by 48” wide. It can be used to print any poster with a 3:4 aspect ratio.</a:t>
            </a:r>
          </a:p>
          <a:p>
            <a:pPr lvl="0">
              <a:spcBef>
                <a:spcPts val="0"/>
              </a:spcBef>
              <a:spcAft>
                <a:spcPts val="1798"/>
              </a:spcAft>
            </a:pPr>
            <a:r>
              <a:rPr lang="en-US" sz="7200" dirty="0">
                <a:solidFill>
                  <a:srgbClr val="7F7F7F"/>
                </a:solidFill>
                <a:latin typeface="Calibri" pitchFamily="34" charset="0"/>
                <a:cs typeface="Calibri" panose="020F0502020204030204" pitchFamily="34" charset="0"/>
              </a:rPr>
              <a:t>Placeholders</a:t>
            </a:r>
            <a:r>
              <a:rPr sz="7200" dirty="0">
                <a:solidFill>
                  <a:srgbClr val="7F7F7F"/>
                </a:solidFill>
                <a:latin typeface="Calibri" pitchFamily="34" charset="0"/>
                <a:cs typeface="Calibri" panose="020F0502020204030204" pitchFamily="34" charset="0"/>
              </a:rPr>
              <a:t>:</a:t>
            </a:r>
          </a:p>
          <a:p>
            <a:pPr lvl="0">
              <a:spcBef>
                <a:spcPts val="0"/>
              </a:spcBef>
              <a:spcAft>
                <a:spcPts val="1798"/>
              </a:spcAft>
            </a:pPr>
            <a:r>
              <a:rPr sz="4902" dirty="0">
                <a:solidFill>
                  <a:srgbClr val="7F7F7F"/>
                </a:solidFill>
                <a:latin typeface="Calibri" pitchFamily="34" charset="0"/>
                <a:cs typeface="Calibri" panose="020F0502020204030204" pitchFamily="34" charset="0"/>
              </a:rPr>
              <a:t>The </a:t>
            </a:r>
            <a:r>
              <a:rPr lang="en-US" sz="4902" dirty="0">
                <a:solidFill>
                  <a:srgbClr val="7F7F7F"/>
                </a:solidFill>
                <a:latin typeface="Calibri" pitchFamily="34" charset="0"/>
                <a:cs typeface="Calibri" panose="020F0502020204030204" pitchFamily="34" charset="0"/>
              </a:rPr>
              <a:t>various elements included</a:t>
            </a:r>
            <a:r>
              <a:rPr sz="4902" dirty="0">
                <a:solidFill>
                  <a:srgbClr val="7F7F7F"/>
                </a:solidFill>
                <a:latin typeface="Calibri" pitchFamily="34" charset="0"/>
                <a:cs typeface="Calibri" panose="020F0502020204030204" pitchFamily="34" charset="0"/>
              </a:rPr>
              <a:t> in this </a:t>
            </a:r>
            <a:r>
              <a:rPr lang="en-US" sz="4902" dirty="0">
                <a:solidFill>
                  <a:srgbClr val="7F7F7F"/>
                </a:solidFill>
                <a:latin typeface="Calibri" pitchFamily="34" charset="0"/>
                <a:cs typeface="Calibri" panose="020F0502020204030204" pitchFamily="34" charset="0"/>
              </a:rPr>
              <a:t>poster are ones</a:t>
            </a:r>
            <a:r>
              <a:rPr lang="en-US" sz="4902" baseline="0" dirty="0">
                <a:solidFill>
                  <a:srgbClr val="7F7F7F"/>
                </a:solidFill>
                <a:latin typeface="Calibri" pitchFamily="34" charset="0"/>
                <a:cs typeface="Calibri" panose="020F0502020204030204" pitchFamily="34" charset="0"/>
              </a:rPr>
              <a:t> we often see in medical, research, and scientific posters.</a:t>
            </a:r>
            <a:r>
              <a:rPr sz="4902" dirty="0">
                <a:solidFill>
                  <a:srgbClr val="7F7F7F"/>
                </a:solidFill>
                <a:latin typeface="Calibri" pitchFamily="34" charset="0"/>
                <a:cs typeface="Calibri" panose="020F0502020204030204" pitchFamily="34" charset="0"/>
              </a:rPr>
              <a:t> </a:t>
            </a:r>
            <a:r>
              <a:rPr lang="en-US" sz="4902" dirty="0">
                <a:solidFill>
                  <a:srgbClr val="7F7F7F"/>
                </a:solidFill>
                <a:latin typeface="Calibri" pitchFamily="34" charset="0"/>
                <a:cs typeface="Calibri" panose="020F0502020204030204" pitchFamily="34" charset="0"/>
              </a:rPr>
              <a:t>Feel</a:t>
            </a:r>
            <a:r>
              <a:rPr lang="en-US" sz="4902"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798"/>
              </a:spcAft>
            </a:pPr>
            <a:r>
              <a:rPr lang="en-US" sz="7200" dirty="0">
                <a:solidFill>
                  <a:srgbClr val="7F7F7F"/>
                </a:solidFill>
                <a:latin typeface="Calibri" pitchFamily="34" charset="0"/>
                <a:cs typeface="Calibri" panose="020F0502020204030204" pitchFamily="34" charset="0"/>
              </a:rPr>
              <a:t>Image</a:t>
            </a:r>
            <a:r>
              <a:rPr lang="en-US" sz="7200" baseline="0" dirty="0">
                <a:solidFill>
                  <a:srgbClr val="7F7F7F"/>
                </a:solidFill>
                <a:latin typeface="Calibri" pitchFamily="34" charset="0"/>
                <a:cs typeface="Calibri" panose="020F0502020204030204" pitchFamily="34" charset="0"/>
              </a:rPr>
              <a:t> Quality</a:t>
            </a:r>
            <a:r>
              <a:rPr lang="en-US" sz="7200" dirty="0">
                <a:solidFill>
                  <a:srgbClr val="7F7F7F"/>
                </a:solidFill>
                <a:latin typeface="Calibri" pitchFamily="34" charset="0"/>
                <a:cs typeface="Calibri" panose="020F0502020204030204" pitchFamily="34" charset="0"/>
              </a:rPr>
              <a:t>:</a:t>
            </a:r>
          </a:p>
          <a:p>
            <a:pPr lvl="0">
              <a:spcBef>
                <a:spcPts val="0"/>
              </a:spcBef>
              <a:spcAft>
                <a:spcPts val="1798"/>
              </a:spcAft>
            </a:pPr>
            <a:r>
              <a:rPr lang="en-US" sz="4902" dirty="0">
                <a:solidFill>
                  <a:srgbClr val="7F7F7F"/>
                </a:solidFill>
                <a:latin typeface="Calibri" pitchFamily="34" charset="0"/>
                <a:cs typeface="Calibri" panose="020F0502020204030204" pitchFamily="34" charset="0"/>
              </a:rPr>
              <a:t>You can place digital photos or logo art in your poster file by selecting the </a:t>
            </a:r>
            <a:r>
              <a:rPr lang="en-US" sz="4902" b="1" dirty="0">
                <a:solidFill>
                  <a:srgbClr val="7F7F7F"/>
                </a:solidFill>
                <a:latin typeface="Calibri" pitchFamily="34" charset="0"/>
                <a:cs typeface="Calibri" panose="020F0502020204030204" pitchFamily="34" charset="0"/>
              </a:rPr>
              <a:t>Insert, Picture</a:t>
            </a:r>
            <a:r>
              <a:rPr lang="en-US" sz="4902"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2" b="1" dirty="0">
                <a:solidFill>
                  <a:srgbClr val="7F7F7F"/>
                </a:solidFill>
                <a:latin typeface="Calibri" pitchFamily="34" charset="0"/>
                <a:cs typeface="Calibri" panose="020F0502020204030204" pitchFamily="34" charset="0"/>
              </a:rPr>
              <a:t>150-200 pixels per inch in their final printed size</a:t>
            </a:r>
            <a:r>
              <a:rPr lang="en-US" sz="4902" dirty="0">
                <a:solidFill>
                  <a:srgbClr val="7F7F7F"/>
                </a:solidFill>
                <a:latin typeface="Calibri" pitchFamily="34" charset="0"/>
                <a:cs typeface="Calibri" panose="020F0502020204030204" pitchFamily="34" charset="0"/>
              </a:rPr>
              <a:t>. For instance, a 1600 x 1200 pixel</a:t>
            </a:r>
            <a:r>
              <a:rPr lang="en-US" sz="4902" baseline="0" dirty="0">
                <a:solidFill>
                  <a:srgbClr val="7F7F7F"/>
                </a:solidFill>
                <a:latin typeface="Calibri" pitchFamily="34" charset="0"/>
                <a:cs typeface="Calibri" panose="020F0502020204030204" pitchFamily="34" charset="0"/>
              </a:rPr>
              <a:t> photo will usually look fine up to </a:t>
            </a:r>
            <a:r>
              <a:rPr lang="en-US" sz="4902" dirty="0">
                <a:solidFill>
                  <a:srgbClr val="7F7F7F"/>
                </a:solidFill>
                <a:latin typeface="Calibri" pitchFamily="34" charset="0"/>
                <a:cs typeface="Calibri" panose="020F0502020204030204" pitchFamily="34" charset="0"/>
              </a:rPr>
              <a:t>8“-10” wide on your printed poster.</a:t>
            </a:r>
          </a:p>
          <a:p>
            <a:pPr lvl="0">
              <a:spcBef>
                <a:spcPts val="0"/>
              </a:spcBef>
              <a:spcAft>
                <a:spcPts val="1798"/>
              </a:spcAft>
            </a:pPr>
            <a:r>
              <a:rPr lang="en-US" sz="4902"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798"/>
              </a:spcAft>
            </a:pPr>
            <a:r>
              <a:rPr lang="en-US" sz="4902"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798"/>
              </a:spcAft>
            </a:pPr>
            <a:br>
              <a:rPr lang="en-US" sz="3603" dirty="0">
                <a:solidFill>
                  <a:srgbClr val="7F7F7F"/>
                </a:solidFill>
                <a:latin typeface="Calibri" pitchFamily="34" charset="0"/>
                <a:cs typeface="Calibri" panose="020F0502020204030204" pitchFamily="34" charset="0"/>
              </a:rPr>
            </a:br>
            <a:r>
              <a:rPr lang="en-US" sz="3603" dirty="0">
                <a:solidFill>
                  <a:srgbClr val="7F7F7F"/>
                </a:solidFill>
                <a:latin typeface="Calibri" pitchFamily="34" charset="0"/>
                <a:cs typeface="Calibri" panose="020F0502020204030204" pitchFamily="34" charset="0"/>
              </a:rPr>
              <a:t>[This sidebar area does not print.]</a:t>
            </a:r>
          </a:p>
        </p:txBody>
      </p:sp>
      <p:grpSp>
        <p:nvGrpSpPr>
          <p:cNvPr id="12" name="Group 11">
            <a:extLst>
              <a:ext uri="{FF2B5EF4-FFF2-40B4-BE49-F238E27FC236}">
                <a16:creationId xmlns:a16="http://schemas.microsoft.com/office/drawing/2014/main" id="{8C03A960-1683-409E-A55D-F51A19859FC5}"/>
              </a:ext>
            </a:extLst>
          </p:cNvPr>
          <p:cNvGrpSpPr/>
          <p:nvPr userDrawn="1"/>
        </p:nvGrpSpPr>
        <p:grpSpPr>
          <a:xfrm>
            <a:off x="44805600" y="0"/>
            <a:ext cx="9601203" cy="32918400"/>
            <a:chOff x="33832800" y="0"/>
            <a:chExt cx="12801600" cy="43891200"/>
          </a:xfrm>
        </p:grpSpPr>
        <p:sp>
          <p:nvSpPr>
            <p:cNvPr id="13" name="Instructions">
              <a:extLst>
                <a:ext uri="{FF2B5EF4-FFF2-40B4-BE49-F238E27FC236}">
                  <a16:creationId xmlns:a16="http://schemas.microsoft.com/office/drawing/2014/main" id="{AB929665-0AA8-4244-A1ED-F55D3543CCB6}"/>
                </a:ext>
              </a:extLst>
            </p:cNvPr>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98"/>
                </a:spcAft>
              </a:pPr>
              <a:r>
                <a:rPr lang="en-US" sz="7200" dirty="0">
                  <a:solidFill>
                    <a:schemeClr val="bg1">
                      <a:lumMod val="50000"/>
                    </a:schemeClr>
                  </a:solidFill>
                  <a:latin typeface="Calibri" pitchFamily="34" charset="0"/>
                  <a:cs typeface="Calibri" panose="020F0502020204030204" pitchFamily="34" charset="0"/>
                </a:rPr>
                <a:t>Change</a:t>
              </a:r>
              <a:r>
                <a:rPr lang="en-US" sz="7200" baseline="0" dirty="0">
                  <a:solidFill>
                    <a:schemeClr val="bg1">
                      <a:lumMod val="50000"/>
                    </a:schemeClr>
                  </a:solidFill>
                  <a:latin typeface="Calibri" pitchFamily="34" charset="0"/>
                  <a:cs typeface="Calibri" panose="020F0502020204030204" pitchFamily="34" charset="0"/>
                </a:rPr>
                <a:t> Color Theme</a:t>
              </a:r>
              <a:r>
                <a:rPr lang="en-US" sz="7200" dirty="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r>
                <a:rPr lang="en-US" sz="4902"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2"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798"/>
                </a:spcAft>
              </a:pPr>
              <a:r>
                <a:rPr lang="en-US" sz="4902" baseline="0" dirty="0">
                  <a:solidFill>
                    <a:schemeClr val="bg1">
                      <a:lumMod val="50000"/>
                    </a:schemeClr>
                  </a:solidFill>
                  <a:latin typeface="Calibri" pitchFamily="34" charset="0"/>
                  <a:cs typeface="Calibri" panose="020F0502020204030204" pitchFamily="34" charset="0"/>
                </a:rPr>
                <a:t>To change the color theme, select the </a:t>
              </a:r>
              <a:r>
                <a:rPr lang="en-US" sz="4902" b="1" baseline="0" dirty="0">
                  <a:solidFill>
                    <a:schemeClr val="bg1">
                      <a:lumMod val="50000"/>
                    </a:schemeClr>
                  </a:solidFill>
                  <a:latin typeface="Calibri" pitchFamily="34" charset="0"/>
                  <a:cs typeface="Calibri" panose="020F0502020204030204" pitchFamily="34" charset="0"/>
                </a:rPr>
                <a:t>Design</a:t>
              </a:r>
              <a:r>
                <a:rPr lang="en-US" sz="4902" baseline="0" dirty="0">
                  <a:solidFill>
                    <a:schemeClr val="bg1">
                      <a:lumMod val="50000"/>
                    </a:schemeClr>
                  </a:solidFill>
                  <a:latin typeface="Calibri" pitchFamily="34" charset="0"/>
                  <a:cs typeface="Calibri" panose="020F0502020204030204" pitchFamily="34" charset="0"/>
                </a:rPr>
                <a:t> tab, then select the </a:t>
              </a:r>
              <a:r>
                <a:rPr lang="en-US" sz="4902" b="1" baseline="0" dirty="0">
                  <a:solidFill>
                    <a:schemeClr val="bg1">
                      <a:lumMod val="50000"/>
                    </a:schemeClr>
                  </a:solidFill>
                  <a:latin typeface="Calibri" pitchFamily="34" charset="0"/>
                  <a:cs typeface="Calibri" panose="020F0502020204030204" pitchFamily="34" charset="0"/>
                </a:rPr>
                <a:t>Colors</a:t>
              </a:r>
              <a:r>
                <a:rPr lang="en-US" sz="4902"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endParaRPr lang="en-US" sz="4902"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98"/>
                </a:spcAft>
              </a:pPr>
              <a:r>
                <a:rPr lang="en-US" sz="4902"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798"/>
                </a:spcAft>
              </a:pPr>
              <a:r>
                <a:rPr lang="en-US" sz="72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798"/>
                </a:spcAft>
              </a:pPr>
              <a:r>
                <a:rPr lang="en-US" sz="4902" dirty="0">
                  <a:solidFill>
                    <a:schemeClr val="bg1">
                      <a:lumMod val="50000"/>
                    </a:schemeClr>
                  </a:solidFill>
                  <a:latin typeface="Calibri" pitchFamily="34" charset="0"/>
                  <a:cs typeface="Calibri" panose="020F0502020204030204" pitchFamily="34" charset="0"/>
                </a:rPr>
                <a:t>Once your poster file is ready, visit</a:t>
              </a:r>
              <a:r>
                <a:rPr lang="en-US" sz="4902" baseline="0" dirty="0">
                  <a:solidFill>
                    <a:schemeClr val="bg1">
                      <a:lumMod val="50000"/>
                    </a:schemeClr>
                  </a:solidFill>
                  <a:latin typeface="Calibri" pitchFamily="34" charset="0"/>
                  <a:cs typeface="Calibri" panose="020F0502020204030204" pitchFamily="34" charset="0"/>
                </a:rPr>
                <a:t> </a:t>
              </a:r>
              <a:r>
                <a:rPr lang="en-US" sz="4902" b="1" baseline="0" dirty="0">
                  <a:solidFill>
                    <a:schemeClr val="bg1">
                      <a:lumMod val="50000"/>
                    </a:schemeClr>
                  </a:solidFill>
                  <a:latin typeface="Calibri" pitchFamily="34" charset="0"/>
                  <a:cs typeface="Calibri" panose="020F0502020204030204" pitchFamily="34" charset="0"/>
                </a:rPr>
                <a:t>www.genigraphics.com</a:t>
              </a:r>
              <a:r>
                <a:rPr lang="en-US" sz="4902"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798"/>
                </a:spcAft>
              </a:pPr>
              <a:r>
                <a:rPr lang="en-US" sz="4902"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2"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2" baseline="0" dirty="0">
                  <a:solidFill>
                    <a:schemeClr val="bg1">
                      <a:lumMod val="50000"/>
                    </a:schemeClr>
                  </a:solidFill>
                  <a:latin typeface="Calibri" pitchFamily="34" charset="0"/>
                  <a:cs typeface="Calibri" panose="020F0502020204030204" pitchFamily="34" charset="0"/>
                </a:rPr>
                <a:t>US and Canada:  1-800-790-4001</a:t>
              </a:r>
              <a:br>
                <a:rPr lang="en-US" sz="4902" baseline="0" dirty="0">
                  <a:solidFill>
                    <a:schemeClr val="bg1">
                      <a:lumMod val="50000"/>
                    </a:schemeClr>
                  </a:solidFill>
                  <a:latin typeface="Calibri" pitchFamily="34" charset="0"/>
                  <a:cs typeface="Calibri" panose="020F0502020204030204" pitchFamily="34" charset="0"/>
                </a:rPr>
              </a:br>
              <a:r>
                <a:rPr lang="en-US" sz="4902"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3603" dirty="0">
                  <a:solidFill>
                    <a:schemeClr val="bg1">
                      <a:lumMod val="50000"/>
                    </a:schemeClr>
                  </a:solidFill>
                  <a:latin typeface="Calibri" pitchFamily="34" charset="0"/>
                  <a:cs typeface="Calibri" panose="020F0502020204030204" pitchFamily="34" charset="0"/>
                </a:rPr>
              </a:br>
              <a:r>
                <a:rPr lang="en-US" sz="3603"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a:extLst>
                <a:ext uri="{FF2B5EF4-FFF2-40B4-BE49-F238E27FC236}">
                  <a16:creationId xmlns:a16="http://schemas.microsoft.com/office/drawing/2014/main" id="{7BC9F82D-95DA-49DA-BE65-A0623C7DA1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15" name="Picture 14">
            <a:extLst>
              <a:ext uri="{FF2B5EF4-FFF2-40B4-BE49-F238E27FC236}">
                <a16:creationId xmlns:a16="http://schemas.microsoft.com/office/drawing/2014/main" id="{C3E37D2B-E2A9-420A-AA43-8831BDD4649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8404800" y="32613600"/>
            <a:ext cx="5297434" cy="185927"/>
          </a:xfrm>
          <a:prstGeom prst="rect">
            <a:avLst/>
          </a:prstGeom>
        </p:spPr>
      </p:pic>
    </p:spTree>
    <p:extLst>
      <p:ext uri="{BB962C8B-B14F-4D97-AF65-F5344CB8AC3E}">
        <p14:creationId xmlns:p14="http://schemas.microsoft.com/office/powerpoint/2010/main" val="3690493784"/>
      </p:ext>
    </p:extLst>
  </p:cSld>
  <p:clrMap bg1="lt1" tx1="dk1" bg2="lt2" tx2="dk2" accent1="accent1" accent2="accent2" accent3="accent3" accent4="accent4" accent5="accent5" accent6="accent6" hlink="hlink" folHlink="folHlink"/>
  <p:sldLayoutIdLst>
    <p:sldLayoutId id="2147483715" r:id="rId1"/>
  </p:sldLayoutIdLst>
  <p:txStyles>
    <p:titleStyle>
      <a:lvl1pPr algn="l" defTabSz="3292813" rtl="0" eaLnBrk="1" latinLnBrk="0" hangingPunct="1">
        <a:lnSpc>
          <a:spcPct val="90000"/>
        </a:lnSpc>
        <a:spcBef>
          <a:spcPct val="0"/>
        </a:spcBef>
        <a:buNone/>
        <a:defRPr sz="8000" b="0" kern="1200">
          <a:solidFill>
            <a:schemeClr val="tx1"/>
          </a:solidFill>
          <a:latin typeface="Calibri" panose="020F0502020204030204" pitchFamily="34" charset="0"/>
          <a:ea typeface="+mj-ea"/>
          <a:cs typeface="Calibri" panose="020F0502020204030204" pitchFamily="34" charset="0"/>
        </a:defRPr>
      </a:lvl1pPr>
    </p:titleStyle>
    <p:bodyStyle>
      <a:lvl1pPr marL="823200" indent="-823200" algn="l" defTabSz="3292813" rtl="0" eaLnBrk="1" latinLnBrk="0" hangingPunct="1">
        <a:lnSpc>
          <a:spcPct val="90000"/>
        </a:lnSpc>
        <a:spcBef>
          <a:spcPts val="3603"/>
        </a:spcBef>
        <a:buFont typeface="Arial" panose="020B0604020202020204" pitchFamily="34" charset="0"/>
        <a:buChar char="•"/>
        <a:defRPr sz="8000" kern="1200">
          <a:solidFill>
            <a:schemeClr val="tx1"/>
          </a:solidFill>
          <a:latin typeface="+mn-lt"/>
          <a:ea typeface="+mn-ea"/>
          <a:cs typeface="+mn-cs"/>
        </a:defRPr>
      </a:lvl1pPr>
      <a:lvl2pPr marL="2469606" indent="-823200" algn="l" defTabSz="3292813" rtl="0" eaLnBrk="1" latinLnBrk="0" hangingPunct="1">
        <a:lnSpc>
          <a:spcPct val="90000"/>
        </a:lnSpc>
        <a:spcBef>
          <a:spcPts val="1798"/>
        </a:spcBef>
        <a:buFont typeface="Arial" panose="020B0604020202020204" pitchFamily="34" charset="0"/>
        <a:buChar char="•"/>
        <a:defRPr sz="6605" kern="1200">
          <a:solidFill>
            <a:schemeClr val="tx1"/>
          </a:solidFill>
          <a:latin typeface="+mn-lt"/>
          <a:ea typeface="+mn-ea"/>
          <a:cs typeface="+mn-cs"/>
        </a:defRPr>
      </a:lvl2pPr>
      <a:lvl3pPr marL="4116013" indent="-823200" algn="l" defTabSz="3292813" rtl="0" eaLnBrk="1" latinLnBrk="0" hangingPunct="1">
        <a:lnSpc>
          <a:spcPct val="90000"/>
        </a:lnSpc>
        <a:spcBef>
          <a:spcPts val="1798"/>
        </a:spcBef>
        <a:buFont typeface="Arial" panose="020B0604020202020204" pitchFamily="34" charset="0"/>
        <a:buChar char="•"/>
        <a:defRPr sz="5402" kern="1200">
          <a:solidFill>
            <a:schemeClr val="tx1"/>
          </a:solidFill>
          <a:latin typeface="+mn-lt"/>
          <a:ea typeface="+mn-ea"/>
          <a:cs typeface="+mn-cs"/>
        </a:defRPr>
      </a:lvl3pPr>
      <a:lvl4pPr marL="5762419" indent="-823200" algn="l" defTabSz="3292813" rtl="0" eaLnBrk="1" latinLnBrk="0" hangingPunct="1">
        <a:lnSpc>
          <a:spcPct val="90000"/>
        </a:lnSpc>
        <a:spcBef>
          <a:spcPts val="1798"/>
        </a:spcBef>
        <a:buFont typeface="Arial" panose="020B0604020202020204" pitchFamily="34" charset="0"/>
        <a:buChar char="•"/>
        <a:defRPr sz="4800" kern="1200">
          <a:solidFill>
            <a:schemeClr val="tx1"/>
          </a:solidFill>
          <a:latin typeface="+mn-lt"/>
          <a:ea typeface="+mn-ea"/>
          <a:cs typeface="+mn-cs"/>
        </a:defRPr>
      </a:lvl4pPr>
      <a:lvl5pPr marL="7408826" indent="-823200" algn="l" defTabSz="3292813" rtl="0" eaLnBrk="1" latinLnBrk="0" hangingPunct="1">
        <a:lnSpc>
          <a:spcPct val="90000"/>
        </a:lnSpc>
        <a:spcBef>
          <a:spcPts val="1798"/>
        </a:spcBef>
        <a:buFont typeface="Arial" panose="020B0604020202020204" pitchFamily="34" charset="0"/>
        <a:buChar char="•"/>
        <a:defRPr sz="4800" kern="1200">
          <a:solidFill>
            <a:schemeClr val="tx1"/>
          </a:solidFill>
          <a:latin typeface="+mn-lt"/>
          <a:ea typeface="+mn-ea"/>
          <a:cs typeface="+mn-cs"/>
        </a:defRPr>
      </a:lvl5pPr>
      <a:lvl6pPr marL="9055232" indent="-823200" algn="l" defTabSz="3292813" rtl="0" eaLnBrk="1" latinLnBrk="0" hangingPunct="1">
        <a:lnSpc>
          <a:spcPct val="90000"/>
        </a:lnSpc>
        <a:spcBef>
          <a:spcPts val="1798"/>
        </a:spcBef>
        <a:buFont typeface="Arial" panose="020B0604020202020204" pitchFamily="34" charset="0"/>
        <a:buChar char="•"/>
        <a:defRPr sz="6483" kern="1200">
          <a:solidFill>
            <a:schemeClr val="tx1"/>
          </a:solidFill>
          <a:latin typeface="+mn-lt"/>
          <a:ea typeface="+mn-ea"/>
          <a:cs typeface="+mn-cs"/>
        </a:defRPr>
      </a:lvl6pPr>
      <a:lvl7pPr marL="10701638" indent="-823200" algn="l" defTabSz="3292813" rtl="0" eaLnBrk="1" latinLnBrk="0" hangingPunct="1">
        <a:lnSpc>
          <a:spcPct val="90000"/>
        </a:lnSpc>
        <a:spcBef>
          <a:spcPts val="1798"/>
        </a:spcBef>
        <a:buFont typeface="Arial" panose="020B0604020202020204" pitchFamily="34" charset="0"/>
        <a:buChar char="•"/>
        <a:defRPr sz="6483" kern="1200">
          <a:solidFill>
            <a:schemeClr val="tx1"/>
          </a:solidFill>
          <a:latin typeface="+mn-lt"/>
          <a:ea typeface="+mn-ea"/>
          <a:cs typeface="+mn-cs"/>
        </a:defRPr>
      </a:lvl7pPr>
      <a:lvl8pPr marL="12348038" indent="-823200" algn="l" defTabSz="3292813" rtl="0" eaLnBrk="1" latinLnBrk="0" hangingPunct="1">
        <a:lnSpc>
          <a:spcPct val="90000"/>
        </a:lnSpc>
        <a:spcBef>
          <a:spcPts val="1798"/>
        </a:spcBef>
        <a:buFont typeface="Arial" panose="020B0604020202020204" pitchFamily="34" charset="0"/>
        <a:buChar char="•"/>
        <a:defRPr sz="6483" kern="1200">
          <a:solidFill>
            <a:schemeClr val="tx1"/>
          </a:solidFill>
          <a:latin typeface="+mn-lt"/>
          <a:ea typeface="+mn-ea"/>
          <a:cs typeface="+mn-cs"/>
        </a:defRPr>
      </a:lvl8pPr>
      <a:lvl9pPr marL="13994445" indent="-823200" algn="l" defTabSz="3292813" rtl="0" eaLnBrk="1" latinLnBrk="0" hangingPunct="1">
        <a:lnSpc>
          <a:spcPct val="90000"/>
        </a:lnSpc>
        <a:spcBef>
          <a:spcPts val="1798"/>
        </a:spcBef>
        <a:buFont typeface="Arial" panose="020B0604020202020204" pitchFamily="34" charset="0"/>
        <a:buChar char="•"/>
        <a:defRPr sz="6483" kern="1200">
          <a:solidFill>
            <a:schemeClr val="tx1"/>
          </a:solidFill>
          <a:latin typeface="+mn-lt"/>
          <a:ea typeface="+mn-ea"/>
          <a:cs typeface="+mn-cs"/>
        </a:defRPr>
      </a:lvl9pPr>
    </p:bodyStyle>
    <p:otherStyle>
      <a:defPPr>
        <a:defRPr lang="en-US"/>
      </a:defPPr>
      <a:lvl1pPr marL="0" algn="l" defTabSz="3292813" rtl="0" eaLnBrk="1" latinLnBrk="0" hangingPunct="1">
        <a:defRPr sz="6483" kern="1200">
          <a:solidFill>
            <a:schemeClr val="tx1"/>
          </a:solidFill>
          <a:latin typeface="+mn-lt"/>
          <a:ea typeface="+mn-ea"/>
          <a:cs typeface="+mn-cs"/>
        </a:defRPr>
      </a:lvl1pPr>
      <a:lvl2pPr marL="1646406" algn="l" defTabSz="3292813" rtl="0" eaLnBrk="1" latinLnBrk="0" hangingPunct="1">
        <a:defRPr sz="6483" kern="1200">
          <a:solidFill>
            <a:schemeClr val="tx1"/>
          </a:solidFill>
          <a:latin typeface="+mn-lt"/>
          <a:ea typeface="+mn-ea"/>
          <a:cs typeface="+mn-cs"/>
        </a:defRPr>
      </a:lvl2pPr>
      <a:lvl3pPr marL="3292813" algn="l" defTabSz="3292813" rtl="0" eaLnBrk="1" latinLnBrk="0" hangingPunct="1">
        <a:defRPr sz="6483" kern="1200">
          <a:solidFill>
            <a:schemeClr val="tx1"/>
          </a:solidFill>
          <a:latin typeface="+mn-lt"/>
          <a:ea typeface="+mn-ea"/>
          <a:cs typeface="+mn-cs"/>
        </a:defRPr>
      </a:lvl3pPr>
      <a:lvl4pPr marL="4939219" algn="l" defTabSz="3292813" rtl="0" eaLnBrk="1" latinLnBrk="0" hangingPunct="1">
        <a:defRPr sz="6483" kern="1200">
          <a:solidFill>
            <a:schemeClr val="tx1"/>
          </a:solidFill>
          <a:latin typeface="+mn-lt"/>
          <a:ea typeface="+mn-ea"/>
          <a:cs typeface="+mn-cs"/>
        </a:defRPr>
      </a:lvl4pPr>
      <a:lvl5pPr marL="6585619" algn="l" defTabSz="3292813" rtl="0" eaLnBrk="1" latinLnBrk="0" hangingPunct="1">
        <a:defRPr sz="6483" kern="1200">
          <a:solidFill>
            <a:schemeClr val="tx1"/>
          </a:solidFill>
          <a:latin typeface="+mn-lt"/>
          <a:ea typeface="+mn-ea"/>
          <a:cs typeface="+mn-cs"/>
        </a:defRPr>
      </a:lvl5pPr>
      <a:lvl6pPr marL="8232026" algn="l" defTabSz="3292813" rtl="0" eaLnBrk="1" latinLnBrk="0" hangingPunct="1">
        <a:defRPr sz="6483" kern="1200">
          <a:solidFill>
            <a:schemeClr val="tx1"/>
          </a:solidFill>
          <a:latin typeface="+mn-lt"/>
          <a:ea typeface="+mn-ea"/>
          <a:cs typeface="+mn-cs"/>
        </a:defRPr>
      </a:lvl6pPr>
      <a:lvl7pPr marL="9878432" algn="l" defTabSz="3292813" rtl="0" eaLnBrk="1" latinLnBrk="0" hangingPunct="1">
        <a:defRPr sz="6483" kern="1200">
          <a:solidFill>
            <a:schemeClr val="tx1"/>
          </a:solidFill>
          <a:latin typeface="+mn-lt"/>
          <a:ea typeface="+mn-ea"/>
          <a:cs typeface="+mn-cs"/>
        </a:defRPr>
      </a:lvl7pPr>
      <a:lvl8pPr marL="11524838" algn="l" defTabSz="3292813" rtl="0" eaLnBrk="1" latinLnBrk="0" hangingPunct="1">
        <a:defRPr sz="6483" kern="1200">
          <a:solidFill>
            <a:schemeClr val="tx1"/>
          </a:solidFill>
          <a:latin typeface="+mn-lt"/>
          <a:ea typeface="+mn-ea"/>
          <a:cs typeface="+mn-cs"/>
        </a:defRPr>
      </a:lvl8pPr>
      <a:lvl9pPr marL="13171245" algn="l" defTabSz="3292813" rtl="0" eaLnBrk="1" latinLnBrk="0" hangingPunct="1">
        <a:defRPr sz="648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89"/>
          <p:cNvSpPr txBox="1">
            <a:spLocks noChangeArrowheads="1"/>
          </p:cNvSpPr>
          <p:nvPr/>
        </p:nvSpPr>
        <p:spPr bwMode="auto">
          <a:xfrm>
            <a:off x="1402070" y="5144965"/>
            <a:ext cx="11581036" cy="10802915"/>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3600" dirty="0"/>
              <a:t>Road infrastructure and road painting have a parallel relationship. As the human population increases, the need to build roads grows and of course painting the road will follow as well as maintenance. The machines and tools used nowadays are all operated manually which leads to the need for more labor to paint and ensure safety. Furthermore, the time it takes to finish the painting process, including the maintenance, raises the demand for a solution that improves the efficiency of the operation. Also, the cost of the process is high. The machines and labor that are required for every road increase the expenses exponentially considering how slow the process is. In addition, there are two types of trucks used during operation, one for marking the road and the other for painting. When working on tight roads and small areas, those trucks won’t be able to operate as intended. Also, the CO2 emissions caused by using heavy trucks will have a negative impact on the environment.</a:t>
            </a:r>
            <a:endParaRPr lang="en-US" sz="3600" dirty="0">
              <a:solidFill>
                <a:srgbClr val="000000"/>
              </a:solidFill>
              <a:latin typeface="Book Antiqua" panose="02040602050305030304" pitchFamily="18" charset="0"/>
              <a:ea typeface="Calibri" panose="020F0502020204030204" pitchFamily="34" charset="0"/>
            </a:endParaRPr>
          </a:p>
        </p:txBody>
      </p:sp>
      <p:sp>
        <p:nvSpPr>
          <p:cNvPr id="32" name="Rectangle 31"/>
          <p:cNvSpPr/>
          <p:nvPr/>
        </p:nvSpPr>
        <p:spPr>
          <a:xfrm>
            <a:off x="1442256" y="4207036"/>
            <a:ext cx="11581036" cy="731514"/>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lvl="1" algn="ctr"/>
            <a:r>
              <a:rPr lang="en-US" sz="5500" b="1" dirty="0">
                <a:solidFill>
                  <a:schemeClr val="bg1"/>
                </a:solidFill>
              </a:rPr>
              <a:t>INTRODUCTION</a:t>
            </a:r>
          </a:p>
        </p:txBody>
      </p:sp>
      <p:sp>
        <p:nvSpPr>
          <p:cNvPr id="33" name="Rectangle 32"/>
          <p:cNvSpPr/>
          <p:nvPr/>
        </p:nvSpPr>
        <p:spPr>
          <a:xfrm>
            <a:off x="1442256" y="15861907"/>
            <a:ext cx="11628120" cy="731514"/>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PROBLEM STATEMENT</a:t>
            </a:r>
          </a:p>
        </p:txBody>
      </p:sp>
      <p:sp>
        <p:nvSpPr>
          <p:cNvPr id="34" name="Rectangle 33"/>
          <p:cNvSpPr/>
          <p:nvPr/>
        </p:nvSpPr>
        <p:spPr>
          <a:xfrm>
            <a:off x="13764739" y="4202543"/>
            <a:ext cx="14796176" cy="731514"/>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SPECIFICATIONS</a:t>
            </a:r>
          </a:p>
        </p:txBody>
      </p:sp>
      <p:grpSp>
        <p:nvGrpSpPr>
          <p:cNvPr id="3" name="Group 2">
            <a:extLst>
              <a:ext uri="{FF2B5EF4-FFF2-40B4-BE49-F238E27FC236}">
                <a16:creationId xmlns:a16="http://schemas.microsoft.com/office/drawing/2014/main" id="{84C6DFB6-FA02-407B-B04F-034E2E7A3D84}"/>
              </a:ext>
            </a:extLst>
          </p:cNvPr>
          <p:cNvGrpSpPr/>
          <p:nvPr/>
        </p:nvGrpSpPr>
        <p:grpSpPr>
          <a:xfrm>
            <a:off x="29259814" y="4247144"/>
            <a:ext cx="13360314" cy="1843298"/>
            <a:chOff x="29260800" y="12344401"/>
            <a:chExt cx="13167360" cy="1843301"/>
          </a:xfrm>
        </p:grpSpPr>
        <p:sp>
          <p:nvSpPr>
            <p:cNvPr id="12" name="Text Box 191"/>
            <p:cNvSpPr txBox="1">
              <a:spLocks noChangeArrowheads="1"/>
            </p:cNvSpPr>
            <p:nvPr/>
          </p:nvSpPr>
          <p:spPr bwMode="auto">
            <a:xfrm>
              <a:off x="29260800" y="13172081"/>
              <a:ext cx="13167360" cy="1015621"/>
            </a:xfrm>
            <a:prstGeom prst="rect">
              <a:avLst/>
            </a:prstGeom>
            <a:solidFill>
              <a:schemeClr val="bg1"/>
            </a:solidFill>
            <a:ln w="12700">
              <a:solidFill>
                <a:schemeClr val="accent1">
                  <a:lumMod val="75000"/>
                </a:schemeClr>
              </a:solidFill>
            </a:ln>
            <a:effectLst/>
          </p:spPr>
          <p:txBody>
            <a:bodyPr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lvl="1" algn="just" eaLnBrk="1" hangingPunct="1"/>
              <a:r>
                <a:rPr lang="en-US" sz="2400" dirty="0">
                  <a:solidFill>
                    <a:srgbClr val="000000"/>
                  </a:solidFill>
                  <a:latin typeface="Book Antiqua" panose="02040602050305030304" pitchFamily="18" charset="0"/>
                  <a:ea typeface="Calibri" panose="020F0502020204030204" pitchFamily="34" charset="0"/>
                </a:rPr>
                <a:t>UNDER TEASTING</a:t>
              </a:r>
            </a:p>
            <a:p>
              <a:pPr lvl="1" algn="just" eaLnBrk="1" hangingPunct="1"/>
              <a:endParaRPr lang="en-US" sz="2400" dirty="0">
                <a:solidFill>
                  <a:srgbClr val="000000"/>
                </a:solidFill>
                <a:latin typeface="Book Antiqua" panose="02040602050305030304" pitchFamily="18" charset="0"/>
                <a:ea typeface="Calibri" panose="020F0502020204030204" pitchFamily="34" charset="0"/>
              </a:endParaRPr>
            </a:p>
          </p:txBody>
        </p:sp>
        <p:sp>
          <p:nvSpPr>
            <p:cNvPr id="35" name="Rectangle 34"/>
            <p:cNvSpPr/>
            <p:nvPr/>
          </p:nvSpPr>
          <p:spPr>
            <a:xfrm>
              <a:off x="29260800" y="12344401"/>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TESTING</a:t>
              </a:r>
            </a:p>
          </p:txBody>
        </p:sp>
      </p:grpSp>
      <p:sp>
        <p:nvSpPr>
          <p:cNvPr id="11" name="Text Box 190"/>
          <p:cNvSpPr txBox="1">
            <a:spLocks noChangeArrowheads="1"/>
          </p:cNvSpPr>
          <p:nvPr/>
        </p:nvSpPr>
        <p:spPr bwMode="auto">
          <a:xfrm>
            <a:off x="13764738" y="5091086"/>
            <a:ext cx="14796177" cy="6370932"/>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4400" dirty="0"/>
              <a:t>Each specification is important to the performance and user experience of the robotic system. It's a comprehensive list that should provide a clear framework for evaluating or designing such a robot:</a:t>
            </a:r>
          </a:p>
          <a:p>
            <a:pPr marL="457200" indent="-457200" algn="just" eaLnBrk="1" hangingPunct="1">
              <a:buFont typeface="+mj-lt"/>
              <a:buAutoNum type="arabicPeriod"/>
            </a:pPr>
            <a:r>
              <a:rPr lang="en-US" sz="4400" dirty="0"/>
              <a:t>Weight between 20-30 kg.</a:t>
            </a:r>
          </a:p>
          <a:p>
            <a:pPr marL="457200" indent="-457200" algn="just" eaLnBrk="1" hangingPunct="1">
              <a:buFont typeface="+mj-lt"/>
              <a:buAutoNum type="arabicPeriod"/>
            </a:pPr>
            <a:r>
              <a:rPr lang="en-US" sz="4400" dirty="0"/>
              <a:t>At most 5000-Watt battery.</a:t>
            </a:r>
          </a:p>
          <a:p>
            <a:pPr marL="457200" indent="-457200" algn="just" eaLnBrk="1" hangingPunct="1">
              <a:buFont typeface="+mj-lt"/>
              <a:buAutoNum type="arabicPeriod"/>
            </a:pPr>
            <a:r>
              <a:rPr lang="en-US" sz="4400" dirty="0"/>
              <a:t>Battery lasts for 2 h.</a:t>
            </a:r>
          </a:p>
          <a:p>
            <a:pPr marL="457200" indent="-457200" algn="just" eaLnBrk="1" hangingPunct="1">
              <a:buFont typeface="+mj-lt"/>
              <a:buAutoNum type="arabicPeriod"/>
            </a:pPr>
            <a:r>
              <a:rPr lang="en-US" sz="4400" dirty="0"/>
              <a:t>550 ml Spray capacity. </a:t>
            </a:r>
          </a:p>
          <a:p>
            <a:pPr algn="just" eaLnBrk="1" hangingPunct="1"/>
            <a:endParaRPr lang="en-US" sz="4400" dirty="0"/>
          </a:p>
        </p:txBody>
      </p:sp>
      <p:sp>
        <p:nvSpPr>
          <p:cNvPr id="23" name="Text Box 190">
            <a:extLst>
              <a:ext uri="{FF2B5EF4-FFF2-40B4-BE49-F238E27FC236}">
                <a16:creationId xmlns:a16="http://schemas.microsoft.com/office/drawing/2014/main" id="{11B78C47-7C4B-F8AF-B47D-B5500FC340DB}"/>
              </a:ext>
            </a:extLst>
          </p:cNvPr>
          <p:cNvSpPr txBox="1">
            <a:spLocks noChangeArrowheads="1"/>
          </p:cNvSpPr>
          <p:nvPr/>
        </p:nvSpPr>
        <p:spPr bwMode="auto">
          <a:xfrm>
            <a:off x="13758750" y="12644228"/>
            <a:ext cx="14790189" cy="6678709"/>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3200" dirty="0"/>
              <a:t>Stage1 Design and Planning: At the initial stage of creating our robot body, meticulous design and planning take place. We collaborate to conceptualize the robot's physical structure, considering its intended purpose, functionality, and aesthetics. </a:t>
            </a:r>
          </a:p>
          <a:p>
            <a:pPr algn="just" eaLnBrk="1" hangingPunct="1"/>
            <a:r>
              <a:rPr lang="en-US" sz="3200" dirty="0"/>
              <a:t>Stage 2 Material Selection and Fabrication : After finalized the design we select the appropriate materials for constructing the robot body. Depending on the requirements iron material had  be chosen. These materials offer strength, durability, and ease of manufacturing.</a:t>
            </a:r>
          </a:p>
          <a:p>
            <a:pPr algn="just" eaLnBrk="1" hangingPunct="1"/>
            <a:r>
              <a:rPr lang="en-US" sz="3200" dirty="0"/>
              <a:t> Stage 3 Assembly and Integration: In this stage, the fabricated components are carefully assembled to form the robot's body. We follow assembly instructions, to ensure proper alignment and integration of each part. This includes attaching joints, tire axles and other essential components to facilitate movement, perception, and interaction.</a:t>
            </a:r>
            <a:endParaRPr lang="en-US" sz="3200" dirty="0">
              <a:solidFill>
                <a:srgbClr val="000000"/>
              </a:solidFill>
              <a:latin typeface="Book Antiqua" panose="02040602050305030304" pitchFamily="18" charset="0"/>
              <a:ea typeface="Calibri" panose="020F0502020204030204" pitchFamily="34" charset="0"/>
            </a:endParaRPr>
          </a:p>
        </p:txBody>
      </p:sp>
      <p:sp>
        <p:nvSpPr>
          <p:cNvPr id="43" name="Text Box 190">
            <a:extLst>
              <a:ext uri="{FF2B5EF4-FFF2-40B4-BE49-F238E27FC236}">
                <a16:creationId xmlns:a16="http://schemas.microsoft.com/office/drawing/2014/main" id="{6267B71C-6556-2CCD-F8BD-29643EBB2A92}"/>
              </a:ext>
            </a:extLst>
          </p:cNvPr>
          <p:cNvSpPr txBox="1">
            <a:spLocks noChangeArrowheads="1"/>
          </p:cNvSpPr>
          <p:nvPr/>
        </p:nvSpPr>
        <p:spPr bwMode="auto">
          <a:xfrm>
            <a:off x="1442256" y="16732711"/>
            <a:ext cx="11628121" cy="2739169"/>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4000" dirty="0">
                <a:solidFill>
                  <a:srgbClr val="000000"/>
                </a:solidFill>
                <a:latin typeface="Book Antiqua" panose="02040602050305030304" pitchFamily="18" charset="0"/>
                <a:ea typeface="Calibri" panose="020F0502020204030204" pitchFamily="34" charset="0"/>
              </a:rPr>
              <a:t>A smart robot automates the road painting process with precision, efficiency, and enhanced safety, ensuring clear and standardized lines for improved traffic flow.</a:t>
            </a:r>
            <a:endParaRPr lang="en-US" sz="4000" dirty="0">
              <a:solidFill>
                <a:srgbClr val="000000"/>
              </a:solidFill>
              <a:latin typeface="Times New Roman" panose="02020603050405020304" pitchFamily="18" charset="0"/>
              <a:ea typeface="Calibri" panose="020F0502020204030204" pitchFamily="34" charset="0"/>
            </a:endParaRPr>
          </a:p>
        </p:txBody>
      </p:sp>
      <p:sp>
        <p:nvSpPr>
          <p:cNvPr id="9" name="Rectangle 8">
            <a:extLst>
              <a:ext uri="{FF2B5EF4-FFF2-40B4-BE49-F238E27FC236}">
                <a16:creationId xmlns:a16="http://schemas.microsoft.com/office/drawing/2014/main" id="{C1B3E9E5-86DE-F2A8-2C4B-D06A9330EDDA}"/>
              </a:ext>
            </a:extLst>
          </p:cNvPr>
          <p:cNvSpPr/>
          <p:nvPr/>
        </p:nvSpPr>
        <p:spPr>
          <a:xfrm>
            <a:off x="13758750" y="11650055"/>
            <a:ext cx="14796177" cy="731514"/>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PROTOTYPE DESIGN</a:t>
            </a:r>
          </a:p>
        </p:txBody>
      </p:sp>
      <p:grpSp>
        <p:nvGrpSpPr>
          <p:cNvPr id="25" name="Group 24">
            <a:extLst>
              <a:ext uri="{FF2B5EF4-FFF2-40B4-BE49-F238E27FC236}">
                <a16:creationId xmlns:a16="http://schemas.microsoft.com/office/drawing/2014/main" id="{0FE78054-352E-2BE1-9746-CD1020041FA2}"/>
              </a:ext>
            </a:extLst>
          </p:cNvPr>
          <p:cNvGrpSpPr/>
          <p:nvPr/>
        </p:nvGrpSpPr>
        <p:grpSpPr>
          <a:xfrm>
            <a:off x="29452767" y="12480792"/>
            <a:ext cx="13167360" cy="1456009"/>
            <a:chOff x="29260800" y="11917158"/>
            <a:chExt cx="13167360" cy="1456011"/>
          </a:xfrm>
        </p:grpSpPr>
        <p:sp>
          <p:nvSpPr>
            <p:cNvPr id="26" name="Text Box 191">
              <a:extLst>
                <a:ext uri="{FF2B5EF4-FFF2-40B4-BE49-F238E27FC236}">
                  <a16:creationId xmlns:a16="http://schemas.microsoft.com/office/drawing/2014/main" id="{185585DF-951C-0173-D85B-1FAF01474818}"/>
                </a:ext>
              </a:extLst>
            </p:cNvPr>
            <p:cNvSpPr txBox="1">
              <a:spLocks noChangeArrowheads="1"/>
            </p:cNvSpPr>
            <p:nvPr/>
          </p:nvSpPr>
          <p:spPr bwMode="auto">
            <a:xfrm>
              <a:off x="29260800" y="12726880"/>
              <a:ext cx="13167360" cy="646289"/>
            </a:xfrm>
            <a:prstGeom prst="rect">
              <a:avLst/>
            </a:prstGeom>
            <a:solidFill>
              <a:schemeClr val="bg1"/>
            </a:solidFill>
            <a:ln w="12700">
              <a:solidFill>
                <a:schemeClr val="accent1">
                  <a:lumMod val="75000"/>
                </a:schemeClr>
              </a:solidFill>
            </a:ln>
            <a:effectLst/>
          </p:spPr>
          <p:txBody>
            <a:bodyPr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2400" dirty="0">
                  <a:solidFill>
                    <a:srgbClr val="000000"/>
                  </a:solidFill>
                  <a:latin typeface="Book Antiqua" panose="02040602050305030304" pitchFamily="18" charset="0"/>
                  <a:ea typeface="Calibri" panose="020F0502020204030204" pitchFamily="34" charset="0"/>
                </a:rPr>
                <a:t>WILL BE POVIDED AFTER WE FINALIZED THE TEASTING</a:t>
              </a:r>
            </a:p>
          </p:txBody>
        </p:sp>
        <p:sp>
          <p:nvSpPr>
            <p:cNvPr id="27" name="Rectangle 26">
              <a:extLst>
                <a:ext uri="{FF2B5EF4-FFF2-40B4-BE49-F238E27FC236}">
                  <a16:creationId xmlns:a16="http://schemas.microsoft.com/office/drawing/2014/main" id="{A199D558-8F71-46A6-555F-B92168C144AE}"/>
                </a:ext>
              </a:extLst>
            </p:cNvPr>
            <p:cNvSpPr/>
            <p:nvPr/>
          </p:nvSpPr>
          <p:spPr>
            <a:xfrm>
              <a:off x="29260800" y="11917158"/>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RESULTS</a:t>
              </a:r>
            </a:p>
          </p:txBody>
        </p:sp>
      </p:grpSp>
      <p:sp>
        <p:nvSpPr>
          <p:cNvPr id="13" name="TextBox 12">
            <a:extLst>
              <a:ext uri="{FF2B5EF4-FFF2-40B4-BE49-F238E27FC236}">
                <a16:creationId xmlns:a16="http://schemas.microsoft.com/office/drawing/2014/main" id="{8082B89B-52CE-CDDB-9004-1B9C891DE9EF}"/>
              </a:ext>
            </a:extLst>
          </p:cNvPr>
          <p:cNvSpPr txBox="1"/>
          <p:nvPr/>
        </p:nvSpPr>
        <p:spPr>
          <a:xfrm>
            <a:off x="4516503" y="183099"/>
            <a:ext cx="25714194" cy="1862048"/>
          </a:xfrm>
          <a:prstGeom prst="rect">
            <a:avLst/>
          </a:prstGeom>
          <a:noFill/>
        </p:spPr>
        <p:txBody>
          <a:bodyPr wrap="square" rtlCol="0">
            <a:spAutoFit/>
          </a:bodyPr>
          <a:lstStyle/>
          <a:p>
            <a:pPr algn="ctr"/>
            <a:r>
              <a:rPr lang="en-US" sz="11500" b="1" dirty="0">
                <a:solidFill>
                  <a:schemeClr val="bg1"/>
                </a:solidFill>
                <a:effectLst/>
                <a:latin typeface="Times New Roman" panose="02020603050405020304" pitchFamily="18" charset="0"/>
                <a:ea typeface="Calibri" panose="020F0502020204030204" pitchFamily="34" charset="0"/>
              </a:rPr>
              <a:t>Autonomous Street Painting Robot</a:t>
            </a:r>
            <a:endParaRPr lang="en-US" sz="11500" dirty="0">
              <a:solidFill>
                <a:schemeClr val="bg1"/>
              </a:solidFill>
            </a:endParaRPr>
          </a:p>
        </p:txBody>
      </p:sp>
      <p:sp>
        <p:nvSpPr>
          <p:cNvPr id="5" name="Rectangle 4">
            <a:extLst>
              <a:ext uri="{FF2B5EF4-FFF2-40B4-BE49-F238E27FC236}">
                <a16:creationId xmlns:a16="http://schemas.microsoft.com/office/drawing/2014/main" id="{58E29E48-3CC9-8191-E086-719EC405F7C7}"/>
              </a:ext>
            </a:extLst>
          </p:cNvPr>
          <p:cNvSpPr/>
          <p:nvPr/>
        </p:nvSpPr>
        <p:spPr>
          <a:xfrm>
            <a:off x="29452767" y="22309530"/>
            <a:ext cx="13271459" cy="754931"/>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CONCLUSION</a:t>
            </a:r>
          </a:p>
        </p:txBody>
      </p:sp>
      <p:sp>
        <p:nvSpPr>
          <p:cNvPr id="15" name="Text Box 190">
            <a:extLst>
              <a:ext uri="{FF2B5EF4-FFF2-40B4-BE49-F238E27FC236}">
                <a16:creationId xmlns:a16="http://schemas.microsoft.com/office/drawing/2014/main" id="{EB15D92A-D786-7796-D36D-F3321579D14B}"/>
              </a:ext>
            </a:extLst>
          </p:cNvPr>
          <p:cNvSpPr txBox="1">
            <a:spLocks noChangeArrowheads="1"/>
          </p:cNvSpPr>
          <p:nvPr/>
        </p:nvSpPr>
        <p:spPr bwMode="auto">
          <a:xfrm>
            <a:off x="29452767" y="23325511"/>
            <a:ext cx="13271460" cy="5201381"/>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4000" dirty="0"/>
              <a:t>The Autonomous Painting Robot Project represents a significant leap forward in the field of road infrastructure maintenance, offering an innovative and efficient solution designed to enhance road marking precision while reducing human labor and intervention. This groundbreaking technology introduces a self-contained robot with a suite of features and capabilities that ensure safe, reliable, and adaptable performance</a:t>
            </a:r>
            <a:endParaRPr lang="en-US" sz="4000" dirty="0">
              <a:solidFill>
                <a:srgbClr val="000000"/>
              </a:solidFill>
              <a:latin typeface="Book Antiqua" panose="02040602050305030304" pitchFamily="18" charset="0"/>
              <a:ea typeface="Calibri" panose="020F0502020204030204" pitchFamily="34" charset="0"/>
            </a:endParaRPr>
          </a:p>
        </p:txBody>
      </p:sp>
      <p:pic>
        <p:nvPicPr>
          <p:cNvPr id="38" name="Picture 37">
            <a:extLst>
              <a:ext uri="{FF2B5EF4-FFF2-40B4-BE49-F238E27FC236}">
                <a16:creationId xmlns:a16="http://schemas.microsoft.com/office/drawing/2014/main" id="{7AC0A20D-78A6-7CCC-982D-7BE03752C5E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86135" y="26435"/>
            <a:ext cx="4538091" cy="4220712"/>
          </a:xfrm>
          <a:prstGeom prst="rect">
            <a:avLst/>
          </a:prstGeom>
        </p:spPr>
      </p:pic>
      <p:sp>
        <p:nvSpPr>
          <p:cNvPr id="45" name="TextBox 44">
            <a:extLst>
              <a:ext uri="{FF2B5EF4-FFF2-40B4-BE49-F238E27FC236}">
                <a16:creationId xmlns:a16="http://schemas.microsoft.com/office/drawing/2014/main" id="{873FE61D-7DF5-75DE-D146-7304FC512009}"/>
              </a:ext>
            </a:extLst>
          </p:cNvPr>
          <p:cNvSpPr txBox="1"/>
          <p:nvPr/>
        </p:nvSpPr>
        <p:spPr>
          <a:xfrm>
            <a:off x="1418713" y="1649802"/>
            <a:ext cx="24302152" cy="2308324"/>
          </a:xfrm>
          <a:prstGeom prst="rect">
            <a:avLst/>
          </a:prstGeom>
          <a:noFill/>
        </p:spPr>
        <p:txBody>
          <a:bodyPr wrap="square">
            <a:spAutoFit/>
          </a:bodyPr>
          <a:lstStyle/>
          <a:p>
            <a:pPr>
              <a:defRPr/>
            </a:pPr>
            <a:r>
              <a:rPr lang="en-US" sz="4800" b="0" dirty="0">
                <a:solidFill>
                  <a:schemeClr val="bg1"/>
                </a:solidFill>
                <a:ea typeface="Open Sans" panose="020B0606030504020204" pitchFamily="34" charset="0"/>
                <a:cs typeface="Open Sans" panose="020B0606030504020204" pitchFamily="34" charset="0"/>
              </a:rPr>
              <a:t>Students Name:                                                                           </a:t>
            </a:r>
          </a:p>
          <a:p>
            <a:pPr>
              <a:defRPr/>
            </a:pPr>
            <a:r>
              <a:rPr lang="en-US" sz="4800" b="0" dirty="0">
                <a:solidFill>
                  <a:schemeClr val="bg1"/>
                </a:solidFill>
                <a:ea typeface="Open Sans" panose="020B0606030504020204" pitchFamily="34" charset="0"/>
                <a:cs typeface="Open Sans" panose="020B0606030504020204" pitchFamily="34" charset="0"/>
              </a:rPr>
              <a:t>Khaleel Alkhalifa, Mutheeb Alsubaie, Ahmed Almutawa, Ali Al-Yousef,  and Ammar Al-</a:t>
            </a:r>
            <a:r>
              <a:rPr lang="en-US" sz="4800" b="0" dirty="0" err="1">
                <a:solidFill>
                  <a:schemeClr val="bg1"/>
                </a:solidFill>
                <a:ea typeface="Open Sans" panose="020B0606030504020204" pitchFamily="34" charset="0"/>
                <a:cs typeface="Open Sans" panose="020B0606030504020204" pitchFamily="34" charset="0"/>
              </a:rPr>
              <a:t>Mazni</a:t>
            </a:r>
            <a:r>
              <a:rPr lang="en-US" sz="4800" dirty="0">
                <a:solidFill>
                  <a:schemeClr val="bg1"/>
                </a:solidFill>
                <a:ea typeface="Open Sans" panose="020B0606030504020204" pitchFamily="34" charset="0"/>
                <a:cs typeface="Open Sans" panose="020B0606030504020204" pitchFamily="34" charset="0"/>
              </a:rPr>
              <a:t>.</a:t>
            </a:r>
            <a:r>
              <a:rPr lang="en-US" sz="4800" b="0" dirty="0">
                <a:solidFill>
                  <a:schemeClr val="bg1"/>
                </a:solidFill>
                <a:ea typeface="Open Sans" panose="020B0606030504020204" pitchFamily="34" charset="0"/>
                <a:cs typeface="Open Sans" panose="020B0606030504020204" pitchFamily="34" charset="0"/>
              </a:rPr>
              <a:t> </a:t>
            </a:r>
          </a:p>
          <a:p>
            <a:pPr>
              <a:defRPr/>
            </a:pPr>
            <a:r>
              <a:rPr lang="en-US" sz="4800" b="0" dirty="0">
                <a:solidFill>
                  <a:schemeClr val="bg1"/>
                </a:solidFill>
                <a:ea typeface="Open Sans" panose="020B0606030504020204" pitchFamily="34" charset="0"/>
                <a:cs typeface="Open Sans" panose="020B0606030504020204" pitchFamily="34" charset="0"/>
              </a:rPr>
              <a:t>Senior Design Project</a:t>
            </a:r>
          </a:p>
        </p:txBody>
      </p:sp>
      <p:sp>
        <p:nvSpPr>
          <p:cNvPr id="8" name="Rectangle 7">
            <a:extLst>
              <a:ext uri="{FF2B5EF4-FFF2-40B4-BE49-F238E27FC236}">
                <a16:creationId xmlns:a16="http://schemas.microsoft.com/office/drawing/2014/main" id="{E504ABFD-8EF2-747A-3524-F3BA08D5E056}"/>
              </a:ext>
            </a:extLst>
          </p:cNvPr>
          <p:cNvSpPr/>
          <p:nvPr/>
        </p:nvSpPr>
        <p:spPr>
          <a:xfrm>
            <a:off x="1442256" y="19735794"/>
            <a:ext cx="11628120" cy="731514"/>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0" tIns="34285" rIns="68570" bIns="34285" rtlCol="0" anchor="ctr"/>
          <a:lstStyle/>
          <a:p>
            <a:pPr algn="ctr"/>
            <a:r>
              <a:rPr lang="en-US" sz="5500" b="1" dirty="0">
                <a:solidFill>
                  <a:schemeClr val="bg1"/>
                </a:solidFill>
              </a:rPr>
              <a:t>DELIVERABLES AND CONSTRAINTS</a:t>
            </a:r>
          </a:p>
        </p:txBody>
      </p:sp>
      <p:sp>
        <p:nvSpPr>
          <p:cNvPr id="41" name="Text Box 190">
            <a:extLst>
              <a:ext uri="{FF2B5EF4-FFF2-40B4-BE49-F238E27FC236}">
                <a16:creationId xmlns:a16="http://schemas.microsoft.com/office/drawing/2014/main" id="{F251CEAD-E589-C09C-5C6E-5F39B668EEA5}"/>
              </a:ext>
            </a:extLst>
          </p:cNvPr>
          <p:cNvSpPr txBox="1">
            <a:spLocks noChangeArrowheads="1"/>
          </p:cNvSpPr>
          <p:nvPr/>
        </p:nvSpPr>
        <p:spPr bwMode="auto">
          <a:xfrm>
            <a:off x="13758750" y="23102561"/>
            <a:ext cx="6512972" cy="1261841"/>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3200" dirty="0"/>
              <a:t>Figures: Stages of design development</a:t>
            </a:r>
            <a:endParaRPr lang="en-US" sz="3200" dirty="0">
              <a:solidFill>
                <a:srgbClr val="000000"/>
              </a:solidFill>
              <a:latin typeface="Book Antiqua" panose="02040602050305030304" pitchFamily="18" charset="0"/>
              <a:ea typeface="Calibri" panose="020F0502020204030204" pitchFamily="34" charset="0"/>
            </a:endParaRPr>
          </a:p>
        </p:txBody>
      </p:sp>
      <p:sp>
        <p:nvSpPr>
          <p:cNvPr id="30" name="Text Box 190">
            <a:extLst>
              <a:ext uri="{FF2B5EF4-FFF2-40B4-BE49-F238E27FC236}">
                <a16:creationId xmlns:a16="http://schemas.microsoft.com/office/drawing/2014/main" id="{2013FE4E-42A6-4B72-94AA-5C0E270D8291}"/>
              </a:ext>
            </a:extLst>
          </p:cNvPr>
          <p:cNvSpPr txBox="1">
            <a:spLocks noChangeArrowheads="1"/>
          </p:cNvSpPr>
          <p:nvPr/>
        </p:nvSpPr>
        <p:spPr bwMode="auto">
          <a:xfrm>
            <a:off x="1446967" y="20688857"/>
            <a:ext cx="11623409" cy="7048041"/>
          </a:xfrm>
          <a:prstGeom prst="rect">
            <a:avLst/>
          </a:prstGeom>
          <a:solidFill>
            <a:schemeClr val="bg1"/>
          </a:solidFill>
          <a:ln w="12700">
            <a:solidFill>
              <a:schemeClr val="accent1">
                <a:lumMod val="75000"/>
              </a:schemeClr>
            </a:solidFill>
          </a:ln>
          <a:effectLst/>
        </p:spPr>
        <p:txBody>
          <a:bodyPr wrap="square" lIns="137139" tIns="137139" rIns="137139" bIns="13713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r>
              <a:rPr lang="en-US" sz="4000" dirty="0"/>
              <a:t>In this project, our main deliverable is a remarkable smart robot that takes over the task of painting road traffic lines. Imagine a robot that moves gracefully along the roads, equipped with sensors and a smart software system. We will create a functioning prototype of this robot, complete with all the necessary hardware components. Our goal is to ensure that the lines it paints are clear, standardized, and perfectly aligned, resulting in improved traffic flow and enhanced safety for everyone on the road.</a:t>
            </a:r>
            <a:endParaRPr lang="en-US" sz="4000" dirty="0">
              <a:solidFill>
                <a:srgbClr val="000000"/>
              </a:solidFill>
              <a:latin typeface="Book Antiqua" panose="02040602050305030304" pitchFamily="18" charset="0"/>
              <a:ea typeface="Calibri" panose="020F0502020204030204" pitchFamily="34" charset="0"/>
            </a:endParaRPr>
          </a:p>
        </p:txBody>
      </p:sp>
      <p:sp>
        <p:nvSpPr>
          <p:cNvPr id="2" name="TextBox 1">
            <a:extLst>
              <a:ext uri="{FF2B5EF4-FFF2-40B4-BE49-F238E27FC236}">
                <a16:creationId xmlns:a16="http://schemas.microsoft.com/office/drawing/2014/main" id="{CF7579A4-EAF9-4BBD-AD60-C902FD2E34CD}"/>
              </a:ext>
            </a:extLst>
          </p:cNvPr>
          <p:cNvSpPr txBox="1"/>
          <p:nvPr/>
        </p:nvSpPr>
        <p:spPr>
          <a:xfrm>
            <a:off x="27245975" y="1641902"/>
            <a:ext cx="6477000" cy="1569660"/>
          </a:xfrm>
          <a:prstGeom prst="rect">
            <a:avLst/>
          </a:prstGeom>
          <a:noFill/>
        </p:spPr>
        <p:txBody>
          <a:bodyPr wrap="square" rtlCol="0">
            <a:spAutoFit/>
          </a:bodyPr>
          <a:lstStyle/>
          <a:p>
            <a:pPr>
              <a:defRPr/>
            </a:pPr>
            <a:r>
              <a:rPr lang="en-US" sz="4800" dirty="0">
                <a:solidFill>
                  <a:schemeClr val="bg1"/>
                </a:solidFill>
                <a:ea typeface="Open Sans" panose="020B0606030504020204" pitchFamily="34" charset="0"/>
                <a:cs typeface="Open Sans" panose="020B0606030504020204" pitchFamily="34" charset="0"/>
              </a:rPr>
              <a:t>Supervised by:                                                                           </a:t>
            </a:r>
          </a:p>
          <a:p>
            <a:pPr>
              <a:defRPr/>
            </a:pPr>
            <a:r>
              <a:rPr lang="en-US" sz="4800" dirty="0">
                <a:solidFill>
                  <a:schemeClr val="bg1"/>
                </a:solidFill>
                <a:ea typeface="Open Sans" panose="020B0606030504020204" pitchFamily="34" charset="0"/>
                <a:cs typeface="Open Sans" panose="020B0606030504020204" pitchFamily="34" charset="0"/>
              </a:rPr>
              <a:t>Dr. Hammad Khalid</a:t>
            </a:r>
          </a:p>
        </p:txBody>
      </p:sp>
      <p:sp>
        <p:nvSpPr>
          <p:cNvPr id="4" name="AutoShape 2" descr="blob:https://web.whatsapp.com/8ff4d57c-2a3f-4a7d-a9ec-2ad27ed87cda">
            <a:extLst>
              <a:ext uri="{FF2B5EF4-FFF2-40B4-BE49-F238E27FC236}">
                <a16:creationId xmlns:a16="http://schemas.microsoft.com/office/drawing/2014/main" id="{5C2676EC-6FB6-429A-B627-423CC260F199}"/>
              </a:ext>
            </a:extLst>
          </p:cNvPr>
          <p:cNvSpPr>
            <a:spLocks noChangeAspect="1" noChangeArrowheads="1"/>
          </p:cNvSpPr>
          <p:nvPr/>
        </p:nvSpPr>
        <p:spPr bwMode="auto">
          <a:xfrm>
            <a:off x="21793200" y="16306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blob:https://web.whatsapp.com/8ff4d57c-2a3f-4a7d-a9ec-2ad27ed87cda">
            <a:extLst>
              <a:ext uri="{FF2B5EF4-FFF2-40B4-BE49-F238E27FC236}">
                <a16:creationId xmlns:a16="http://schemas.microsoft.com/office/drawing/2014/main" id="{F30D2079-5AE9-4CFD-A7F6-12EB93F3E4DF}"/>
              </a:ext>
            </a:extLst>
          </p:cNvPr>
          <p:cNvSpPr>
            <a:spLocks noChangeAspect="1" noChangeArrowheads="1"/>
          </p:cNvSpPr>
          <p:nvPr/>
        </p:nvSpPr>
        <p:spPr bwMode="auto">
          <a:xfrm>
            <a:off x="21945600" y="164592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4" name="Picture 13">
            <a:extLst>
              <a:ext uri="{FF2B5EF4-FFF2-40B4-BE49-F238E27FC236}">
                <a16:creationId xmlns:a16="http://schemas.microsoft.com/office/drawing/2014/main" id="{D8241488-383B-4363-9D58-276B90711FE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491789" y="19173485"/>
            <a:ext cx="3756595" cy="5750040"/>
          </a:xfrm>
          <a:prstGeom prst="rect">
            <a:avLst/>
          </a:prstGeom>
        </p:spPr>
      </p:pic>
      <p:pic>
        <p:nvPicPr>
          <p:cNvPr id="17" name="Picture 16">
            <a:extLst>
              <a:ext uri="{FF2B5EF4-FFF2-40B4-BE49-F238E27FC236}">
                <a16:creationId xmlns:a16="http://schemas.microsoft.com/office/drawing/2014/main" id="{81C94D63-15A8-41C1-ADF9-A2BC401DE4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758750" y="19153947"/>
            <a:ext cx="6733038" cy="3627354"/>
          </a:xfrm>
          <a:prstGeom prst="rect">
            <a:avLst/>
          </a:prstGeom>
        </p:spPr>
      </p:pic>
      <p:pic>
        <p:nvPicPr>
          <p:cNvPr id="19" name="Picture 18">
            <a:extLst>
              <a:ext uri="{FF2B5EF4-FFF2-40B4-BE49-F238E27FC236}">
                <a16:creationId xmlns:a16="http://schemas.microsoft.com/office/drawing/2014/main" id="{4D5FAF45-FED5-4F79-AC85-15C2977932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248385" y="19153947"/>
            <a:ext cx="4312530" cy="5750040"/>
          </a:xfrm>
          <a:prstGeom prst="rect">
            <a:avLst/>
          </a:prstGeom>
        </p:spPr>
      </p:pic>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CFF35936-5F66-404E-B21D-932FAA02D3AD}"/>
</file>

<file path=customXml/itemProps2.xml><?xml version="1.0" encoding="utf-8"?>
<ds:datastoreItem xmlns:ds="http://schemas.openxmlformats.org/officeDocument/2006/customXml" ds:itemID="{236E874E-283D-41E0-99A4-4DA3C8F74094}"/>
</file>

<file path=customXml/itemProps3.xml><?xml version="1.0" encoding="utf-8"?>
<ds:datastoreItem xmlns:ds="http://schemas.openxmlformats.org/officeDocument/2006/customXml" ds:itemID="{9E389F25-3EC1-4F7C-8927-B6793F0DE6CD}"/>
</file>

<file path=docProps/app.xml><?xml version="1.0" encoding="utf-8"?>
<Properties xmlns="http://schemas.openxmlformats.org/officeDocument/2006/extended-properties" xmlns:vt="http://schemas.openxmlformats.org/officeDocument/2006/docPropsVTypes">
  <Template>Office Theme</Template>
  <TotalTime>3459</TotalTime>
  <Words>620</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Book Antiqua</vt:lpstr>
      <vt:lpstr>Calibri</vt:lpstr>
      <vt:lpstr>Times New Roman</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Jay Larson;Senior design</dc:creator>
  <dc:description>Quality poster printing
www.genigraphics.com
1-800-790-4001</dc:description>
  <cp:lastModifiedBy>Windows User</cp:lastModifiedBy>
  <cp:revision>131</cp:revision>
  <cp:lastPrinted>2017-11-03T00:56:36Z</cp:lastPrinted>
  <dcterms:created xsi:type="dcterms:W3CDTF">2013-02-10T21:14:48Z</dcterms:created>
  <dcterms:modified xsi:type="dcterms:W3CDTF">2023-12-07T13:26:34Z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