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
  </p:notesMasterIdLst>
  <p:sldIdLst>
    <p:sldId id="259" r:id="rId3"/>
  </p:sldIdLst>
  <p:sldSz cx="43891200" cy="32918400"/>
  <p:notesSz cx="6881813" cy="92964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on Gruenbacher" initials="DG"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2683"/>
    <a:srgbClr val="6600CC"/>
    <a:srgbClr val="993300"/>
    <a:srgbClr val="009999"/>
    <a:srgbClr val="FFFFFF"/>
    <a:srgbClr val="000066"/>
    <a:srgbClr val="B48F58"/>
    <a:srgbClr val="003300"/>
    <a:srgbClr val="00CC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5" d="100"/>
          <a:sy n="25" d="100"/>
        </p:scale>
        <p:origin x="370" y="19"/>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12" Type="http://schemas.openxmlformats.org/officeDocument/2006/relationships/customXml" Target="../customXml/item3.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2.xml"/><Relationship Id="rId5" Type="http://schemas.openxmlformats.org/officeDocument/2006/relationships/commentAuthors" Target="commentAuthors.xml"/><Relationship Id="rId10" Type="http://schemas.openxmlformats.org/officeDocument/2006/relationships/customXml" Target="../customXml/item1.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428" cy="465477"/>
          </a:xfrm>
          <a:prstGeom prst="rect">
            <a:avLst/>
          </a:prstGeom>
        </p:spPr>
        <p:txBody>
          <a:bodyPr vert="horz" lIns="91112" tIns="45556" rIns="91112" bIns="45556" rtlCol="0"/>
          <a:lstStyle>
            <a:lvl1pPr algn="l">
              <a:defRPr sz="1200"/>
            </a:lvl1pPr>
          </a:lstStyle>
          <a:p>
            <a:endParaRPr lang="en-US"/>
          </a:p>
        </p:txBody>
      </p:sp>
      <p:sp>
        <p:nvSpPr>
          <p:cNvPr id="3" name="Date Placeholder 2"/>
          <p:cNvSpPr>
            <a:spLocks noGrp="1"/>
          </p:cNvSpPr>
          <p:nvPr>
            <p:ph type="dt" idx="1"/>
          </p:nvPr>
        </p:nvSpPr>
        <p:spPr>
          <a:xfrm>
            <a:off x="3897843" y="0"/>
            <a:ext cx="2982428" cy="465477"/>
          </a:xfrm>
          <a:prstGeom prst="rect">
            <a:avLst/>
          </a:prstGeom>
        </p:spPr>
        <p:txBody>
          <a:bodyPr vert="horz" lIns="91112" tIns="45556" rIns="91112" bIns="45556" rtlCol="0"/>
          <a:lstStyle>
            <a:lvl1pPr algn="r">
              <a:defRPr sz="1200"/>
            </a:lvl1pPr>
          </a:lstStyle>
          <a:p>
            <a:fld id="{FB456007-A051-421A-B67F-79E9798644F8}" type="datetimeFigureOut">
              <a:rPr lang="en-US" smtClean="0"/>
              <a:pPr/>
              <a:t>5/9/24</a:t>
            </a:fld>
            <a:endParaRPr lang="en-US"/>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1112" tIns="45556" rIns="91112" bIns="45556" rtlCol="0" anchor="ctr"/>
          <a:lstStyle/>
          <a:p>
            <a:endParaRPr lang="en-US"/>
          </a:p>
        </p:txBody>
      </p:sp>
      <p:sp>
        <p:nvSpPr>
          <p:cNvPr id="5" name="Notes Placeholder 4"/>
          <p:cNvSpPr>
            <a:spLocks noGrp="1"/>
          </p:cNvSpPr>
          <p:nvPr>
            <p:ph type="body" sz="quarter" idx="3"/>
          </p:nvPr>
        </p:nvSpPr>
        <p:spPr>
          <a:xfrm>
            <a:off x="688490" y="4415464"/>
            <a:ext cx="5504834" cy="4184363"/>
          </a:xfrm>
          <a:prstGeom prst="rect">
            <a:avLst/>
          </a:prstGeom>
        </p:spPr>
        <p:txBody>
          <a:bodyPr vert="horz" lIns="91112" tIns="45556" rIns="91112" bIns="4555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286"/>
            <a:ext cx="2982428" cy="465477"/>
          </a:xfrm>
          <a:prstGeom prst="rect">
            <a:avLst/>
          </a:prstGeom>
        </p:spPr>
        <p:txBody>
          <a:bodyPr vert="horz" lIns="91112" tIns="45556" rIns="91112" bIns="45556" rtlCol="0" anchor="b"/>
          <a:lstStyle>
            <a:lvl1pPr algn="l">
              <a:defRPr sz="1200"/>
            </a:lvl1pPr>
          </a:lstStyle>
          <a:p>
            <a:endParaRPr lang="en-US"/>
          </a:p>
        </p:txBody>
      </p:sp>
      <p:sp>
        <p:nvSpPr>
          <p:cNvPr id="7" name="Slide Number Placeholder 6"/>
          <p:cNvSpPr>
            <a:spLocks noGrp="1"/>
          </p:cNvSpPr>
          <p:nvPr>
            <p:ph type="sldNum" sz="quarter" idx="5"/>
          </p:nvPr>
        </p:nvSpPr>
        <p:spPr>
          <a:xfrm>
            <a:off x="3897843" y="8829286"/>
            <a:ext cx="2982428" cy="465477"/>
          </a:xfrm>
          <a:prstGeom prst="rect">
            <a:avLst/>
          </a:prstGeom>
        </p:spPr>
        <p:txBody>
          <a:bodyPr vert="horz" lIns="91112" tIns="45556" rIns="91112" bIns="45556" rtlCol="0" anchor="b"/>
          <a:lstStyle>
            <a:lvl1pPr algn="r">
              <a:defRPr sz="1200"/>
            </a:lvl1pPr>
          </a:lstStyle>
          <a:p>
            <a:fld id="{6B01545B-A135-4685-8AFB-AB5275699D7D}" type="slidenum">
              <a:rPr lang="en-US" smtClean="0"/>
              <a:pPr/>
              <a:t>‹#›</a:t>
            </a:fld>
            <a:endParaRPr lang="en-US"/>
          </a:p>
        </p:txBody>
      </p:sp>
    </p:spTree>
    <p:extLst>
      <p:ext uri="{BB962C8B-B14F-4D97-AF65-F5344CB8AC3E}">
        <p14:creationId xmlns:p14="http://schemas.microsoft.com/office/powerpoint/2010/main" val="637494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01545B-A135-4685-8AFB-AB5275699D7D}" type="slidenum">
              <a:rPr lang="en-US" smtClean="0"/>
              <a:pPr/>
              <a:t>1</a:t>
            </a:fld>
            <a:endParaRPr lang="en-US"/>
          </a:p>
        </p:txBody>
      </p:sp>
    </p:spTree>
    <p:extLst>
      <p:ext uri="{BB962C8B-B14F-4D97-AF65-F5344CB8AC3E}">
        <p14:creationId xmlns:p14="http://schemas.microsoft.com/office/powerpoint/2010/main" val="4007980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80B0BDF-B630-46EA-B775-CDF79EED72BD}" type="datetimeFigureOut">
              <a:rPr lang="en-US" smtClean="0"/>
              <a:pPr/>
              <a:t>5/9/24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55E13-7402-4248-B44A-5E75ACAD189B}" type="slidenum">
              <a:rPr lang="en-US" smtClean="0"/>
              <a:pPr/>
              <a:t>‹#›</a:t>
            </a:fld>
            <a:endParaRPr lang="en-US"/>
          </a:p>
        </p:txBody>
      </p:sp>
    </p:spTree>
    <p:extLst>
      <p:ext uri="{BB962C8B-B14F-4D97-AF65-F5344CB8AC3E}">
        <p14:creationId xmlns:p14="http://schemas.microsoft.com/office/powerpoint/2010/main" val="1765115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0B0BDF-B630-46EA-B775-CDF79EED72BD}" type="datetimeFigureOut">
              <a:rPr lang="en-US" smtClean="0"/>
              <a:pPr/>
              <a:t>5/9/24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55E13-7402-4248-B44A-5E75ACAD189B}" type="slidenum">
              <a:rPr lang="en-US" smtClean="0"/>
              <a:pPr/>
              <a:t>‹#›</a:t>
            </a:fld>
            <a:endParaRPr lang="en-US"/>
          </a:p>
        </p:txBody>
      </p:sp>
    </p:spTree>
    <p:extLst>
      <p:ext uri="{BB962C8B-B14F-4D97-AF65-F5344CB8AC3E}">
        <p14:creationId xmlns:p14="http://schemas.microsoft.com/office/powerpoint/2010/main" val="13358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5" y="6324600"/>
            <a:ext cx="47404018" cy="134820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530843" y="6324600"/>
            <a:ext cx="141480542" cy="134820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0B0BDF-B630-46EA-B775-CDF79EED72BD}" type="datetimeFigureOut">
              <a:rPr lang="en-US" smtClean="0"/>
              <a:pPr/>
              <a:t>5/9/24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55E13-7402-4248-B44A-5E75ACAD189B}" type="slidenum">
              <a:rPr lang="en-US" smtClean="0"/>
              <a:pPr/>
              <a:t>‹#›</a:t>
            </a:fld>
            <a:endParaRPr lang="en-US"/>
          </a:p>
        </p:txBody>
      </p:sp>
    </p:spTree>
    <p:extLst>
      <p:ext uri="{BB962C8B-B14F-4D97-AF65-F5344CB8AC3E}">
        <p14:creationId xmlns:p14="http://schemas.microsoft.com/office/powerpoint/2010/main" val="1745440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3" y="18653125"/>
            <a:ext cx="30724475" cy="84137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21179BE-CBB2-447C-91CC-5B7DBD47F2C5}" type="datetimeFigureOut">
              <a:rPr lang="en-US" smtClean="0"/>
              <a:pPr/>
              <a:t>5/9/24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0DF4C-604E-4D89-81B4-EA1E0CCC8262}" type="slidenum">
              <a:rPr lang="en-US" smtClean="0"/>
              <a:pPr/>
              <a:t>‹#›</a:t>
            </a:fld>
            <a:endParaRPr lang="en-US"/>
          </a:p>
        </p:txBody>
      </p:sp>
    </p:spTree>
    <p:extLst>
      <p:ext uri="{BB962C8B-B14F-4D97-AF65-F5344CB8AC3E}">
        <p14:creationId xmlns:p14="http://schemas.microsoft.com/office/powerpoint/2010/main" val="1266510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1179BE-CBB2-447C-91CC-5B7DBD47F2C5}" type="datetimeFigureOut">
              <a:rPr lang="en-US" smtClean="0"/>
              <a:pPr/>
              <a:t>5/9/24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0DF4C-604E-4D89-81B4-EA1E0CCC8262}" type="slidenum">
              <a:rPr lang="en-US" smtClean="0"/>
              <a:pPr/>
              <a:t>‹#›</a:t>
            </a:fld>
            <a:endParaRPr lang="en-US"/>
          </a:p>
        </p:txBody>
      </p:sp>
    </p:spTree>
    <p:extLst>
      <p:ext uri="{BB962C8B-B14F-4D97-AF65-F5344CB8AC3E}">
        <p14:creationId xmlns:p14="http://schemas.microsoft.com/office/powerpoint/2010/main" val="983805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1179BE-CBB2-447C-91CC-5B7DBD47F2C5}" type="datetimeFigureOut">
              <a:rPr lang="en-US" smtClean="0"/>
              <a:pPr/>
              <a:t>5/9/24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0DF4C-604E-4D89-81B4-EA1E0CCC8262}" type="slidenum">
              <a:rPr lang="en-US" smtClean="0"/>
              <a:pPr/>
              <a:t>‹#›</a:t>
            </a:fld>
            <a:endParaRPr lang="en-US"/>
          </a:p>
        </p:txBody>
      </p:sp>
    </p:spTree>
    <p:extLst>
      <p:ext uri="{BB962C8B-B14F-4D97-AF65-F5344CB8AC3E}">
        <p14:creationId xmlns:p14="http://schemas.microsoft.com/office/powerpoint/2010/main" val="1028178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3925"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0" y="7680325"/>
            <a:ext cx="19675475" cy="217249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21179BE-CBB2-447C-91CC-5B7DBD47F2C5}" type="datetimeFigureOut">
              <a:rPr lang="en-US" smtClean="0"/>
              <a:pPr/>
              <a:t>5/9/24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20DF4C-604E-4D89-81B4-EA1E0CCC8262}" type="slidenum">
              <a:rPr lang="en-US" smtClean="0"/>
              <a:pPr/>
              <a:t>‹#›</a:t>
            </a:fld>
            <a:endParaRPr lang="en-US"/>
          </a:p>
        </p:txBody>
      </p:sp>
    </p:spTree>
    <p:extLst>
      <p:ext uri="{BB962C8B-B14F-4D97-AF65-F5344CB8AC3E}">
        <p14:creationId xmlns:p14="http://schemas.microsoft.com/office/powerpoint/2010/main" val="5790475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21179BE-CBB2-447C-91CC-5B7DBD47F2C5}" type="datetimeFigureOut">
              <a:rPr lang="en-US" smtClean="0"/>
              <a:pPr/>
              <a:t>5/9/24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20DF4C-604E-4D89-81B4-EA1E0CCC8262}" type="slidenum">
              <a:rPr lang="en-US" smtClean="0"/>
              <a:pPr/>
              <a:t>‹#›</a:t>
            </a:fld>
            <a:endParaRPr lang="en-US"/>
          </a:p>
        </p:txBody>
      </p:sp>
    </p:spTree>
    <p:extLst>
      <p:ext uri="{BB962C8B-B14F-4D97-AF65-F5344CB8AC3E}">
        <p14:creationId xmlns:p14="http://schemas.microsoft.com/office/powerpoint/2010/main" val="30710158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21179BE-CBB2-447C-91CC-5B7DBD47F2C5}" type="datetimeFigureOut">
              <a:rPr lang="en-US" smtClean="0"/>
              <a:pPr/>
              <a:t>5/9/24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20DF4C-604E-4D89-81B4-EA1E0CCC8262}" type="slidenum">
              <a:rPr lang="en-US" smtClean="0"/>
              <a:pPr/>
              <a:t>‹#›</a:t>
            </a:fld>
            <a:endParaRPr lang="en-US"/>
          </a:p>
        </p:txBody>
      </p:sp>
    </p:spTree>
    <p:extLst>
      <p:ext uri="{BB962C8B-B14F-4D97-AF65-F5344CB8AC3E}">
        <p14:creationId xmlns:p14="http://schemas.microsoft.com/office/powerpoint/2010/main" val="3158966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1179BE-CBB2-447C-91CC-5B7DBD47F2C5}" type="datetimeFigureOut">
              <a:rPr lang="en-US" smtClean="0"/>
              <a:pPr/>
              <a:t>5/9/24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20DF4C-604E-4D89-81B4-EA1E0CCC8262}" type="slidenum">
              <a:rPr lang="en-US" smtClean="0"/>
              <a:pPr/>
              <a:t>‹#›</a:t>
            </a:fld>
            <a:endParaRPr lang="en-US"/>
          </a:p>
        </p:txBody>
      </p:sp>
    </p:spTree>
    <p:extLst>
      <p:ext uri="{BB962C8B-B14F-4D97-AF65-F5344CB8AC3E}">
        <p14:creationId xmlns:p14="http://schemas.microsoft.com/office/powerpoint/2010/main" val="7034658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1179BE-CBB2-447C-91CC-5B7DBD47F2C5}" type="datetimeFigureOut">
              <a:rPr lang="en-US" smtClean="0"/>
              <a:pPr/>
              <a:t>5/9/24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20DF4C-604E-4D89-81B4-EA1E0CCC8262}" type="slidenum">
              <a:rPr lang="en-US" smtClean="0"/>
              <a:pPr/>
              <a:t>‹#›</a:t>
            </a:fld>
            <a:endParaRPr lang="en-US"/>
          </a:p>
        </p:txBody>
      </p:sp>
    </p:spTree>
    <p:extLst>
      <p:ext uri="{BB962C8B-B14F-4D97-AF65-F5344CB8AC3E}">
        <p14:creationId xmlns:p14="http://schemas.microsoft.com/office/powerpoint/2010/main" val="142327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0B0BDF-B630-46EA-B775-CDF79EED72BD}" type="datetimeFigureOut">
              <a:rPr lang="en-US" smtClean="0"/>
              <a:pPr/>
              <a:t>5/9/24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55E13-7402-4248-B44A-5E75ACAD189B}" type="slidenum">
              <a:rPr lang="en-US" smtClean="0"/>
              <a:pPr/>
              <a:t>‹#›</a:t>
            </a:fld>
            <a:endParaRPr lang="en-US"/>
          </a:p>
        </p:txBody>
      </p:sp>
    </p:spTree>
    <p:extLst>
      <p:ext uri="{BB962C8B-B14F-4D97-AF65-F5344CB8AC3E}">
        <p14:creationId xmlns:p14="http://schemas.microsoft.com/office/powerpoint/2010/main" val="33159162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1179BE-CBB2-447C-91CC-5B7DBD47F2C5}" type="datetimeFigureOut">
              <a:rPr lang="en-US" smtClean="0"/>
              <a:pPr/>
              <a:t>5/9/24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20DF4C-604E-4D89-81B4-EA1E0CCC8262}" type="slidenum">
              <a:rPr lang="en-US" smtClean="0"/>
              <a:pPr/>
              <a:t>‹#›</a:t>
            </a:fld>
            <a:endParaRPr lang="en-US"/>
          </a:p>
        </p:txBody>
      </p:sp>
    </p:spTree>
    <p:extLst>
      <p:ext uri="{BB962C8B-B14F-4D97-AF65-F5344CB8AC3E}">
        <p14:creationId xmlns:p14="http://schemas.microsoft.com/office/powerpoint/2010/main" val="23002088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1179BE-CBB2-447C-91CC-5B7DBD47F2C5}" type="datetimeFigureOut">
              <a:rPr lang="en-US" smtClean="0"/>
              <a:pPr/>
              <a:t>5/9/24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0DF4C-604E-4D89-81B4-EA1E0CCC8262}" type="slidenum">
              <a:rPr lang="en-US" smtClean="0"/>
              <a:pPr/>
              <a:t>‹#›</a:t>
            </a:fld>
            <a:endParaRPr lang="en-US"/>
          </a:p>
        </p:txBody>
      </p:sp>
    </p:spTree>
    <p:extLst>
      <p:ext uri="{BB962C8B-B14F-4D97-AF65-F5344CB8AC3E}">
        <p14:creationId xmlns:p14="http://schemas.microsoft.com/office/powerpoint/2010/main" val="32003622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1317625"/>
            <a:ext cx="9875837" cy="280876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3925" y="1317625"/>
            <a:ext cx="29475113" cy="280876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1179BE-CBB2-447C-91CC-5B7DBD47F2C5}" type="datetimeFigureOut">
              <a:rPr lang="en-US" smtClean="0"/>
              <a:pPr/>
              <a:t>5/9/24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20DF4C-604E-4D89-81B4-EA1E0CCC8262}" type="slidenum">
              <a:rPr lang="en-US" smtClean="0"/>
              <a:pPr/>
              <a:t>‹#›</a:t>
            </a:fld>
            <a:endParaRPr lang="en-US"/>
          </a:p>
        </p:txBody>
      </p:sp>
    </p:spTree>
    <p:extLst>
      <p:ext uri="{BB962C8B-B14F-4D97-AF65-F5344CB8AC3E}">
        <p14:creationId xmlns:p14="http://schemas.microsoft.com/office/powerpoint/2010/main" val="3738524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0B0BDF-B630-46EA-B775-CDF79EED72BD}" type="datetimeFigureOut">
              <a:rPr lang="en-US" smtClean="0"/>
              <a:pPr/>
              <a:t>5/9/24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55E13-7402-4248-B44A-5E75ACAD189B}" type="slidenum">
              <a:rPr lang="en-US" smtClean="0"/>
              <a:pPr/>
              <a:t>‹#›</a:t>
            </a:fld>
            <a:endParaRPr lang="en-US"/>
          </a:p>
        </p:txBody>
      </p:sp>
    </p:spTree>
    <p:extLst>
      <p:ext uri="{BB962C8B-B14F-4D97-AF65-F5344CB8AC3E}">
        <p14:creationId xmlns:p14="http://schemas.microsoft.com/office/powerpoint/2010/main" val="38407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308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5704642" y="36865560"/>
            <a:ext cx="94442280" cy="1042797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0B0BDF-B630-46EA-B775-CDF79EED72BD}" type="datetimeFigureOut">
              <a:rPr lang="en-US" smtClean="0"/>
              <a:pPr/>
              <a:t>5/9/24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055E13-7402-4248-B44A-5E75ACAD189B}" type="slidenum">
              <a:rPr lang="en-US" smtClean="0"/>
              <a:pPr/>
              <a:t>‹#›</a:t>
            </a:fld>
            <a:endParaRPr lang="en-US"/>
          </a:p>
        </p:txBody>
      </p:sp>
    </p:spTree>
    <p:extLst>
      <p:ext uri="{BB962C8B-B14F-4D97-AF65-F5344CB8AC3E}">
        <p14:creationId xmlns:p14="http://schemas.microsoft.com/office/powerpoint/2010/main" val="2815660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0B0BDF-B630-46EA-B775-CDF79EED72BD}" type="datetimeFigureOut">
              <a:rPr lang="en-US" smtClean="0"/>
              <a:pPr/>
              <a:t>5/9/24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055E13-7402-4248-B44A-5E75ACAD189B}" type="slidenum">
              <a:rPr lang="en-US" smtClean="0"/>
              <a:pPr/>
              <a:t>‹#›</a:t>
            </a:fld>
            <a:endParaRPr lang="en-US"/>
          </a:p>
        </p:txBody>
      </p:sp>
    </p:spTree>
    <p:extLst>
      <p:ext uri="{BB962C8B-B14F-4D97-AF65-F5344CB8AC3E}">
        <p14:creationId xmlns:p14="http://schemas.microsoft.com/office/powerpoint/2010/main" val="2720972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80B0BDF-B630-46EA-B775-CDF79EED72BD}" type="datetimeFigureOut">
              <a:rPr lang="en-US" smtClean="0"/>
              <a:pPr/>
              <a:t>5/9/24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055E13-7402-4248-B44A-5E75ACAD189B}" type="slidenum">
              <a:rPr lang="en-US" smtClean="0"/>
              <a:pPr/>
              <a:t>‹#›</a:t>
            </a:fld>
            <a:endParaRPr lang="en-US"/>
          </a:p>
        </p:txBody>
      </p:sp>
    </p:spTree>
    <p:extLst>
      <p:ext uri="{BB962C8B-B14F-4D97-AF65-F5344CB8AC3E}">
        <p14:creationId xmlns:p14="http://schemas.microsoft.com/office/powerpoint/2010/main" val="4190709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0B0BDF-B630-46EA-B775-CDF79EED72BD}" type="datetimeFigureOut">
              <a:rPr lang="en-US" smtClean="0"/>
              <a:pPr/>
              <a:t>5/9/24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055E13-7402-4248-B44A-5E75ACAD189B}" type="slidenum">
              <a:rPr lang="en-US" smtClean="0"/>
              <a:pPr/>
              <a:t>‹#›</a:t>
            </a:fld>
            <a:endParaRPr lang="en-US"/>
          </a:p>
        </p:txBody>
      </p:sp>
    </p:spTree>
    <p:extLst>
      <p:ext uri="{BB962C8B-B14F-4D97-AF65-F5344CB8AC3E}">
        <p14:creationId xmlns:p14="http://schemas.microsoft.com/office/powerpoint/2010/main" val="337562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880B0BDF-B630-46EA-B775-CDF79EED72BD}" type="datetimeFigureOut">
              <a:rPr lang="en-US" smtClean="0"/>
              <a:pPr/>
              <a:t>5/9/24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055E13-7402-4248-B44A-5E75ACAD189B}" type="slidenum">
              <a:rPr lang="en-US" smtClean="0"/>
              <a:pPr/>
              <a:t>‹#›</a:t>
            </a:fld>
            <a:endParaRPr lang="en-US"/>
          </a:p>
        </p:txBody>
      </p:sp>
    </p:spTree>
    <p:extLst>
      <p:ext uri="{BB962C8B-B14F-4D97-AF65-F5344CB8AC3E}">
        <p14:creationId xmlns:p14="http://schemas.microsoft.com/office/powerpoint/2010/main" val="4110884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880B0BDF-B630-46EA-B775-CDF79EED72BD}" type="datetimeFigureOut">
              <a:rPr lang="en-US" smtClean="0"/>
              <a:pPr/>
              <a:t>5/9/24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055E13-7402-4248-B44A-5E75ACAD189B}" type="slidenum">
              <a:rPr lang="en-US" smtClean="0"/>
              <a:pPr/>
              <a:t>‹#›</a:t>
            </a:fld>
            <a:endParaRPr lang="en-US"/>
          </a:p>
        </p:txBody>
      </p:sp>
    </p:spTree>
    <p:extLst>
      <p:ext uri="{BB962C8B-B14F-4D97-AF65-F5344CB8AC3E}">
        <p14:creationId xmlns:p14="http://schemas.microsoft.com/office/powerpoint/2010/main" val="1600138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6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880B0BDF-B630-46EA-B775-CDF79EED72BD}" type="datetimeFigureOut">
              <a:rPr lang="en-US" smtClean="0"/>
              <a:pPr/>
              <a:t>5/9/24</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AA055E13-7402-4248-B44A-5E75ACAD189B}" type="slidenum">
              <a:rPr lang="en-US" smtClean="0"/>
              <a:pPr/>
              <a:t>‹#›</a:t>
            </a:fld>
            <a:endParaRPr lang="en-US"/>
          </a:p>
        </p:txBody>
      </p:sp>
    </p:spTree>
    <p:extLst>
      <p:ext uri="{BB962C8B-B14F-4D97-AF65-F5344CB8AC3E}">
        <p14:creationId xmlns:p14="http://schemas.microsoft.com/office/powerpoint/2010/main" val="11718726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lumMod val="6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3925" y="1317625"/>
            <a:ext cx="39503350" cy="548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193925" y="7680325"/>
            <a:ext cx="39503350" cy="217249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3925" y="30510163"/>
            <a:ext cx="10242550" cy="1752600"/>
          </a:xfrm>
          <a:prstGeom prst="rect">
            <a:avLst/>
          </a:prstGeom>
        </p:spPr>
        <p:txBody>
          <a:bodyPr vert="horz" lIns="91440" tIns="45720" rIns="91440" bIns="45720" rtlCol="0" anchor="ctr"/>
          <a:lstStyle>
            <a:lvl1pPr algn="l">
              <a:defRPr sz="1200">
                <a:solidFill>
                  <a:schemeClr val="tx1">
                    <a:tint val="75000"/>
                  </a:schemeClr>
                </a:solidFill>
              </a:defRPr>
            </a:lvl1pPr>
          </a:lstStyle>
          <a:p>
            <a:fld id="{821179BE-CBB2-447C-91CC-5B7DBD47F2C5}" type="datetimeFigureOut">
              <a:rPr lang="en-US" smtClean="0"/>
              <a:pPr/>
              <a:t>5/9/24</a:t>
            </a:fld>
            <a:endParaRPr lang="en-US"/>
          </a:p>
        </p:txBody>
      </p:sp>
      <p:sp>
        <p:nvSpPr>
          <p:cNvPr id="5" name="Footer Placeholder 4"/>
          <p:cNvSpPr>
            <a:spLocks noGrp="1"/>
          </p:cNvSpPr>
          <p:nvPr>
            <p:ph type="ftr" sz="quarter" idx="3"/>
          </p:nvPr>
        </p:nvSpPr>
        <p:spPr>
          <a:xfrm>
            <a:off x="14995525" y="30510163"/>
            <a:ext cx="13900150" cy="1752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4725" y="30510163"/>
            <a:ext cx="10242550" cy="1752600"/>
          </a:xfrm>
          <a:prstGeom prst="rect">
            <a:avLst/>
          </a:prstGeom>
        </p:spPr>
        <p:txBody>
          <a:bodyPr vert="horz" lIns="91440" tIns="45720" rIns="91440" bIns="45720" rtlCol="0" anchor="ctr"/>
          <a:lstStyle>
            <a:lvl1pPr algn="r">
              <a:defRPr sz="1200">
                <a:solidFill>
                  <a:schemeClr val="tx1">
                    <a:tint val="75000"/>
                  </a:schemeClr>
                </a:solidFill>
              </a:defRPr>
            </a:lvl1pPr>
          </a:lstStyle>
          <a:p>
            <a:fld id="{A620DF4C-604E-4D89-81B4-EA1E0CCC8262}" type="slidenum">
              <a:rPr lang="en-US" smtClean="0"/>
              <a:pPr/>
              <a:t>‹#›</a:t>
            </a:fld>
            <a:endParaRPr lang="en-US"/>
          </a:p>
        </p:txBody>
      </p:sp>
    </p:spTree>
    <p:extLst>
      <p:ext uri="{BB962C8B-B14F-4D97-AF65-F5344CB8AC3E}">
        <p14:creationId xmlns:p14="http://schemas.microsoft.com/office/powerpoint/2010/main" val="19352403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Rectangle 115"/>
          <p:cNvSpPr/>
          <p:nvPr/>
        </p:nvSpPr>
        <p:spPr>
          <a:xfrm>
            <a:off x="0" y="6096"/>
            <a:ext cx="43891200" cy="3604239"/>
          </a:xfrm>
          <a:prstGeom prst="rect">
            <a:avLst/>
          </a:prstGeom>
          <a:solidFill>
            <a:schemeClr val="accent5"/>
          </a:solidFill>
          <a:ln>
            <a:noFill/>
          </a:ln>
          <a:effectLst>
            <a:outerShdw blurRad="50800" dist="38100" dir="2700000" algn="tl" rotWithShape="0">
              <a:srgbClr val="009999">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extBox 49"/>
          <p:cNvSpPr txBox="1"/>
          <p:nvPr/>
        </p:nvSpPr>
        <p:spPr>
          <a:xfrm>
            <a:off x="3771019" y="1065947"/>
            <a:ext cx="18174581" cy="2969018"/>
          </a:xfrm>
          <a:prstGeom prst="rect">
            <a:avLst/>
          </a:prstGeom>
          <a:noFill/>
        </p:spPr>
        <p:txBody>
          <a:bodyPr wrap="square" rtlCol="0">
            <a:spAutoFit/>
          </a:bodyPr>
          <a:lstStyle/>
          <a:p>
            <a:pPr>
              <a:lnSpc>
                <a:spcPct val="107000"/>
              </a:lnSpc>
              <a:spcAft>
                <a:spcPts val="800"/>
              </a:spcAft>
            </a:pPr>
            <a:r>
              <a:rPr lang="en-US" sz="4000" b="1" dirty="0">
                <a:effectLst/>
                <a:latin typeface="Arial" panose="020B0604020202020204" pitchFamily="34" charset="0"/>
                <a:ea typeface="Aptos" panose="020B0004020202020204" pitchFamily="34" charset="0"/>
                <a:cs typeface="Arial" panose="020B0604020202020204" pitchFamily="34" charset="0"/>
              </a:rPr>
              <a:t>King Fahd University of Petroleum and Minerals</a:t>
            </a:r>
            <a:endParaRPr lang="en-US" sz="40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n-US" sz="4000" dirty="0">
                <a:effectLst/>
                <a:latin typeface="Arial" panose="020B0604020202020204" pitchFamily="34" charset="0"/>
                <a:ea typeface="Aptos" panose="020B0004020202020204" pitchFamily="34" charset="0"/>
                <a:cs typeface="Arial" panose="020B0604020202020204" pitchFamily="34" charset="0"/>
              </a:rPr>
              <a:t>College of Computing and Mathematics &amp; College of Engineering and Physics	</a:t>
            </a:r>
          </a:p>
          <a:p>
            <a:pPr algn="ctr"/>
            <a:r>
              <a:rPr lang="en-US" sz="8800" b="1" dirty="0">
                <a:latin typeface="Arial" panose="020B0604020202020204" pitchFamily="34" charset="0"/>
                <a:cs typeface="Arial" panose="020B0604020202020204" pitchFamily="34" charset="0"/>
              </a:rPr>
              <a:t>		</a:t>
            </a:r>
          </a:p>
        </p:txBody>
      </p:sp>
      <p:sp>
        <p:nvSpPr>
          <p:cNvPr id="100" name="Rectangle 99"/>
          <p:cNvSpPr/>
          <p:nvPr/>
        </p:nvSpPr>
        <p:spPr>
          <a:xfrm>
            <a:off x="756441" y="5750027"/>
            <a:ext cx="13106400" cy="26441399"/>
          </a:xfrm>
          <a:prstGeom prst="rect">
            <a:avLst/>
          </a:prstGeom>
          <a:solidFill>
            <a:srgbClr val="FFFFFF"/>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3"/>
          <p:cNvGrpSpPr/>
          <p:nvPr/>
        </p:nvGrpSpPr>
        <p:grpSpPr>
          <a:xfrm>
            <a:off x="762000" y="5779224"/>
            <a:ext cx="13122613" cy="899477"/>
            <a:chOff x="762000" y="5658805"/>
            <a:chExt cx="13258800" cy="983447"/>
          </a:xfrm>
          <a:solidFill>
            <a:srgbClr val="4F2683"/>
          </a:solidFill>
        </p:grpSpPr>
        <p:sp>
          <p:nvSpPr>
            <p:cNvPr id="101" name="Rectangle 100"/>
            <p:cNvSpPr/>
            <p:nvPr/>
          </p:nvSpPr>
          <p:spPr>
            <a:xfrm>
              <a:off x="762000" y="5726569"/>
              <a:ext cx="13258800" cy="88539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t"/>
            <a:lstStyle/>
            <a:p>
              <a:pPr algn="ctr"/>
              <a:endParaRPr lang="en-US"/>
            </a:p>
          </p:txBody>
        </p:sp>
        <p:sp>
          <p:nvSpPr>
            <p:cNvPr id="102" name="TextBox 101"/>
            <p:cNvSpPr txBox="1"/>
            <p:nvPr/>
          </p:nvSpPr>
          <p:spPr>
            <a:xfrm>
              <a:off x="768405" y="5658805"/>
              <a:ext cx="13164569" cy="98344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wrap="square" rtlCol="0" anchor="t">
              <a:spAutoFit/>
            </a:bodyPr>
            <a:lstStyle/>
            <a:p>
              <a:pPr algn="ctr"/>
              <a:r>
                <a:rPr lang="en-US" sz="6000" b="1" dirty="0">
                  <a:solidFill>
                    <a:srgbClr val="FFFFFF"/>
                  </a:solidFill>
                  <a:latin typeface="Arial" pitchFamily="34" charset="0"/>
                  <a:cs typeface="Arial" pitchFamily="34" charset="0"/>
                </a:rPr>
                <a:t>Introduction</a:t>
              </a:r>
            </a:p>
          </p:txBody>
        </p:sp>
      </p:grpSp>
      <p:grpSp>
        <p:nvGrpSpPr>
          <p:cNvPr id="3" name="Group 2"/>
          <p:cNvGrpSpPr/>
          <p:nvPr/>
        </p:nvGrpSpPr>
        <p:grpSpPr>
          <a:xfrm>
            <a:off x="777176" y="21364061"/>
            <a:ext cx="13107437" cy="1105236"/>
            <a:chOff x="757867" y="13135403"/>
            <a:chExt cx="13262933" cy="1105236"/>
          </a:xfrm>
          <a:solidFill>
            <a:schemeClr val="accent5"/>
          </a:solidFill>
        </p:grpSpPr>
        <p:sp>
          <p:nvSpPr>
            <p:cNvPr id="104" name="Rectangle 103"/>
            <p:cNvSpPr/>
            <p:nvPr/>
          </p:nvSpPr>
          <p:spPr>
            <a:xfrm>
              <a:off x="762000" y="13135403"/>
              <a:ext cx="13258800" cy="885397"/>
            </a:xfrm>
            <a:prstGeom prst="rect">
              <a:avLst/>
            </a:prstGeom>
            <a:grp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p:nvSpPr>
          <p:spPr>
            <a:xfrm>
              <a:off x="757867" y="13224976"/>
              <a:ext cx="13262933" cy="1015663"/>
            </a:xfrm>
            <a:prstGeom prst="rect">
              <a:avLst/>
            </a:prstGeom>
            <a:grpFill/>
            <a:ln>
              <a:solidFill>
                <a:schemeClr val="accent5"/>
              </a:solidFill>
            </a:ln>
          </p:spPr>
          <p:txBody>
            <a:bodyPr wrap="square" rtlCol="0">
              <a:spAutoFit/>
            </a:bodyPr>
            <a:lstStyle/>
            <a:p>
              <a:pPr algn="ctr"/>
              <a:r>
                <a:rPr lang="en-US" sz="6000" b="1" dirty="0">
                  <a:solidFill>
                    <a:srgbClr val="FFFFFF"/>
                  </a:solidFill>
                  <a:latin typeface="Arial" pitchFamily="34" charset="0"/>
                  <a:cs typeface="Arial" pitchFamily="34" charset="0"/>
                </a:rPr>
                <a:t>Problem statement</a:t>
              </a:r>
            </a:p>
          </p:txBody>
        </p:sp>
      </p:grpSp>
      <p:sp>
        <p:nvSpPr>
          <p:cNvPr id="96" name="Rectangle 95"/>
          <p:cNvSpPr/>
          <p:nvPr/>
        </p:nvSpPr>
        <p:spPr>
          <a:xfrm>
            <a:off x="29870400" y="6102095"/>
            <a:ext cx="13258800" cy="26059618"/>
          </a:xfrm>
          <a:prstGeom prst="rect">
            <a:avLst/>
          </a:prstGeom>
          <a:solidFill>
            <a:srgbClr val="FFFFFF"/>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29877204" y="19560479"/>
            <a:ext cx="13258800" cy="1097888"/>
            <a:chOff x="29875843" y="15116603"/>
            <a:chExt cx="13258800" cy="885397"/>
          </a:xfrm>
          <a:solidFill>
            <a:schemeClr val="accent5"/>
          </a:solidFill>
        </p:grpSpPr>
        <p:sp>
          <p:nvSpPr>
            <p:cNvPr id="106" name="Rectangle 105"/>
            <p:cNvSpPr/>
            <p:nvPr/>
          </p:nvSpPr>
          <p:spPr>
            <a:xfrm>
              <a:off x="29875843" y="15116603"/>
              <a:ext cx="13258800" cy="885397"/>
            </a:xfrm>
            <a:prstGeom prst="rect">
              <a:avLst/>
            </a:prstGeom>
            <a:grp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TextBox 106"/>
            <p:cNvSpPr txBox="1"/>
            <p:nvPr/>
          </p:nvSpPr>
          <p:spPr>
            <a:xfrm>
              <a:off x="30303379" y="15207982"/>
              <a:ext cx="12420600" cy="738664"/>
            </a:xfrm>
            <a:prstGeom prst="rect">
              <a:avLst/>
            </a:prstGeom>
            <a:grpFill/>
            <a:ln>
              <a:solidFill>
                <a:schemeClr val="accent5"/>
              </a:solidFill>
            </a:ln>
          </p:spPr>
          <p:txBody>
            <a:bodyPr wrap="square" rtlCol="0">
              <a:spAutoFit/>
            </a:bodyPr>
            <a:lstStyle/>
            <a:p>
              <a:pPr algn="ctr"/>
              <a:r>
                <a:rPr lang="en-US" sz="4200" b="1" dirty="0">
                  <a:solidFill>
                    <a:srgbClr val="FFFFFF"/>
                  </a:solidFill>
                  <a:latin typeface="Arial" pitchFamily="34" charset="0"/>
                  <a:cs typeface="Arial" pitchFamily="34" charset="0"/>
                </a:rPr>
                <a:t>Testing &amp; Validation</a:t>
              </a:r>
            </a:p>
          </p:txBody>
        </p:sp>
      </p:grpSp>
      <p:grpSp>
        <p:nvGrpSpPr>
          <p:cNvPr id="8" name="Group 7"/>
          <p:cNvGrpSpPr/>
          <p:nvPr/>
        </p:nvGrpSpPr>
        <p:grpSpPr>
          <a:xfrm>
            <a:off x="29840227" y="25772575"/>
            <a:ext cx="13258800" cy="1097888"/>
            <a:chOff x="29875843" y="28006213"/>
            <a:chExt cx="13258800" cy="885397"/>
          </a:xfrm>
          <a:solidFill>
            <a:schemeClr val="accent5"/>
          </a:solidFill>
        </p:grpSpPr>
        <p:sp>
          <p:nvSpPr>
            <p:cNvPr id="108" name="Rectangle 107"/>
            <p:cNvSpPr/>
            <p:nvPr/>
          </p:nvSpPr>
          <p:spPr>
            <a:xfrm>
              <a:off x="29875843" y="28006213"/>
              <a:ext cx="13258800" cy="885397"/>
            </a:xfrm>
            <a:prstGeom prst="rect">
              <a:avLst/>
            </a:prstGeom>
            <a:grp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800"/>
            </a:p>
          </p:txBody>
        </p:sp>
        <p:sp>
          <p:nvSpPr>
            <p:cNvPr id="109" name="TextBox 108"/>
            <p:cNvSpPr txBox="1"/>
            <p:nvPr/>
          </p:nvSpPr>
          <p:spPr>
            <a:xfrm>
              <a:off x="30294943" y="28077174"/>
              <a:ext cx="12420600" cy="738664"/>
            </a:xfrm>
            <a:prstGeom prst="rect">
              <a:avLst/>
            </a:prstGeom>
            <a:grpFill/>
            <a:ln>
              <a:solidFill>
                <a:schemeClr val="accent5"/>
              </a:solidFill>
            </a:ln>
          </p:spPr>
          <p:txBody>
            <a:bodyPr wrap="square" rtlCol="0">
              <a:spAutoFit/>
            </a:bodyPr>
            <a:lstStyle/>
            <a:p>
              <a:pPr algn="ctr"/>
              <a:r>
                <a:rPr lang="en-US" sz="4200" b="1" dirty="0">
                  <a:solidFill>
                    <a:srgbClr val="FFFFFF"/>
                  </a:solidFill>
                  <a:latin typeface="Arial" pitchFamily="34" charset="0"/>
                  <a:cs typeface="Arial" pitchFamily="34" charset="0"/>
                </a:rPr>
                <a:t>Conclusion</a:t>
              </a:r>
            </a:p>
          </p:txBody>
        </p:sp>
      </p:grpSp>
      <p:sp>
        <p:nvSpPr>
          <p:cNvPr id="36" name="Rectangle 35"/>
          <p:cNvSpPr/>
          <p:nvPr/>
        </p:nvSpPr>
        <p:spPr>
          <a:xfrm flipV="1">
            <a:off x="0" y="3610335"/>
            <a:ext cx="43891200" cy="155152"/>
          </a:xfrm>
          <a:prstGeom prst="rect">
            <a:avLst/>
          </a:prstGeom>
          <a:solidFill>
            <a:srgbClr val="FFFFFF"/>
          </a:solidFill>
          <a:ln>
            <a:no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14452146" y="5849562"/>
            <a:ext cx="15011401" cy="26341864"/>
          </a:xfrm>
          <a:prstGeom prst="rect">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cs typeface="Calibri"/>
              </a:rPr>
              <a:t>,</a:t>
            </a:r>
            <a:endParaRPr lang="en-US"/>
          </a:p>
        </p:txBody>
      </p:sp>
      <p:grpSp>
        <p:nvGrpSpPr>
          <p:cNvPr id="5" name="Group 4"/>
          <p:cNvGrpSpPr/>
          <p:nvPr/>
        </p:nvGrpSpPr>
        <p:grpSpPr>
          <a:xfrm>
            <a:off x="14442621" y="5732664"/>
            <a:ext cx="15020926" cy="885397"/>
            <a:chOff x="14477999" y="5726569"/>
            <a:chExt cx="15011401" cy="885397"/>
          </a:xfrm>
          <a:solidFill>
            <a:srgbClr val="4F2683"/>
          </a:solidFill>
        </p:grpSpPr>
        <p:sp>
          <p:nvSpPr>
            <p:cNvPr id="91" name="Rectangle 90"/>
            <p:cNvSpPr/>
            <p:nvPr/>
          </p:nvSpPr>
          <p:spPr>
            <a:xfrm>
              <a:off x="14477999" y="5726569"/>
              <a:ext cx="15011401" cy="88539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t"/>
            <a:lstStyle/>
            <a:p>
              <a:pPr algn="ctr"/>
              <a:endParaRPr lang="en-US"/>
            </a:p>
          </p:txBody>
        </p:sp>
        <p:sp>
          <p:nvSpPr>
            <p:cNvPr id="92" name="TextBox 91"/>
            <p:cNvSpPr txBox="1"/>
            <p:nvPr/>
          </p:nvSpPr>
          <p:spPr>
            <a:xfrm>
              <a:off x="15735300" y="5814536"/>
              <a:ext cx="12420600" cy="738664"/>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wrap="square" rtlCol="0" anchor="t">
              <a:spAutoFit/>
            </a:bodyPr>
            <a:lstStyle/>
            <a:p>
              <a:pPr algn="ctr"/>
              <a:endParaRPr lang="en-US" sz="4200" b="1">
                <a:solidFill>
                  <a:srgbClr val="FFFFFF"/>
                </a:solidFill>
                <a:latin typeface="Arial" pitchFamily="34" charset="0"/>
                <a:cs typeface="Arial" pitchFamily="34" charset="0"/>
              </a:endParaRPr>
            </a:p>
          </p:txBody>
        </p:sp>
      </p:grpSp>
      <p:sp>
        <p:nvSpPr>
          <p:cNvPr id="57" name="TextBox 56"/>
          <p:cNvSpPr txBox="1"/>
          <p:nvPr/>
        </p:nvSpPr>
        <p:spPr>
          <a:xfrm>
            <a:off x="15697200" y="5797295"/>
            <a:ext cx="12274979" cy="738664"/>
          </a:xfrm>
          <a:prstGeom prst="rect">
            <a:avLst/>
          </a:prstGeom>
          <a:noFill/>
        </p:spPr>
        <p:txBody>
          <a:bodyPr wrap="square" rtlCol="0">
            <a:spAutoFit/>
          </a:bodyPr>
          <a:lstStyle/>
          <a:p>
            <a:pPr algn="ctr"/>
            <a:r>
              <a:rPr lang="en-US" sz="4200" b="1" dirty="0">
                <a:solidFill>
                  <a:srgbClr val="FFFFFF"/>
                </a:solidFill>
                <a:latin typeface="Arial" pitchFamily="34" charset="0"/>
                <a:cs typeface="Arial" pitchFamily="34" charset="0"/>
              </a:rPr>
              <a:t>Constraint &amp; Specifications</a:t>
            </a:r>
          </a:p>
        </p:txBody>
      </p:sp>
      <p:sp>
        <p:nvSpPr>
          <p:cNvPr id="60" name="Rectangle 59"/>
          <p:cNvSpPr/>
          <p:nvPr/>
        </p:nvSpPr>
        <p:spPr>
          <a:xfrm>
            <a:off x="14452146" y="21407033"/>
            <a:ext cx="15020926" cy="111540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dirty="0"/>
          </a:p>
        </p:txBody>
      </p:sp>
      <p:sp>
        <p:nvSpPr>
          <p:cNvPr id="64" name="TextBox 63"/>
          <p:cNvSpPr txBox="1"/>
          <p:nvPr/>
        </p:nvSpPr>
        <p:spPr>
          <a:xfrm>
            <a:off x="15735300" y="21612865"/>
            <a:ext cx="12420600" cy="738664"/>
          </a:xfrm>
          <a:prstGeom prst="rect">
            <a:avLst/>
          </a:prstGeom>
          <a:noFill/>
          <a:ln>
            <a:solidFill>
              <a:schemeClr val="accent5"/>
            </a:solidFill>
          </a:ln>
        </p:spPr>
        <p:txBody>
          <a:bodyPr wrap="square" rtlCol="0">
            <a:spAutoFit/>
          </a:bodyPr>
          <a:lstStyle/>
          <a:p>
            <a:pPr algn="ctr"/>
            <a:r>
              <a:rPr lang="en-US" sz="4200" b="1" dirty="0">
                <a:solidFill>
                  <a:srgbClr val="FFFFFF"/>
                </a:solidFill>
                <a:latin typeface="Arial" pitchFamily="34" charset="0"/>
                <a:cs typeface="Arial" pitchFamily="34" charset="0"/>
              </a:rPr>
              <a:t>Project Impact</a:t>
            </a:r>
          </a:p>
        </p:txBody>
      </p:sp>
      <p:sp>
        <p:nvSpPr>
          <p:cNvPr id="13" name="Rectangle 6"/>
          <p:cNvSpPr>
            <a:spLocks noChangeArrowheads="1"/>
          </p:cNvSpPr>
          <p:nvPr/>
        </p:nvSpPr>
        <p:spPr bwMode="auto">
          <a:xfrm>
            <a:off x="0" y="6095"/>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pSp>
        <p:nvGrpSpPr>
          <p:cNvPr id="17" name="Group 16">
            <a:extLst>
              <a:ext uri="{FF2B5EF4-FFF2-40B4-BE49-F238E27FC236}">
                <a16:creationId xmlns:a16="http://schemas.microsoft.com/office/drawing/2014/main" id="{F2E5ADB2-1B78-8DFB-F7CC-F3372ECF9628}"/>
              </a:ext>
            </a:extLst>
          </p:cNvPr>
          <p:cNvGrpSpPr/>
          <p:nvPr/>
        </p:nvGrpSpPr>
        <p:grpSpPr>
          <a:xfrm>
            <a:off x="29862238" y="5643907"/>
            <a:ext cx="13282201" cy="885397"/>
            <a:chOff x="14477999" y="5726569"/>
            <a:chExt cx="15011401" cy="885397"/>
          </a:xfrm>
          <a:solidFill>
            <a:srgbClr val="4F2683"/>
          </a:solidFill>
        </p:grpSpPr>
        <p:sp>
          <p:nvSpPr>
            <p:cNvPr id="18" name="Rectangle 17">
              <a:extLst>
                <a:ext uri="{FF2B5EF4-FFF2-40B4-BE49-F238E27FC236}">
                  <a16:creationId xmlns:a16="http://schemas.microsoft.com/office/drawing/2014/main" id="{0D36DBC3-6E53-CBAC-88D7-2552CFCDFDB7}"/>
                </a:ext>
              </a:extLst>
            </p:cNvPr>
            <p:cNvSpPr/>
            <p:nvPr/>
          </p:nvSpPr>
          <p:spPr>
            <a:xfrm>
              <a:off x="14477999" y="5726569"/>
              <a:ext cx="15011401" cy="88539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t"/>
            <a:lstStyle/>
            <a:p>
              <a:pPr algn="ctr"/>
              <a:endParaRPr lang="en-US" dirty="0"/>
            </a:p>
          </p:txBody>
        </p:sp>
        <p:sp>
          <p:nvSpPr>
            <p:cNvPr id="19" name="TextBox 18">
              <a:extLst>
                <a:ext uri="{FF2B5EF4-FFF2-40B4-BE49-F238E27FC236}">
                  <a16:creationId xmlns:a16="http://schemas.microsoft.com/office/drawing/2014/main" id="{77F6437C-1C81-EE68-B961-778689627D39}"/>
                </a:ext>
              </a:extLst>
            </p:cNvPr>
            <p:cNvSpPr txBox="1"/>
            <p:nvPr/>
          </p:nvSpPr>
          <p:spPr>
            <a:xfrm>
              <a:off x="15735300" y="5814536"/>
              <a:ext cx="12420600" cy="738664"/>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wrap="square" rtlCol="0" anchor="t">
              <a:spAutoFit/>
            </a:bodyPr>
            <a:lstStyle/>
            <a:p>
              <a:pPr algn="ctr"/>
              <a:endParaRPr lang="en-US" sz="4200" b="1">
                <a:solidFill>
                  <a:srgbClr val="FFFFFF"/>
                </a:solidFill>
                <a:latin typeface="Arial" pitchFamily="34" charset="0"/>
                <a:cs typeface="Arial" pitchFamily="34" charset="0"/>
              </a:endParaRPr>
            </a:p>
          </p:txBody>
        </p:sp>
      </p:grpSp>
      <p:sp>
        <p:nvSpPr>
          <p:cNvPr id="20" name="TextBox 19">
            <a:extLst>
              <a:ext uri="{FF2B5EF4-FFF2-40B4-BE49-F238E27FC236}">
                <a16:creationId xmlns:a16="http://schemas.microsoft.com/office/drawing/2014/main" id="{00AAB0B3-212D-7BE2-682A-0344AC2FB04B}"/>
              </a:ext>
            </a:extLst>
          </p:cNvPr>
          <p:cNvSpPr txBox="1"/>
          <p:nvPr/>
        </p:nvSpPr>
        <p:spPr>
          <a:xfrm>
            <a:off x="29877204" y="5779224"/>
            <a:ext cx="13260158" cy="738664"/>
          </a:xfrm>
          <a:prstGeom prst="rect">
            <a:avLst/>
          </a:prstGeom>
          <a:noFill/>
        </p:spPr>
        <p:txBody>
          <a:bodyPr wrap="square" rtlCol="0">
            <a:spAutoFit/>
          </a:bodyPr>
          <a:lstStyle/>
          <a:p>
            <a:pPr algn="ctr"/>
            <a:r>
              <a:rPr lang="en-US" sz="4200" b="1" dirty="0">
                <a:solidFill>
                  <a:srgbClr val="FFFFFF"/>
                </a:solidFill>
                <a:latin typeface="Arial" pitchFamily="34" charset="0"/>
                <a:cs typeface="Arial" pitchFamily="34" charset="0"/>
              </a:rPr>
              <a:t>Prototype Design</a:t>
            </a:r>
          </a:p>
        </p:txBody>
      </p:sp>
      <p:graphicFrame>
        <p:nvGraphicFramePr>
          <p:cNvPr id="21" name="Table 20">
            <a:extLst>
              <a:ext uri="{FF2B5EF4-FFF2-40B4-BE49-F238E27FC236}">
                <a16:creationId xmlns:a16="http://schemas.microsoft.com/office/drawing/2014/main" id="{3A124D02-8E90-01DE-553B-2C9408734830}"/>
              </a:ext>
            </a:extLst>
          </p:cNvPr>
          <p:cNvGraphicFramePr>
            <a:graphicFrameLocks noGrp="1"/>
          </p:cNvGraphicFramePr>
          <p:nvPr>
            <p:extLst>
              <p:ext uri="{D42A27DB-BD31-4B8C-83A1-F6EECF244321}">
                <p14:modId xmlns:p14="http://schemas.microsoft.com/office/powerpoint/2010/main" val="2374344540"/>
              </p:ext>
            </p:extLst>
          </p:nvPr>
        </p:nvGraphicFramePr>
        <p:xfrm>
          <a:off x="728678" y="3759804"/>
          <a:ext cx="42408684" cy="1920240"/>
        </p:xfrm>
        <a:graphic>
          <a:graphicData uri="http://schemas.openxmlformats.org/drawingml/2006/table">
            <a:tbl>
              <a:tblPr firstRow="1" bandRow="1">
                <a:tableStyleId>{5C22544A-7EE6-4342-B048-85BDC9FD1C3A}</a:tableStyleId>
              </a:tblPr>
              <a:tblGrid>
                <a:gridCol w="7068114">
                  <a:extLst>
                    <a:ext uri="{9D8B030D-6E8A-4147-A177-3AD203B41FA5}">
                      <a16:colId xmlns:a16="http://schemas.microsoft.com/office/drawing/2014/main" val="390992249"/>
                    </a:ext>
                  </a:extLst>
                </a:gridCol>
                <a:gridCol w="7068114">
                  <a:extLst>
                    <a:ext uri="{9D8B030D-6E8A-4147-A177-3AD203B41FA5}">
                      <a16:colId xmlns:a16="http://schemas.microsoft.com/office/drawing/2014/main" val="3630471104"/>
                    </a:ext>
                  </a:extLst>
                </a:gridCol>
                <a:gridCol w="7068114">
                  <a:extLst>
                    <a:ext uri="{9D8B030D-6E8A-4147-A177-3AD203B41FA5}">
                      <a16:colId xmlns:a16="http://schemas.microsoft.com/office/drawing/2014/main" val="3151559105"/>
                    </a:ext>
                  </a:extLst>
                </a:gridCol>
                <a:gridCol w="7068114">
                  <a:extLst>
                    <a:ext uri="{9D8B030D-6E8A-4147-A177-3AD203B41FA5}">
                      <a16:colId xmlns:a16="http://schemas.microsoft.com/office/drawing/2014/main" val="392975997"/>
                    </a:ext>
                  </a:extLst>
                </a:gridCol>
                <a:gridCol w="7068114">
                  <a:extLst>
                    <a:ext uri="{9D8B030D-6E8A-4147-A177-3AD203B41FA5}">
                      <a16:colId xmlns:a16="http://schemas.microsoft.com/office/drawing/2014/main" val="3692967126"/>
                    </a:ext>
                  </a:extLst>
                </a:gridCol>
                <a:gridCol w="7068114">
                  <a:extLst>
                    <a:ext uri="{9D8B030D-6E8A-4147-A177-3AD203B41FA5}">
                      <a16:colId xmlns:a16="http://schemas.microsoft.com/office/drawing/2014/main" val="1235445729"/>
                    </a:ext>
                  </a:extLst>
                </a:gridCol>
              </a:tblGrid>
              <a:tr h="631809">
                <a:tc>
                  <a:txBody>
                    <a:bodyPr/>
                    <a:lstStyle/>
                    <a:p>
                      <a:pPr algn="ctr"/>
                      <a:r>
                        <a:rPr lang="en-US" sz="3600" b="1" dirty="0">
                          <a:solidFill>
                            <a:schemeClr val="bg1"/>
                          </a:solidFill>
                          <a:latin typeface="Arial" panose="020B0604020202020204" pitchFamily="34" charset="0"/>
                          <a:cs typeface="Arial" panose="020B0604020202020204" pitchFamily="34" charset="0"/>
                        </a:rPr>
                        <a:t>Bader </a:t>
                      </a:r>
                      <a:r>
                        <a:rPr lang="en-US" sz="3600" b="1" dirty="0" err="1">
                          <a:solidFill>
                            <a:schemeClr val="bg1"/>
                          </a:solidFill>
                          <a:latin typeface="Arial" panose="020B0604020202020204" pitchFamily="34" charset="0"/>
                          <a:cs typeface="Arial" panose="020B0604020202020204" pitchFamily="34" charset="0"/>
                        </a:rPr>
                        <a:t>Alqahtani</a:t>
                      </a:r>
                      <a:r>
                        <a:rPr lang="en-US" sz="3600" b="1" dirty="0">
                          <a:solidFill>
                            <a:schemeClr val="bg1"/>
                          </a:solidFill>
                          <a:latin typeface="Arial" panose="020B0604020202020204" pitchFamily="34" charset="0"/>
                          <a:cs typeface="Arial" panose="020B0604020202020204" pitchFamily="34" charset="0"/>
                        </a:rPr>
                        <a:t> </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Abdulrahman </a:t>
                      </a:r>
                      <a:r>
                        <a:rPr lang="en-US" sz="3600" b="1" dirty="0" err="1">
                          <a:solidFill>
                            <a:schemeClr val="bg1"/>
                          </a:solidFill>
                          <a:latin typeface="Arial" panose="020B0604020202020204" pitchFamily="34" charset="0"/>
                          <a:cs typeface="Arial" panose="020B0604020202020204" pitchFamily="34" charset="0"/>
                        </a:rPr>
                        <a:t>Alwatban</a:t>
                      </a:r>
                      <a:r>
                        <a:rPr lang="en-US" sz="3600" b="1" dirty="0">
                          <a:solidFill>
                            <a:schemeClr val="bg1"/>
                          </a:solidFill>
                          <a:latin typeface="Arial" panose="020B0604020202020204" pitchFamily="34" charset="0"/>
                          <a:cs typeface="Arial" panose="020B0604020202020204" pitchFamily="34" charset="0"/>
                        </a:rPr>
                        <a:t> </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Jamaan Alqattan </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Fahad Alotaibi </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3600" b="1" dirty="0" err="1">
                          <a:solidFill>
                            <a:schemeClr val="bg1"/>
                          </a:solidFill>
                          <a:latin typeface="Arial" panose="020B0604020202020204" pitchFamily="34" charset="0"/>
                          <a:cs typeface="Arial" panose="020B0604020202020204" pitchFamily="34" charset="0"/>
                        </a:rPr>
                        <a:t>Muhtadi</a:t>
                      </a:r>
                      <a:r>
                        <a:rPr lang="en-US" sz="3600" b="1" dirty="0">
                          <a:solidFill>
                            <a:schemeClr val="bg1"/>
                          </a:solidFill>
                          <a:latin typeface="Arial" panose="020B0604020202020204" pitchFamily="34" charset="0"/>
                          <a:cs typeface="Arial" panose="020B0604020202020204" pitchFamily="34" charset="0"/>
                        </a:rPr>
                        <a:t> </a:t>
                      </a:r>
                      <a:r>
                        <a:rPr lang="en-US" sz="3600" b="1" dirty="0" err="1">
                          <a:solidFill>
                            <a:schemeClr val="bg1"/>
                          </a:solidFill>
                          <a:latin typeface="Arial" panose="020B0604020202020204" pitchFamily="34" charset="0"/>
                          <a:cs typeface="Arial" panose="020B0604020202020204" pitchFamily="34" charset="0"/>
                        </a:rPr>
                        <a:t>Alfilfil</a:t>
                      </a:r>
                      <a:r>
                        <a:rPr lang="en-US" sz="3600" b="1" dirty="0">
                          <a:solidFill>
                            <a:schemeClr val="bg1"/>
                          </a:solidFill>
                          <a:latin typeface="Arial" panose="020B0604020202020204" pitchFamily="34" charset="0"/>
                          <a:cs typeface="Arial" panose="020B0604020202020204" pitchFamily="34" charset="0"/>
                        </a:rPr>
                        <a:t> </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Naif Alotaibi </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4975068"/>
                  </a:ext>
                </a:extLst>
              </a:tr>
              <a:tr h="631809">
                <a:tc>
                  <a:txBody>
                    <a:bodyPr/>
                    <a:lstStyle/>
                    <a:p>
                      <a:pPr algn="ctr"/>
                      <a:r>
                        <a:rPr lang="en-US" sz="3600" b="1" dirty="0">
                          <a:solidFill>
                            <a:schemeClr val="bg1"/>
                          </a:solidFill>
                          <a:latin typeface="Arial" panose="020B0604020202020204" pitchFamily="34" charset="0"/>
                          <a:cs typeface="Arial" panose="020B0604020202020204" pitchFamily="34" charset="0"/>
                        </a:rPr>
                        <a:t>AE </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ISE</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COE</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ME</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EE</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AE</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52113852"/>
                  </a:ext>
                </a:extLst>
              </a:tr>
              <a:tr h="383300">
                <a:tc>
                  <a:txBody>
                    <a:bodyPr/>
                    <a:lstStyle/>
                    <a:p>
                      <a:pPr algn="ctr"/>
                      <a:r>
                        <a:rPr lang="en-US" sz="3600" b="1" dirty="0">
                          <a:solidFill>
                            <a:schemeClr val="bg1"/>
                          </a:solidFill>
                          <a:latin typeface="Arial" panose="020B0604020202020204" pitchFamily="34" charset="0"/>
                          <a:cs typeface="Arial" panose="020B0604020202020204" pitchFamily="34" charset="0"/>
                        </a:rPr>
                        <a:t>201971870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201920130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201860080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201867420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201812760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3600" b="1" dirty="0">
                          <a:solidFill>
                            <a:schemeClr val="bg1"/>
                          </a:solidFill>
                          <a:latin typeface="Arial" panose="020B0604020202020204" pitchFamily="34" charset="0"/>
                          <a:cs typeface="Arial" panose="020B0604020202020204" pitchFamily="34" charset="0"/>
                        </a:rPr>
                        <a:t>201971830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20344789"/>
                  </a:ext>
                </a:extLst>
              </a:tr>
            </a:tbl>
          </a:graphicData>
        </a:graphic>
      </p:graphicFrame>
      <p:pic>
        <p:nvPicPr>
          <p:cNvPr id="23" name="Picture 22" descr="A green and white logo&#10;&#10;Description automatically generated">
            <a:extLst>
              <a:ext uri="{FF2B5EF4-FFF2-40B4-BE49-F238E27FC236}">
                <a16:creationId xmlns:a16="http://schemas.microsoft.com/office/drawing/2014/main" id="{DC952E5E-0B0C-4DC5-BE5E-794EFFFEAB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958" y="95669"/>
            <a:ext cx="3469061" cy="3226227"/>
          </a:xfrm>
          <a:prstGeom prst="rect">
            <a:avLst/>
          </a:prstGeom>
        </p:spPr>
      </p:pic>
      <p:sp>
        <p:nvSpPr>
          <p:cNvPr id="30" name="TextBox 29">
            <a:extLst>
              <a:ext uri="{FF2B5EF4-FFF2-40B4-BE49-F238E27FC236}">
                <a16:creationId xmlns:a16="http://schemas.microsoft.com/office/drawing/2014/main" id="{66B91E51-C9BE-0755-C232-B3195D87A3E7}"/>
              </a:ext>
            </a:extLst>
          </p:cNvPr>
          <p:cNvSpPr txBox="1"/>
          <p:nvPr/>
        </p:nvSpPr>
        <p:spPr>
          <a:xfrm>
            <a:off x="1162464" y="7075143"/>
            <a:ext cx="12274979" cy="9910405"/>
          </a:xfrm>
          <a:prstGeom prst="rect">
            <a:avLst/>
          </a:prstGeom>
          <a:noFill/>
        </p:spPr>
        <p:txBody>
          <a:bodyPr wrap="square" rtlCol="0">
            <a:spAutoFit/>
          </a:bodyPr>
          <a:lstStyle/>
          <a:p>
            <a:r>
              <a:rPr lang="en-US" sz="5400" b="0" i="0" dirty="0">
                <a:solidFill>
                  <a:srgbClr val="000000"/>
                </a:solidFill>
                <a:effectLst/>
                <a:highlight>
                  <a:srgbClr val="FFFFFF"/>
                </a:highlight>
                <a:latin typeface="Arial" panose="020B0604020202020204" pitchFamily="34" charset="0"/>
                <a:cs typeface="Arial" panose="020B0604020202020204" pitchFamily="34" charset="0"/>
              </a:rPr>
              <a:t>Gas refineries face a problem of Providing high safety for workers from toxic emissions. So, for Gas refineries, Who want to reduce the risk to their employees and losses and benefit from modern technologies, Inspection drone is A vehicle equipped with sensors and cameras that Controlled remotely. Unlike human factor, Inspection Drone can reach difficult places and deliver information to the workers.</a:t>
            </a:r>
          </a:p>
          <a:p>
            <a:endParaRPr lang="en-US" sz="4400" b="0" i="0" dirty="0">
              <a:solidFill>
                <a:srgbClr val="000000"/>
              </a:solidFill>
              <a:effectLst/>
              <a:highlight>
                <a:srgbClr val="FFFFFF"/>
              </a:highlight>
              <a:latin typeface="Arial" panose="020B0604020202020204" pitchFamily="34" charset="0"/>
              <a:cs typeface="Arial" panose="020B0604020202020204" pitchFamily="34" charset="0"/>
            </a:endParaRPr>
          </a:p>
        </p:txBody>
      </p:sp>
      <p:sp>
        <p:nvSpPr>
          <p:cNvPr id="31" name="TextBox 30">
            <a:extLst>
              <a:ext uri="{FF2B5EF4-FFF2-40B4-BE49-F238E27FC236}">
                <a16:creationId xmlns:a16="http://schemas.microsoft.com/office/drawing/2014/main" id="{AAE556D4-07C2-BF5E-7180-BA0ECC926CDC}"/>
              </a:ext>
            </a:extLst>
          </p:cNvPr>
          <p:cNvSpPr txBox="1"/>
          <p:nvPr/>
        </p:nvSpPr>
        <p:spPr>
          <a:xfrm>
            <a:off x="1354026" y="22951366"/>
            <a:ext cx="12218592" cy="6740307"/>
          </a:xfrm>
          <a:prstGeom prst="rect">
            <a:avLst/>
          </a:prstGeom>
          <a:noFill/>
        </p:spPr>
        <p:txBody>
          <a:bodyPr wrap="square" rtlCol="0">
            <a:spAutoFit/>
          </a:bodyPr>
          <a:lstStyle/>
          <a:p>
            <a:r>
              <a:rPr lang="en-US" sz="5400" dirty="0">
                <a:solidFill>
                  <a:schemeClr val="bg1"/>
                </a:solidFill>
                <a:latin typeface="Arial" panose="020B0604020202020204" pitchFamily="34" charset="0"/>
                <a:cs typeface="Arial" panose="020B0604020202020204" pitchFamily="34" charset="0"/>
              </a:rPr>
              <a:t>The project centers on developing an Intelligent Refineries Inspection Drone, </a:t>
            </a:r>
          </a:p>
          <a:p>
            <a:r>
              <a:rPr lang="en-US" sz="5400" dirty="0">
                <a:solidFill>
                  <a:schemeClr val="bg1"/>
                </a:solidFill>
                <a:latin typeface="Arial" panose="020B0604020202020204" pitchFamily="34" charset="0"/>
                <a:cs typeface="Arial" panose="020B0604020202020204" pitchFamily="34" charset="0"/>
              </a:rPr>
              <a:t>seamlessly integrating visual and thermal imaging technologies. This innovation aims to transform oil and gas refineries surveillance, ensuring heightened efficiency and reliability in structural integrity assessments.</a:t>
            </a:r>
          </a:p>
        </p:txBody>
      </p:sp>
      <p:sp>
        <p:nvSpPr>
          <p:cNvPr id="32" name="TextBox 31">
            <a:extLst>
              <a:ext uri="{FF2B5EF4-FFF2-40B4-BE49-F238E27FC236}">
                <a16:creationId xmlns:a16="http://schemas.microsoft.com/office/drawing/2014/main" id="{75F4C846-C61F-0903-3E15-2CE3C56B76C8}"/>
              </a:ext>
            </a:extLst>
          </p:cNvPr>
          <p:cNvSpPr txBox="1"/>
          <p:nvPr/>
        </p:nvSpPr>
        <p:spPr>
          <a:xfrm>
            <a:off x="14851692" y="22829483"/>
            <a:ext cx="15179388" cy="8956298"/>
          </a:xfrm>
          <a:prstGeom prst="rect">
            <a:avLst/>
          </a:prstGeom>
          <a:noFill/>
        </p:spPr>
        <p:txBody>
          <a:bodyPr wrap="square" rtlCol="0">
            <a:spAutoFit/>
          </a:bodyPr>
          <a:lstStyle/>
          <a:p>
            <a:pPr marL="685800" indent="-685800">
              <a:buFont typeface="Arial" panose="020B0604020202020204" pitchFamily="34" charset="0"/>
              <a:buChar char="•"/>
            </a:pPr>
            <a:r>
              <a:rPr lang="en-US" sz="4800" b="1" dirty="0">
                <a:solidFill>
                  <a:schemeClr val="bg1"/>
                </a:solidFill>
                <a:latin typeface="Arial" panose="020B0604020202020204" pitchFamily="34" charset="0"/>
                <a:cs typeface="Arial" panose="020B0604020202020204" pitchFamily="34" charset="0"/>
              </a:rPr>
              <a:t>Advanced Technology</a:t>
            </a:r>
            <a:r>
              <a:rPr lang="en-US" sz="4800" dirty="0">
                <a:solidFill>
                  <a:schemeClr val="bg1"/>
                </a:solidFill>
                <a:latin typeface="Arial" panose="020B0604020202020204" pitchFamily="34" charset="0"/>
                <a:cs typeface="Arial" panose="020B0604020202020204" pitchFamily="34" charset="0"/>
              </a:rPr>
              <a:t>: Utilizes the Intelligent Inspection Drone to optimize oil and gas refinery inspections.</a:t>
            </a:r>
          </a:p>
          <a:p>
            <a:pPr marL="685800" indent="-685800">
              <a:buFont typeface="Arial" panose="020B0604020202020204" pitchFamily="34" charset="0"/>
              <a:buChar char="•"/>
            </a:pPr>
            <a:r>
              <a:rPr lang="en-US" sz="4800" b="1" dirty="0">
                <a:solidFill>
                  <a:schemeClr val="bg1"/>
                </a:solidFill>
                <a:latin typeface="Arial" panose="020B0604020202020204" pitchFamily="34" charset="0"/>
                <a:cs typeface="Arial" panose="020B0604020202020204" pitchFamily="34" charset="0"/>
              </a:rPr>
              <a:t>Efficiency and Safety</a:t>
            </a:r>
            <a:r>
              <a:rPr lang="en-US" sz="4800" dirty="0">
                <a:solidFill>
                  <a:schemeClr val="bg1"/>
                </a:solidFill>
                <a:latin typeface="Arial" panose="020B0604020202020204" pitchFamily="34" charset="0"/>
                <a:cs typeface="Arial" panose="020B0604020202020204" pitchFamily="34" charset="0"/>
              </a:rPr>
              <a:t>: Lightweight design with extended flight capabilities reduces manual inspection needs, enhancing safety.</a:t>
            </a:r>
          </a:p>
          <a:p>
            <a:pPr marL="685800" indent="-685800">
              <a:buFont typeface="Arial" panose="020B0604020202020204" pitchFamily="34" charset="0"/>
              <a:buChar char="•"/>
            </a:pPr>
            <a:r>
              <a:rPr lang="en-US" sz="4800" b="1" dirty="0">
                <a:solidFill>
                  <a:schemeClr val="bg1"/>
                </a:solidFill>
                <a:latin typeface="Arial" panose="020B0604020202020204" pitchFamily="34" charset="0"/>
                <a:cs typeface="Arial" panose="020B0604020202020204" pitchFamily="34" charset="0"/>
              </a:rPr>
              <a:t>Economic and Environmental Impact</a:t>
            </a:r>
            <a:r>
              <a:rPr lang="en-US" sz="4800" dirty="0">
                <a:solidFill>
                  <a:schemeClr val="bg1"/>
                </a:solidFill>
                <a:latin typeface="Arial" panose="020B0604020202020204" pitchFamily="34" charset="0"/>
                <a:cs typeface="Arial" panose="020B0604020202020204" pitchFamily="34" charset="0"/>
              </a:rPr>
              <a:t>: Lowers operational costs and minimizes environmental pollution.</a:t>
            </a:r>
          </a:p>
          <a:p>
            <a:pPr marL="685800" indent="-685800">
              <a:buFont typeface="Arial" panose="020B0604020202020204" pitchFamily="34" charset="0"/>
              <a:buChar char="•"/>
            </a:pPr>
            <a:r>
              <a:rPr lang="en-US" sz="4800" b="1" dirty="0">
                <a:solidFill>
                  <a:schemeClr val="bg1"/>
                </a:solidFill>
                <a:latin typeface="Arial" panose="020B0604020202020204" pitchFamily="34" charset="0"/>
                <a:cs typeface="Arial" panose="020B0604020202020204" pitchFamily="34" charset="0"/>
              </a:rPr>
              <a:t>Societal Benefits:</a:t>
            </a:r>
            <a:r>
              <a:rPr lang="en-US" sz="4800" dirty="0">
                <a:solidFill>
                  <a:schemeClr val="bg1"/>
                </a:solidFill>
                <a:latin typeface="Arial" panose="020B0604020202020204" pitchFamily="34" charset="0"/>
                <a:cs typeface="Arial" panose="020B0604020202020204" pitchFamily="34" charset="0"/>
              </a:rPr>
              <a:t> Improves workplace safety and fosters industry innovation, setting a standard for future technological advancements.</a:t>
            </a:r>
          </a:p>
        </p:txBody>
      </p:sp>
      <p:sp>
        <p:nvSpPr>
          <p:cNvPr id="33" name="TextBox 32">
            <a:extLst>
              <a:ext uri="{FF2B5EF4-FFF2-40B4-BE49-F238E27FC236}">
                <a16:creationId xmlns:a16="http://schemas.microsoft.com/office/drawing/2014/main" id="{9AF46266-ADDA-56F2-AAF8-56F90407758A}"/>
              </a:ext>
            </a:extLst>
          </p:cNvPr>
          <p:cNvSpPr txBox="1"/>
          <p:nvPr/>
        </p:nvSpPr>
        <p:spPr>
          <a:xfrm>
            <a:off x="14959358" y="6750287"/>
            <a:ext cx="14045147" cy="6832640"/>
          </a:xfrm>
          <a:prstGeom prst="rect">
            <a:avLst/>
          </a:prstGeom>
          <a:noFill/>
        </p:spPr>
        <p:txBody>
          <a:bodyPr wrap="square" rtlCol="0">
            <a:spAutoFit/>
          </a:bodyPr>
          <a:lstStyle/>
          <a:p>
            <a:pPr algn="ctr"/>
            <a:r>
              <a:rPr lang="en-US" sz="5400" b="1" dirty="0">
                <a:solidFill>
                  <a:schemeClr val="bg1"/>
                </a:solidFill>
                <a:latin typeface="Arial" panose="020B0604020202020204" pitchFamily="34" charset="0"/>
                <a:cs typeface="Arial" panose="020B0604020202020204" pitchFamily="34" charset="0"/>
              </a:rPr>
              <a:t>Constraints</a:t>
            </a:r>
            <a:endParaRPr lang="en-US" sz="4800" b="1" dirty="0">
              <a:solidFill>
                <a:schemeClr val="bg1"/>
              </a:solidFill>
              <a:latin typeface="Arial" panose="020B0604020202020204" pitchFamily="34" charset="0"/>
              <a:cs typeface="Arial" panose="020B0604020202020204" pitchFamily="34" charset="0"/>
            </a:endParaRPr>
          </a:p>
          <a:p>
            <a:pPr marL="685800" indent="-685800">
              <a:buFont typeface="Arial" panose="020B0604020202020204" pitchFamily="34" charset="0"/>
              <a:buChar char="•"/>
            </a:pPr>
            <a:r>
              <a:rPr lang="en-US" sz="4800" b="1" dirty="0">
                <a:solidFill>
                  <a:schemeClr val="bg1"/>
                </a:solidFill>
                <a:latin typeface="Arial" panose="020B0604020202020204" pitchFamily="34" charset="0"/>
                <a:cs typeface="Arial" panose="020B0604020202020204" pitchFamily="34" charset="0"/>
              </a:rPr>
              <a:t>Regulatory Compliance</a:t>
            </a:r>
            <a:r>
              <a:rPr lang="en-US" sz="4800" dirty="0">
                <a:solidFill>
                  <a:schemeClr val="bg1"/>
                </a:solidFill>
                <a:latin typeface="Arial" panose="020B0604020202020204" pitchFamily="34" charset="0"/>
                <a:cs typeface="Arial" panose="020B0604020202020204" pitchFamily="34" charset="0"/>
              </a:rPr>
              <a:t>: Adheres to aviation laws for sensor usage.</a:t>
            </a:r>
          </a:p>
          <a:p>
            <a:pPr marL="685800" indent="-685800">
              <a:buFont typeface="Arial" panose="020B0604020202020204" pitchFamily="34" charset="0"/>
              <a:buChar char="•"/>
            </a:pPr>
            <a:r>
              <a:rPr lang="en-US" sz="4800" b="1" dirty="0">
                <a:solidFill>
                  <a:schemeClr val="bg1"/>
                </a:solidFill>
                <a:latin typeface="Arial" panose="020B0604020202020204" pitchFamily="34" charset="0"/>
                <a:cs typeface="Arial" panose="020B0604020202020204" pitchFamily="34" charset="0"/>
              </a:rPr>
              <a:t>Cost Optimization</a:t>
            </a:r>
            <a:r>
              <a:rPr lang="en-US" sz="4800" dirty="0">
                <a:solidFill>
                  <a:schemeClr val="bg1"/>
                </a:solidFill>
                <a:latin typeface="Arial" panose="020B0604020202020204" pitchFamily="34" charset="0"/>
                <a:cs typeface="Arial" panose="020B0604020202020204" pitchFamily="34" charset="0"/>
              </a:rPr>
              <a:t>: Selects materials and technologies based on budget.</a:t>
            </a:r>
          </a:p>
          <a:p>
            <a:pPr marL="685800" indent="-685800">
              <a:buFont typeface="Arial" panose="020B0604020202020204" pitchFamily="34" charset="0"/>
              <a:buChar char="•"/>
            </a:pPr>
            <a:r>
              <a:rPr lang="en-US" sz="4800" b="1" dirty="0">
                <a:solidFill>
                  <a:schemeClr val="bg1"/>
                </a:solidFill>
                <a:latin typeface="Arial" panose="020B0604020202020204" pitchFamily="34" charset="0"/>
                <a:cs typeface="Arial" panose="020B0604020202020204" pitchFamily="34" charset="0"/>
              </a:rPr>
              <a:t>Weather Adaptability</a:t>
            </a:r>
            <a:r>
              <a:rPr lang="en-US" sz="4800" dirty="0">
                <a:solidFill>
                  <a:schemeClr val="bg1"/>
                </a:solidFill>
                <a:latin typeface="Arial" panose="020B0604020202020204" pitchFamily="34" charset="0"/>
                <a:cs typeface="Arial" panose="020B0604020202020204" pitchFamily="34" charset="0"/>
              </a:rPr>
              <a:t>: Functions effectively in varied climates.</a:t>
            </a:r>
          </a:p>
          <a:p>
            <a:pPr marL="685800" indent="-685800">
              <a:buFont typeface="Arial" panose="020B0604020202020204" pitchFamily="34" charset="0"/>
              <a:buChar char="•"/>
            </a:pPr>
            <a:r>
              <a:rPr lang="en-US" sz="4800" b="1" dirty="0">
                <a:solidFill>
                  <a:schemeClr val="bg1"/>
                </a:solidFill>
                <a:latin typeface="Arial" panose="020B0604020202020204" pitchFamily="34" charset="0"/>
                <a:cs typeface="Arial" panose="020B0604020202020204" pitchFamily="34" charset="0"/>
              </a:rPr>
              <a:t>Security Focus</a:t>
            </a:r>
            <a:r>
              <a:rPr lang="en-US" sz="4800" dirty="0">
                <a:solidFill>
                  <a:schemeClr val="bg1"/>
                </a:solidFill>
                <a:latin typeface="Arial" panose="020B0604020202020204" pitchFamily="34" charset="0"/>
                <a:cs typeface="Arial" panose="020B0604020202020204" pitchFamily="34" charset="0"/>
              </a:rPr>
              <a:t>: Addresses operational security concerns.</a:t>
            </a:r>
          </a:p>
        </p:txBody>
      </p:sp>
      <p:graphicFrame>
        <p:nvGraphicFramePr>
          <p:cNvPr id="34" name="Table 33">
            <a:extLst>
              <a:ext uri="{FF2B5EF4-FFF2-40B4-BE49-F238E27FC236}">
                <a16:creationId xmlns:a16="http://schemas.microsoft.com/office/drawing/2014/main" id="{2CD117B3-664B-94AD-6341-86680E729E57}"/>
              </a:ext>
            </a:extLst>
          </p:cNvPr>
          <p:cNvGraphicFramePr>
            <a:graphicFrameLocks noGrp="1"/>
          </p:cNvGraphicFramePr>
          <p:nvPr>
            <p:extLst>
              <p:ext uri="{D42A27DB-BD31-4B8C-83A1-F6EECF244321}">
                <p14:modId xmlns:p14="http://schemas.microsoft.com/office/powerpoint/2010/main" val="4215737892"/>
              </p:ext>
            </p:extLst>
          </p:nvPr>
        </p:nvGraphicFramePr>
        <p:xfrm>
          <a:off x="14482355" y="13779423"/>
          <a:ext cx="14999154" cy="6858000"/>
        </p:xfrm>
        <a:graphic>
          <a:graphicData uri="http://schemas.openxmlformats.org/drawingml/2006/table">
            <a:tbl>
              <a:tblPr/>
              <a:tblGrid>
                <a:gridCol w="7447496">
                  <a:extLst>
                    <a:ext uri="{9D8B030D-6E8A-4147-A177-3AD203B41FA5}">
                      <a16:colId xmlns:a16="http://schemas.microsoft.com/office/drawing/2014/main" val="935988289"/>
                    </a:ext>
                  </a:extLst>
                </a:gridCol>
                <a:gridCol w="7551658">
                  <a:extLst>
                    <a:ext uri="{9D8B030D-6E8A-4147-A177-3AD203B41FA5}">
                      <a16:colId xmlns:a16="http://schemas.microsoft.com/office/drawing/2014/main" val="3539640760"/>
                    </a:ext>
                  </a:extLst>
                </a:gridCol>
              </a:tblGrid>
              <a:tr h="475470">
                <a:tc gridSpan="2">
                  <a:txBody>
                    <a:bodyPr/>
                    <a:lstStyle/>
                    <a:p>
                      <a:pPr algn="ctr" rtl="0" fontAlgn="base"/>
                      <a:r>
                        <a:rPr lang="en-US" sz="4400" b="1" i="0" dirty="0">
                          <a:solidFill>
                            <a:schemeClr val="bg1"/>
                          </a:solidFill>
                          <a:effectLst/>
                          <a:latin typeface="Arial" panose="020B0604020202020204" pitchFamily="34" charset="0"/>
                          <a:cs typeface="Arial" panose="020B0604020202020204" pitchFamily="34" charset="0"/>
                        </a:rPr>
                        <a:t>Specifications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781608781"/>
                  </a:ext>
                </a:extLst>
              </a:tr>
              <a:tr h="475470">
                <a:tc>
                  <a:txBody>
                    <a:bodyPr/>
                    <a:lstStyle/>
                    <a:p>
                      <a:pPr algn="ctr" rtl="0" fontAlgn="base"/>
                      <a:r>
                        <a:rPr lang="en-US" sz="4400" b="0" i="0" dirty="0">
                          <a:solidFill>
                            <a:schemeClr val="bg1"/>
                          </a:solidFill>
                          <a:effectLst/>
                          <a:latin typeface="Arial" panose="020B0604020202020204" pitchFamily="34" charset="0"/>
                          <a:cs typeface="Arial" panose="020B0604020202020204" pitchFamily="34" charset="0"/>
                        </a:rPr>
                        <a:t>Drone Weight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algn="ctr" rtl="0" fontAlgn="base"/>
                      <a:r>
                        <a:rPr lang="en-US" sz="4400" b="0" i="0" dirty="0">
                          <a:solidFill>
                            <a:schemeClr val="bg1"/>
                          </a:solidFill>
                          <a:effectLst/>
                          <a:latin typeface="Arial" panose="020B0604020202020204" pitchFamily="34" charset="0"/>
                          <a:cs typeface="Arial" panose="020B0604020202020204" pitchFamily="34" charset="0"/>
                        </a:rPr>
                        <a:t>8 kg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591424188"/>
                  </a:ext>
                </a:extLst>
              </a:tr>
              <a:tr h="475470">
                <a:tc>
                  <a:txBody>
                    <a:bodyPr/>
                    <a:lstStyle/>
                    <a:p>
                      <a:pPr algn="ctr" rtl="0" fontAlgn="base"/>
                      <a:r>
                        <a:rPr lang="en-US" sz="4400" b="0" i="0" dirty="0">
                          <a:solidFill>
                            <a:schemeClr val="bg1"/>
                          </a:solidFill>
                          <a:effectLst/>
                          <a:latin typeface="Arial" panose="020B0604020202020204" pitchFamily="34" charset="0"/>
                          <a:cs typeface="Arial" panose="020B0604020202020204" pitchFamily="34" charset="0"/>
                        </a:rPr>
                        <a:t>Flight Range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algn="ctr" rtl="0" fontAlgn="base"/>
                      <a:r>
                        <a:rPr lang="en-US" sz="4400" b="0" i="0" dirty="0">
                          <a:solidFill>
                            <a:schemeClr val="bg1"/>
                          </a:solidFill>
                          <a:effectLst/>
                          <a:highlight>
                            <a:srgbClr val="FFFFFF"/>
                          </a:highlight>
                          <a:latin typeface="Arial" panose="020B0604020202020204" pitchFamily="34" charset="0"/>
                          <a:cs typeface="Arial" panose="020B0604020202020204" pitchFamily="34" charset="0"/>
                        </a:rPr>
                        <a:t>18-25 Km</a:t>
                      </a:r>
                      <a:r>
                        <a:rPr lang="en-US" sz="4400" b="0" i="0" dirty="0">
                          <a:solidFill>
                            <a:schemeClr val="bg1"/>
                          </a:solidFill>
                          <a:effectLst/>
                          <a:latin typeface="Arial" panose="020B0604020202020204" pitchFamily="34" charset="0"/>
                          <a:cs typeface="Arial" panose="020B0604020202020204" pitchFamily="34"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485052529"/>
                  </a:ext>
                </a:extLst>
              </a:tr>
              <a:tr h="475470">
                <a:tc>
                  <a:txBody>
                    <a:bodyPr/>
                    <a:lstStyle/>
                    <a:p>
                      <a:pPr algn="ctr" rtl="0" fontAlgn="base"/>
                      <a:r>
                        <a:rPr lang="en-US" sz="4400" b="0" i="0" dirty="0">
                          <a:solidFill>
                            <a:schemeClr val="bg1"/>
                          </a:solidFill>
                          <a:effectLst/>
                          <a:latin typeface="Arial" panose="020B0604020202020204" pitchFamily="34" charset="0"/>
                          <a:cs typeface="Arial" panose="020B0604020202020204" pitchFamily="34" charset="0"/>
                        </a:rPr>
                        <a:t>Altitude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algn="ctr" rtl="0" fontAlgn="base"/>
                      <a:r>
                        <a:rPr lang="en-US" sz="4400" b="0" i="0" dirty="0">
                          <a:solidFill>
                            <a:schemeClr val="bg1"/>
                          </a:solidFill>
                          <a:effectLst/>
                          <a:latin typeface="Arial" panose="020B0604020202020204" pitchFamily="34" charset="0"/>
                          <a:cs typeface="Arial" panose="020B0604020202020204" pitchFamily="34" charset="0"/>
                        </a:rPr>
                        <a:t>15-30 m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28122164"/>
                  </a:ext>
                </a:extLst>
              </a:tr>
              <a:tr h="475470">
                <a:tc>
                  <a:txBody>
                    <a:bodyPr/>
                    <a:lstStyle/>
                    <a:p>
                      <a:pPr algn="ctr" rtl="0" fontAlgn="base"/>
                      <a:r>
                        <a:rPr lang="en-US" sz="4400" b="0" i="0" dirty="0">
                          <a:solidFill>
                            <a:schemeClr val="bg1"/>
                          </a:solidFill>
                          <a:effectLst/>
                          <a:latin typeface="Arial" panose="020B0604020202020204" pitchFamily="34" charset="0"/>
                          <a:cs typeface="Arial" panose="020B0604020202020204" pitchFamily="34" charset="0"/>
                        </a:rPr>
                        <a:t>Flight Duration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algn="ctr" rtl="0" fontAlgn="base"/>
                      <a:r>
                        <a:rPr lang="en-US" sz="4400" b="0" i="0" dirty="0">
                          <a:solidFill>
                            <a:schemeClr val="bg1"/>
                          </a:solidFill>
                          <a:effectLst/>
                          <a:highlight>
                            <a:srgbClr val="FFFFFF"/>
                          </a:highlight>
                          <a:latin typeface="Arial" panose="020B0604020202020204" pitchFamily="34" charset="0"/>
                          <a:cs typeface="Arial" panose="020B0604020202020204" pitchFamily="34" charset="0"/>
                        </a:rPr>
                        <a:t>25-35 Min</a:t>
                      </a:r>
                      <a:r>
                        <a:rPr lang="en-US" sz="4400" b="0" i="0" dirty="0">
                          <a:solidFill>
                            <a:schemeClr val="bg1"/>
                          </a:solidFill>
                          <a:effectLst/>
                          <a:latin typeface="Arial" panose="020B0604020202020204" pitchFamily="34" charset="0"/>
                          <a:cs typeface="Arial" panose="020B0604020202020204" pitchFamily="34"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779541529"/>
                  </a:ext>
                </a:extLst>
              </a:tr>
              <a:tr h="475470">
                <a:tc>
                  <a:txBody>
                    <a:bodyPr/>
                    <a:lstStyle/>
                    <a:p>
                      <a:pPr algn="ctr" rtl="0" fontAlgn="base"/>
                      <a:r>
                        <a:rPr lang="en-US" sz="4400" b="0" i="0" dirty="0">
                          <a:solidFill>
                            <a:schemeClr val="bg1"/>
                          </a:solidFill>
                          <a:effectLst/>
                          <a:latin typeface="Arial" panose="020B0604020202020204" pitchFamily="34" charset="0"/>
                          <a:cs typeface="Arial" panose="020B0604020202020204" pitchFamily="34" charset="0"/>
                        </a:rPr>
                        <a:t>Velocity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algn="ctr" rtl="0" fontAlgn="base"/>
                      <a:r>
                        <a:rPr lang="en-US" sz="4400" b="0" i="0" dirty="0">
                          <a:solidFill>
                            <a:schemeClr val="bg1"/>
                          </a:solidFill>
                          <a:effectLst/>
                          <a:highlight>
                            <a:srgbClr val="FFFFFF"/>
                          </a:highlight>
                          <a:latin typeface="Arial" panose="020B0604020202020204" pitchFamily="34" charset="0"/>
                          <a:cs typeface="Arial" panose="020B0604020202020204" pitchFamily="34" charset="0"/>
                        </a:rPr>
                        <a:t>18-30 km/h</a:t>
                      </a:r>
                      <a:r>
                        <a:rPr lang="en-US" sz="4400" b="0" i="0" dirty="0">
                          <a:solidFill>
                            <a:schemeClr val="bg1"/>
                          </a:solidFill>
                          <a:effectLst/>
                          <a:latin typeface="Arial" panose="020B0604020202020204" pitchFamily="34" charset="0"/>
                          <a:cs typeface="Arial" panose="020B0604020202020204" pitchFamily="34"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171439862"/>
                  </a:ext>
                </a:extLst>
              </a:tr>
              <a:tr h="475470">
                <a:tc gridSpan="2">
                  <a:txBody>
                    <a:bodyPr/>
                    <a:lstStyle/>
                    <a:p>
                      <a:pPr algn="ctr" rtl="0" fontAlgn="base"/>
                      <a:r>
                        <a:rPr lang="en-US" sz="4400" b="1" i="0" dirty="0">
                          <a:solidFill>
                            <a:schemeClr val="bg1"/>
                          </a:solidFill>
                          <a:effectLst/>
                          <a:latin typeface="Arial" panose="020B0604020202020204" pitchFamily="34" charset="0"/>
                          <a:cs typeface="Arial" panose="020B0604020202020204" pitchFamily="34" charset="0"/>
                        </a:rPr>
                        <a:t>Computing and Camera Specifications</a:t>
                      </a:r>
                      <a:r>
                        <a:rPr lang="en-US" sz="4400" b="0" i="0" dirty="0">
                          <a:solidFill>
                            <a:schemeClr val="bg1"/>
                          </a:solidFill>
                          <a:effectLst/>
                          <a:latin typeface="Arial" panose="020B0604020202020204" pitchFamily="34" charset="0"/>
                          <a:cs typeface="Arial" panose="020B0604020202020204" pitchFamily="34"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634947439"/>
                  </a:ext>
                </a:extLst>
              </a:tr>
              <a:tr h="475470">
                <a:tc>
                  <a:txBody>
                    <a:bodyPr/>
                    <a:lstStyle/>
                    <a:p>
                      <a:pPr algn="ctr" rtl="0" fontAlgn="base"/>
                      <a:r>
                        <a:rPr lang="en-US" sz="4400" b="0" i="0">
                          <a:solidFill>
                            <a:schemeClr val="bg1"/>
                          </a:solidFill>
                          <a:effectLst/>
                          <a:latin typeface="Arial" panose="020B0604020202020204" pitchFamily="34" charset="0"/>
                          <a:cs typeface="Arial" panose="020B0604020202020204" pitchFamily="34" charset="0"/>
                        </a:rPr>
                        <a:t>Image resolution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algn="ctr" rtl="0" fontAlgn="base"/>
                      <a:r>
                        <a:rPr lang="en-US" sz="4400" b="0" i="0" dirty="0">
                          <a:solidFill>
                            <a:schemeClr val="bg1"/>
                          </a:solidFill>
                          <a:effectLst/>
                          <a:latin typeface="Arial" panose="020B0604020202020204" pitchFamily="34" charset="0"/>
                          <a:cs typeface="Arial" panose="020B0604020202020204" pitchFamily="34" charset="0"/>
                        </a:rPr>
                        <a:t>1920x1080 pixels (Full HD)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501501700"/>
                  </a:ext>
                </a:extLst>
              </a:tr>
              <a:tr h="475470">
                <a:tc>
                  <a:txBody>
                    <a:bodyPr/>
                    <a:lstStyle/>
                    <a:p>
                      <a:pPr algn="ctr" rtl="0" fontAlgn="base"/>
                      <a:r>
                        <a:rPr lang="en-US" sz="4400" b="0" i="0" dirty="0">
                          <a:solidFill>
                            <a:schemeClr val="bg1"/>
                          </a:solidFill>
                          <a:effectLst/>
                          <a:latin typeface="Arial" panose="020B0604020202020204" pitchFamily="34" charset="0"/>
                          <a:cs typeface="Arial" panose="020B0604020202020204" pitchFamily="34" charset="0"/>
                        </a:rPr>
                        <a:t>Data processing speed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algn="ctr" rtl="0" fontAlgn="base"/>
                      <a:r>
                        <a:rPr lang="en-US" sz="4400" b="0" i="0" dirty="0">
                          <a:solidFill>
                            <a:schemeClr val="bg1"/>
                          </a:solidFill>
                          <a:effectLst/>
                          <a:highlight>
                            <a:srgbClr val="FFFFFF"/>
                          </a:highlight>
                          <a:latin typeface="Arial" panose="020B0604020202020204" pitchFamily="34" charset="0"/>
                          <a:cs typeface="Arial" panose="020B0604020202020204" pitchFamily="34" charset="0"/>
                        </a:rPr>
                        <a:t>700-1000 </a:t>
                      </a:r>
                      <a:r>
                        <a:rPr lang="en-US" sz="4400" b="0" i="0" dirty="0" err="1">
                          <a:solidFill>
                            <a:schemeClr val="bg1"/>
                          </a:solidFill>
                          <a:effectLst/>
                          <a:highlight>
                            <a:srgbClr val="FFFFFF"/>
                          </a:highlight>
                          <a:latin typeface="Arial" panose="020B0604020202020204" pitchFamily="34" charset="0"/>
                          <a:cs typeface="Arial" panose="020B0604020202020204" pitchFamily="34" charset="0"/>
                        </a:rPr>
                        <a:t>ms</a:t>
                      </a:r>
                      <a:r>
                        <a:rPr lang="en-US" sz="4400" b="0" i="0" dirty="0">
                          <a:solidFill>
                            <a:schemeClr val="bg1"/>
                          </a:solidFill>
                          <a:effectLst/>
                          <a:highlight>
                            <a:srgbClr val="FFFFFF"/>
                          </a:highlight>
                          <a:latin typeface="Arial" panose="020B0604020202020204" pitchFamily="34" charset="0"/>
                          <a:cs typeface="Arial" panose="020B0604020202020204" pitchFamily="34" charset="0"/>
                        </a:rPr>
                        <a:t> </a:t>
                      </a:r>
                      <a:r>
                        <a:rPr lang="en-US" sz="4400" b="0" i="0" dirty="0">
                          <a:solidFill>
                            <a:schemeClr val="bg1"/>
                          </a:solidFill>
                          <a:effectLst/>
                          <a:latin typeface="Arial" panose="020B0604020202020204" pitchFamily="34" charset="0"/>
                          <a:cs typeface="Arial" panose="020B0604020202020204" pitchFamily="34" charset="0"/>
                        </a:rPr>
                        <a:t> </a:t>
                      </a:r>
                    </a:p>
                  </a:txBody>
                  <a:tcP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061534490"/>
                  </a:ext>
                </a:extLst>
              </a:tr>
            </a:tbl>
          </a:graphicData>
        </a:graphic>
      </p:graphicFrame>
      <p:sp>
        <p:nvSpPr>
          <p:cNvPr id="38" name="TextBox 37">
            <a:extLst>
              <a:ext uri="{FF2B5EF4-FFF2-40B4-BE49-F238E27FC236}">
                <a16:creationId xmlns:a16="http://schemas.microsoft.com/office/drawing/2014/main" id="{0FBC3021-8F29-59E9-A339-151F1DDE3844}"/>
              </a:ext>
            </a:extLst>
          </p:cNvPr>
          <p:cNvSpPr txBox="1"/>
          <p:nvPr/>
        </p:nvSpPr>
        <p:spPr>
          <a:xfrm>
            <a:off x="30974705" y="6982845"/>
            <a:ext cx="9331569" cy="830997"/>
          </a:xfrm>
          <a:prstGeom prst="rect">
            <a:avLst/>
          </a:prstGeom>
          <a:noFill/>
        </p:spPr>
        <p:txBody>
          <a:bodyPr wrap="square" rtlCol="0">
            <a:spAutoFit/>
          </a:bodyPr>
          <a:lstStyle/>
          <a:p>
            <a:r>
              <a:rPr lang="en-US" sz="4800" dirty="0">
                <a:solidFill>
                  <a:schemeClr val="bg1"/>
                </a:solidFill>
                <a:latin typeface="Arial" panose="020B0604020202020204" pitchFamily="34" charset="0"/>
                <a:cs typeface="Arial" panose="020B0604020202020204" pitchFamily="34" charset="0"/>
              </a:rPr>
              <a:t>Full Finished Design:</a:t>
            </a:r>
          </a:p>
        </p:txBody>
      </p:sp>
      <p:pic>
        <p:nvPicPr>
          <p:cNvPr id="43" name="Picture 42" descr="A drone on a table&#10;&#10;Description automatically generated">
            <a:extLst>
              <a:ext uri="{FF2B5EF4-FFF2-40B4-BE49-F238E27FC236}">
                <a16:creationId xmlns:a16="http://schemas.microsoft.com/office/drawing/2014/main" id="{F090F4E8-D72B-9E1B-79B3-F2E279D976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59327" y="8296924"/>
            <a:ext cx="12420600" cy="10450256"/>
          </a:xfrm>
          <a:prstGeom prst="rect">
            <a:avLst/>
          </a:prstGeom>
        </p:spPr>
      </p:pic>
      <p:sp>
        <p:nvSpPr>
          <p:cNvPr id="46" name="TextBox 45">
            <a:extLst>
              <a:ext uri="{FF2B5EF4-FFF2-40B4-BE49-F238E27FC236}">
                <a16:creationId xmlns:a16="http://schemas.microsoft.com/office/drawing/2014/main" id="{AAB0E7F6-EF5A-163C-FEA8-294B9458D114}"/>
              </a:ext>
            </a:extLst>
          </p:cNvPr>
          <p:cNvSpPr txBox="1"/>
          <p:nvPr/>
        </p:nvSpPr>
        <p:spPr>
          <a:xfrm>
            <a:off x="30116331" y="20925446"/>
            <a:ext cx="12420843" cy="4524315"/>
          </a:xfrm>
          <a:prstGeom prst="rect">
            <a:avLst/>
          </a:prstGeom>
          <a:noFill/>
        </p:spPr>
        <p:txBody>
          <a:bodyPr wrap="square" rtlCol="0">
            <a:spAutoFit/>
          </a:bodyPr>
          <a:lstStyle/>
          <a:p>
            <a:r>
              <a:rPr lang="en-US" sz="4800" i="0" dirty="0">
                <a:solidFill>
                  <a:schemeClr val="bg1"/>
                </a:solidFill>
                <a:effectLst/>
                <a:highlight>
                  <a:srgbClr val="FFFFFF"/>
                </a:highlight>
                <a:latin typeface="Arial" panose="020B0604020202020204" pitchFamily="34" charset="0"/>
                <a:cs typeface="Arial" panose="020B0604020202020204" pitchFamily="34" charset="0"/>
              </a:rPr>
              <a:t>Test outcomes highlight successful sensor integration and real-time data acquisition, with occasional software glitches promptly addressed through updates. Data analysis underscores the drone's reliability and efficiency in refinery inspections. </a:t>
            </a:r>
            <a:endParaRPr lang="en-US" sz="4800" dirty="0">
              <a:solidFill>
                <a:schemeClr val="bg1"/>
              </a:solidFill>
              <a:latin typeface="Arial" panose="020B060402020202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12044330-E502-E65F-272B-64E67DE3EFC7}"/>
              </a:ext>
            </a:extLst>
          </p:cNvPr>
          <p:cNvSpPr txBox="1"/>
          <p:nvPr/>
        </p:nvSpPr>
        <p:spPr>
          <a:xfrm>
            <a:off x="30116331" y="27137542"/>
            <a:ext cx="13282201" cy="5047536"/>
          </a:xfrm>
          <a:prstGeom prst="rect">
            <a:avLst/>
          </a:prstGeom>
          <a:noFill/>
        </p:spPr>
        <p:txBody>
          <a:bodyPr wrap="square" rtlCol="0">
            <a:spAutoFit/>
          </a:bodyPr>
          <a:lstStyle/>
          <a:p>
            <a:r>
              <a:rPr lang="en-US" sz="4600" dirty="0">
                <a:solidFill>
                  <a:schemeClr val="bg1"/>
                </a:solidFill>
                <a:latin typeface="Arial" panose="020B0604020202020204" pitchFamily="34" charset="0"/>
                <a:cs typeface="Arial" panose="020B0604020202020204" pitchFamily="34" charset="0"/>
              </a:rPr>
              <a:t>In conclusion, the Intelligent Inspection Drone revolutionizes refinery operations by enhancing safety and efficiency. With advanced AI and autonomous capabilities, it minimizes manual  risks and speeds up inspections, leading to significant cost savings and operational improvements.</a:t>
            </a:r>
          </a:p>
        </p:txBody>
      </p:sp>
      <p:sp>
        <p:nvSpPr>
          <p:cNvPr id="48" name="TextBox 47">
            <a:extLst>
              <a:ext uri="{FF2B5EF4-FFF2-40B4-BE49-F238E27FC236}">
                <a16:creationId xmlns:a16="http://schemas.microsoft.com/office/drawing/2014/main" id="{96275CB6-BA4F-AFCA-EF33-13DBC6873CDB}"/>
              </a:ext>
            </a:extLst>
          </p:cNvPr>
          <p:cNvSpPr txBox="1"/>
          <p:nvPr/>
        </p:nvSpPr>
        <p:spPr>
          <a:xfrm>
            <a:off x="27318186" y="1008640"/>
            <a:ext cx="14402522" cy="1446550"/>
          </a:xfrm>
          <a:prstGeom prst="rect">
            <a:avLst/>
          </a:prstGeom>
          <a:noFill/>
        </p:spPr>
        <p:txBody>
          <a:bodyPr wrap="square" rtlCol="0">
            <a:spAutoFit/>
          </a:bodyPr>
          <a:lstStyle/>
          <a:p>
            <a:pPr algn="ctr"/>
            <a:r>
              <a:rPr lang="en-US" sz="8800" dirty="0">
                <a:latin typeface="Arial" panose="020B0604020202020204" pitchFamily="34" charset="0"/>
                <a:cs typeface="Arial" panose="020B0604020202020204" pitchFamily="34" charset="0"/>
              </a:rPr>
              <a:t>Smart Inspection Drone</a:t>
            </a:r>
          </a:p>
        </p:txBody>
      </p:sp>
    </p:spTree>
    <p:extLst>
      <p:ext uri="{BB962C8B-B14F-4D97-AF65-F5344CB8AC3E}">
        <p14:creationId xmlns:p14="http://schemas.microsoft.com/office/powerpoint/2010/main" val="39183789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4cbcb226ab018d470aa76f56d206c961">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616d3f29d0a527243dc63f3d9a000ebb"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5886D310-B33A-4766-A7AB-F1576F2DA1C5}"/>
</file>

<file path=customXml/itemProps2.xml><?xml version="1.0" encoding="utf-8"?>
<ds:datastoreItem xmlns:ds="http://schemas.openxmlformats.org/officeDocument/2006/customXml" ds:itemID="{B9C76DD5-2F8F-4078-BA07-62E9422937D6}"/>
</file>

<file path=customXml/itemProps3.xml><?xml version="1.0" encoding="utf-8"?>
<ds:datastoreItem xmlns:ds="http://schemas.openxmlformats.org/officeDocument/2006/customXml" ds:itemID="{27C1D871-E8FB-4861-830C-3DD17D3F5782}"/>
</file>

<file path=docProps/app.xml><?xml version="1.0" encoding="utf-8"?>
<Properties xmlns="http://schemas.openxmlformats.org/officeDocument/2006/extended-properties" xmlns:vt="http://schemas.openxmlformats.org/officeDocument/2006/docPropsVTypes">
  <TotalTime>167</TotalTime>
  <Words>394</Words>
  <Application>Microsoft Office PowerPoint</Application>
  <PresentationFormat>Custom</PresentationFormat>
  <Paragraphs>62</Paragraphs>
  <Slides>1</Slides>
  <Notes>1</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Custom Design</vt:lpstr>
      <vt:lpstr>PowerPoint Presentation</vt:lpstr>
    </vt:vector>
  </TitlesOfParts>
  <Company>College of Veterinary Medicine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Christine Stetter</dc:creator>
  <cp:lastModifiedBy>BADER TURKI ALQAHTANI</cp:lastModifiedBy>
  <cp:revision>18</cp:revision>
  <cp:lastPrinted>2014-05-28T13:48:58Z</cp:lastPrinted>
  <dcterms:created xsi:type="dcterms:W3CDTF">2013-04-16T13:22:05Z</dcterms:created>
  <dcterms:modified xsi:type="dcterms:W3CDTF">2024-05-09T20:51:17Z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0x0101007EC504F1786A834AB0A43A8D2AD0E2A1</vt:lpwstr>
  </property>
</Properties>
</file>