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Lst>
  <p:sldSz cx="43891200" cy="32918400"/>
  <p:notesSz cx="6881813" cy="9296400"/>
  <p:defaultText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7" algn="l" defTabSz="914126" rtl="0" eaLnBrk="1" latinLnBrk="0" hangingPunct="1">
      <a:defRPr sz="1799" kern="1200">
        <a:solidFill>
          <a:schemeClr val="tx1"/>
        </a:solidFill>
        <a:latin typeface="+mn-lt"/>
        <a:ea typeface="+mn-ea"/>
        <a:cs typeface="+mn-cs"/>
      </a:defRPr>
    </a:lvl5pPr>
    <a:lvl6pPr marL="2285320" algn="l" defTabSz="914126" rtl="0" eaLnBrk="1" latinLnBrk="0" hangingPunct="1">
      <a:defRPr sz="1799" kern="1200">
        <a:solidFill>
          <a:schemeClr val="tx1"/>
        </a:solidFill>
        <a:latin typeface="+mn-lt"/>
        <a:ea typeface="+mn-ea"/>
        <a:cs typeface="+mn-cs"/>
      </a:defRPr>
    </a:lvl6pPr>
    <a:lvl7pPr marL="2742383" algn="l" defTabSz="914126" rtl="0" eaLnBrk="1" latinLnBrk="0" hangingPunct="1">
      <a:defRPr sz="1799" kern="1200">
        <a:solidFill>
          <a:schemeClr val="tx1"/>
        </a:solidFill>
        <a:latin typeface="+mn-lt"/>
        <a:ea typeface="+mn-ea"/>
        <a:cs typeface="+mn-cs"/>
      </a:defRPr>
    </a:lvl7pPr>
    <a:lvl8pPr marL="3199446" algn="l" defTabSz="914126" rtl="0" eaLnBrk="1" latinLnBrk="0" hangingPunct="1">
      <a:defRPr sz="1799" kern="1200">
        <a:solidFill>
          <a:schemeClr val="tx1"/>
        </a:solidFill>
        <a:latin typeface="+mn-lt"/>
        <a:ea typeface="+mn-ea"/>
        <a:cs typeface="+mn-cs"/>
      </a:defRPr>
    </a:lvl8pPr>
    <a:lvl9pPr marL="3656509" algn="l" defTabSz="914126"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7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4676" autoAdjust="0"/>
  </p:normalViewPr>
  <p:slideViewPr>
    <p:cSldViewPr>
      <p:cViewPr>
        <p:scale>
          <a:sx n="15" d="100"/>
          <a:sy n="15" d="100"/>
        </p:scale>
        <p:origin x="1420" y="-224"/>
      </p:cViewPr>
      <p:guideLst>
        <p:guide orient="horz" pos="10370"/>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52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A2320-7051-4086-BE30-05F3CED99B81}"/>
              </a:ext>
            </a:extLst>
          </p:cNvPr>
          <p:cNvSpPr>
            <a:spLocks noGrp="1"/>
          </p:cNvSpPr>
          <p:nvPr>
            <p:ph type="title"/>
          </p:nvPr>
        </p:nvSpPr>
        <p:spPr>
          <a:xfrm>
            <a:off x="3017526"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CB6650-51D1-4FB7-8D77-2EAACEEADF8A}"/>
              </a:ext>
            </a:extLst>
          </p:cNvPr>
          <p:cNvSpPr>
            <a:spLocks noGrp="1"/>
          </p:cNvSpPr>
          <p:nvPr>
            <p:ph type="body" idx="1"/>
          </p:nvPr>
        </p:nvSpPr>
        <p:spPr>
          <a:xfrm>
            <a:off x="3017526" y="8763001"/>
            <a:ext cx="37856160" cy="2088642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0E7C8-7FF9-4C9C-8025-3CCF1F580193}"/>
              </a:ext>
            </a:extLst>
          </p:cNvPr>
          <p:cNvSpPr>
            <a:spLocks noGrp="1"/>
          </p:cNvSpPr>
          <p:nvPr>
            <p:ph type="dt" sz="half" idx="2"/>
          </p:nvPr>
        </p:nvSpPr>
        <p:spPr>
          <a:xfrm>
            <a:off x="3017523" y="30510483"/>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985D6BDF-9D0E-4E2B-85B8-D8F4790360C9}" type="datetimeFigureOut">
              <a:rPr lang="en-US" smtClean="0"/>
              <a:t>5/9/2024</a:t>
            </a:fld>
            <a:endParaRPr lang="en-US" dirty="0"/>
          </a:p>
        </p:txBody>
      </p:sp>
      <p:sp>
        <p:nvSpPr>
          <p:cNvPr id="5" name="Footer Placeholder 4">
            <a:extLst>
              <a:ext uri="{FF2B5EF4-FFF2-40B4-BE49-F238E27FC236}">
                <a16:creationId xmlns:a16="http://schemas.microsoft.com/office/drawing/2014/main" id="{FAC26B8D-9A00-4784-BBA0-627D012CA801}"/>
              </a:ext>
            </a:extLst>
          </p:cNvPr>
          <p:cNvSpPr>
            <a:spLocks noGrp="1"/>
          </p:cNvSpPr>
          <p:nvPr>
            <p:ph type="ftr" sz="quarter" idx="3"/>
          </p:nvPr>
        </p:nvSpPr>
        <p:spPr>
          <a:xfrm>
            <a:off x="14538966" y="30510483"/>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6772DF0-F4C0-44E8-9F72-FFC4534F3346}"/>
              </a:ext>
            </a:extLst>
          </p:cNvPr>
          <p:cNvSpPr>
            <a:spLocks noGrp="1"/>
          </p:cNvSpPr>
          <p:nvPr>
            <p:ph type="sldNum" sz="quarter" idx="4"/>
          </p:nvPr>
        </p:nvSpPr>
        <p:spPr>
          <a:xfrm>
            <a:off x="30998163" y="30510483"/>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BB075EA-769C-4ECD-B48E-D6FCDC24F876}" type="slidenum">
              <a:rPr lang="en-US" smtClean="0"/>
              <a:t>‹#›</a:t>
            </a:fld>
            <a:endParaRPr lang="en-US" dirty="0"/>
          </a:p>
        </p:txBody>
      </p:sp>
      <p:sp>
        <p:nvSpPr>
          <p:cNvPr id="7" name="Rectangle 6">
            <a:extLst>
              <a:ext uri="{FF2B5EF4-FFF2-40B4-BE49-F238E27FC236}">
                <a16:creationId xmlns:a16="http://schemas.microsoft.com/office/drawing/2014/main" id="{1A6B75E9-20AF-4508-B0B1-37EB62C7573F}"/>
              </a:ext>
            </a:extLst>
          </p:cNvPr>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endParaRPr lang="en-US" sz="1798" dirty="0"/>
          </a:p>
        </p:txBody>
      </p:sp>
      <p:sp>
        <p:nvSpPr>
          <p:cNvPr id="8" name="Rectangle 7">
            <a:extLst>
              <a:ext uri="{FF2B5EF4-FFF2-40B4-BE49-F238E27FC236}">
                <a16:creationId xmlns:a16="http://schemas.microsoft.com/office/drawing/2014/main" id="{1908E2B7-FD7C-4917-9116-BC481670380D}"/>
              </a:ext>
            </a:extLst>
          </p:cNvPr>
          <p:cNvSpPr/>
          <p:nvPr userDrawn="1"/>
        </p:nvSpPr>
        <p:spPr>
          <a:xfrm>
            <a:off x="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endParaRPr lang="en-US" sz="1798" dirty="0"/>
          </a:p>
        </p:txBody>
      </p:sp>
      <p:sp>
        <p:nvSpPr>
          <p:cNvPr id="9" name="Rectangle 8">
            <a:extLst>
              <a:ext uri="{FF2B5EF4-FFF2-40B4-BE49-F238E27FC236}">
                <a16:creationId xmlns:a16="http://schemas.microsoft.com/office/drawing/2014/main" id="{4E459857-EC20-4725-9729-C46C2B82E67B}"/>
              </a:ext>
            </a:extLst>
          </p:cNvPr>
          <p:cNvSpPr/>
          <p:nvPr userDrawn="1"/>
        </p:nvSpPr>
        <p:spPr>
          <a:xfrm>
            <a:off x="0" y="0"/>
            <a:ext cx="43891200" cy="4114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endParaRPr lang="en-US" sz="1798" dirty="0"/>
          </a:p>
        </p:txBody>
      </p:sp>
      <p:sp>
        <p:nvSpPr>
          <p:cNvPr id="10" name="Rectangle 9">
            <a:extLst>
              <a:ext uri="{FF2B5EF4-FFF2-40B4-BE49-F238E27FC236}">
                <a16:creationId xmlns:a16="http://schemas.microsoft.com/office/drawing/2014/main" id="{53D01061-EB55-4BDA-9715-6B258A79D235}"/>
              </a:ext>
            </a:extLst>
          </p:cNvPr>
          <p:cNvSpPr/>
          <p:nvPr userDrawn="1"/>
        </p:nvSpPr>
        <p:spPr>
          <a:xfrm>
            <a:off x="0" y="28803599"/>
            <a:ext cx="43891200" cy="41148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endParaRPr lang="en-US" sz="1798" dirty="0"/>
          </a:p>
        </p:txBody>
      </p:sp>
      <p:sp>
        <p:nvSpPr>
          <p:cNvPr id="11" name="Instructions">
            <a:extLst>
              <a:ext uri="{FF2B5EF4-FFF2-40B4-BE49-F238E27FC236}">
                <a16:creationId xmlns:a16="http://schemas.microsoft.com/office/drawing/2014/main" id="{2635A212-2F14-4E54-B188-2E68FF297809}"/>
              </a:ext>
            </a:extLst>
          </p:cNvPr>
          <p:cNvSpPr/>
          <p:nvPr userDrawn="1"/>
        </p:nvSpPr>
        <p:spPr>
          <a:xfrm>
            <a:off x="-10515603" y="0"/>
            <a:ext cx="9601203"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4" tIns="171424" rIns="171424" bIns="171424"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798"/>
              </a:spcAft>
            </a:pPr>
            <a:r>
              <a:rPr lang="en-US" sz="7200" dirty="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798"/>
              </a:spcAft>
            </a:pPr>
            <a:r>
              <a:rPr lang="en-US" sz="4902" dirty="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798"/>
              </a:spcAft>
            </a:pPr>
            <a:r>
              <a:rPr lang="en-US" sz="7200" dirty="0">
                <a:solidFill>
                  <a:srgbClr val="7F7F7F"/>
                </a:solidFill>
                <a:latin typeface="Calibri" pitchFamily="34" charset="0"/>
                <a:cs typeface="Calibri" panose="020F0502020204030204" pitchFamily="34" charset="0"/>
              </a:rPr>
              <a:t>Placeholders</a:t>
            </a:r>
            <a:r>
              <a:rPr sz="7200" dirty="0">
                <a:solidFill>
                  <a:srgbClr val="7F7F7F"/>
                </a:solidFill>
                <a:latin typeface="Calibri" pitchFamily="34" charset="0"/>
                <a:cs typeface="Calibri" panose="020F0502020204030204" pitchFamily="34" charset="0"/>
              </a:rPr>
              <a:t>:</a:t>
            </a:r>
          </a:p>
          <a:p>
            <a:pPr lvl="0">
              <a:spcBef>
                <a:spcPts val="0"/>
              </a:spcBef>
              <a:spcAft>
                <a:spcPts val="1798"/>
              </a:spcAft>
            </a:pPr>
            <a:r>
              <a:rPr sz="4902" dirty="0">
                <a:solidFill>
                  <a:srgbClr val="7F7F7F"/>
                </a:solidFill>
                <a:latin typeface="Calibri" pitchFamily="34" charset="0"/>
                <a:cs typeface="Calibri" panose="020F0502020204030204" pitchFamily="34" charset="0"/>
              </a:rPr>
              <a:t>The </a:t>
            </a:r>
            <a:r>
              <a:rPr lang="en-US" sz="4902" dirty="0">
                <a:solidFill>
                  <a:srgbClr val="7F7F7F"/>
                </a:solidFill>
                <a:latin typeface="Calibri" pitchFamily="34" charset="0"/>
                <a:cs typeface="Calibri" panose="020F0502020204030204" pitchFamily="34" charset="0"/>
              </a:rPr>
              <a:t>various elements included</a:t>
            </a:r>
            <a:r>
              <a:rPr sz="4902" dirty="0">
                <a:solidFill>
                  <a:srgbClr val="7F7F7F"/>
                </a:solidFill>
                <a:latin typeface="Calibri" pitchFamily="34" charset="0"/>
                <a:cs typeface="Calibri" panose="020F0502020204030204" pitchFamily="34" charset="0"/>
              </a:rPr>
              <a:t> in this </a:t>
            </a:r>
            <a:r>
              <a:rPr lang="en-US" sz="4902" dirty="0">
                <a:solidFill>
                  <a:srgbClr val="7F7F7F"/>
                </a:solidFill>
                <a:latin typeface="Calibri" pitchFamily="34" charset="0"/>
                <a:cs typeface="Calibri" panose="020F0502020204030204" pitchFamily="34" charset="0"/>
              </a:rPr>
              <a:t>poster are ones</a:t>
            </a:r>
            <a:r>
              <a:rPr lang="en-US" sz="4902" baseline="0" dirty="0">
                <a:solidFill>
                  <a:srgbClr val="7F7F7F"/>
                </a:solidFill>
                <a:latin typeface="Calibri" pitchFamily="34" charset="0"/>
                <a:cs typeface="Calibri" panose="020F0502020204030204" pitchFamily="34" charset="0"/>
              </a:rPr>
              <a:t> we often see in medical, research, and scientific posters.</a:t>
            </a:r>
            <a:r>
              <a:rPr sz="4902" dirty="0">
                <a:solidFill>
                  <a:srgbClr val="7F7F7F"/>
                </a:solidFill>
                <a:latin typeface="Calibri" pitchFamily="34" charset="0"/>
                <a:cs typeface="Calibri" panose="020F0502020204030204" pitchFamily="34" charset="0"/>
              </a:rPr>
              <a:t> </a:t>
            </a:r>
            <a:r>
              <a:rPr lang="en-US" sz="4902" dirty="0">
                <a:solidFill>
                  <a:srgbClr val="7F7F7F"/>
                </a:solidFill>
                <a:latin typeface="Calibri" pitchFamily="34" charset="0"/>
                <a:cs typeface="Calibri" panose="020F0502020204030204" pitchFamily="34" charset="0"/>
              </a:rPr>
              <a:t>Feel</a:t>
            </a:r>
            <a:r>
              <a:rPr lang="en-US" sz="4902"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798"/>
              </a:spcAft>
            </a:pPr>
            <a:r>
              <a:rPr lang="en-US" sz="7200" dirty="0">
                <a:solidFill>
                  <a:srgbClr val="7F7F7F"/>
                </a:solidFill>
                <a:latin typeface="Calibri" pitchFamily="34" charset="0"/>
                <a:cs typeface="Calibri" panose="020F0502020204030204" pitchFamily="34" charset="0"/>
              </a:rPr>
              <a:t>Image</a:t>
            </a:r>
            <a:r>
              <a:rPr lang="en-US" sz="7200" baseline="0" dirty="0">
                <a:solidFill>
                  <a:srgbClr val="7F7F7F"/>
                </a:solidFill>
                <a:latin typeface="Calibri" pitchFamily="34" charset="0"/>
                <a:cs typeface="Calibri" panose="020F0502020204030204" pitchFamily="34" charset="0"/>
              </a:rPr>
              <a:t> Quality</a:t>
            </a:r>
            <a:r>
              <a:rPr lang="en-US" sz="7200" dirty="0">
                <a:solidFill>
                  <a:srgbClr val="7F7F7F"/>
                </a:solidFill>
                <a:latin typeface="Calibri" pitchFamily="34" charset="0"/>
                <a:cs typeface="Calibri" panose="020F0502020204030204" pitchFamily="34" charset="0"/>
              </a:rPr>
              <a:t>:</a:t>
            </a:r>
          </a:p>
          <a:p>
            <a:pPr lvl="0">
              <a:spcBef>
                <a:spcPts val="0"/>
              </a:spcBef>
              <a:spcAft>
                <a:spcPts val="1798"/>
              </a:spcAft>
            </a:pPr>
            <a:r>
              <a:rPr lang="en-US" sz="4902" dirty="0">
                <a:solidFill>
                  <a:srgbClr val="7F7F7F"/>
                </a:solidFill>
                <a:latin typeface="Calibri" pitchFamily="34" charset="0"/>
                <a:cs typeface="Calibri" panose="020F0502020204030204" pitchFamily="34" charset="0"/>
              </a:rPr>
              <a:t>You can place digital photos or logo art in your poster file by selecting the </a:t>
            </a:r>
            <a:r>
              <a:rPr lang="en-US" sz="4902" b="1" dirty="0">
                <a:solidFill>
                  <a:srgbClr val="7F7F7F"/>
                </a:solidFill>
                <a:latin typeface="Calibri" pitchFamily="34" charset="0"/>
                <a:cs typeface="Calibri" panose="020F0502020204030204" pitchFamily="34" charset="0"/>
              </a:rPr>
              <a:t>Insert, Picture</a:t>
            </a:r>
            <a:r>
              <a:rPr lang="en-US" sz="4902"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2" b="1" dirty="0">
                <a:solidFill>
                  <a:srgbClr val="7F7F7F"/>
                </a:solidFill>
                <a:latin typeface="Calibri" pitchFamily="34" charset="0"/>
                <a:cs typeface="Calibri" panose="020F0502020204030204" pitchFamily="34" charset="0"/>
              </a:rPr>
              <a:t>150-200 pixels per inch in their final printed size</a:t>
            </a:r>
            <a:r>
              <a:rPr lang="en-US" sz="4902" dirty="0">
                <a:solidFill>
                  <a:srgbClr val="7F7F7F"/>
                </a:solidFill>
                <a:latin typeface="Calibri" pitchFamily="34" charset="0"/>
                <a:cs typeface="Calibri" panose="020F0502020204030204" pitchFamily="34" charset="0"/>
              </a:rPr>
              <a:t>. For instance, a 1600 x 1200 pixel</a:t>
            </a:r>
            <a:r>
              <a:rPr lang="en-US" sz="4902" baseline="0" dirty="0">
                <a:solidFill>
                  <a:srgbClr val="7F7F7F"/>
                </a:solidFill>
                <a:latin typeface="Calibri" pitchFamily="34" charset="0"/>
                <a:cs typeface="Calibri" panose="020F0502020204030204" pitchFamily="34" charset="0"/>
              </a:rPr>
              <a:t> photo will usually look fine up to </a:t>
            </a:r>
            <a:r>
              <a:rPr lang="en-US" sz="4902" dirty="0">
                <a:solidFill>
                  <a:srgbClr val="7F7F7F"/>
                </a:solidFill>
                <a:latin typeface="Calibri" pitchFamily="34" charset="0"/>
                <a:cs typeface="Calibri" panose="020F0502020204030204" pitchFamily="34" charset="0"/>
              </a:rPr>
              <a:t>8“-10” wide on your printed poster.</a:t>
            </a:r>
          </a:p>
          <a:p>
            <a:pPr lvl="0">
              <a:spcBef>
                <a:spcPts val="0"/>
              </a:spcBef>
              <a:spcAft>
                <a:spcPts val="1798"/>
              </a:spcAft>
            </a:pPr>
            <a:r>
              <a:rPr lang="en-US" sz="4902"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798"/>
              </a:spcAft>
            </a:pPr>
            <a:r>
              <a:rPr lang="en-US" sz="4902"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798"/>
              </a:spcAft>
            </a:pPr>
            <a:br>
              <a:rPr lang="en-US" sz="3603" dirty="0">
                <a:solidFill>
                  <a:srgbClr val="7F7F7F"/>
                </a:solidFill>
                <a:latin typeface="Calibri" pitchFamily="34" charset="0"/>
                <a:cs typeface="Calibri" panose="020F0502020204030204" pitchFamily="34" charset="0"/>
              </a:rPr>
            </a:br>
            <a:r>
              <a:rPr lang="en-US" sz="3603" dirty="0">
                <a:solidFill>
                  <a:srgbClr val="7F7F7F"/>
                </a:solidFill>
                <a:latin typeface="Calibri" pitchFamily="34" charset="0"/>
                <a:cs typeface="Calibri" panose="020F0502020204030204" pitchFamily="34" charset="0"/>
              </a:rPr>
              <a:t>[This sidebar area does not print.]</a:t>
            </a:r>
          </a:p>
        </p:txBody>
      </p:sp>
      <p:grpSp>
        <p:nvGrpSpPr>
          <p:cNvPr id="12" name="Group 11">
            <a:extLst>
              <a:ext uri="{FF2B5EF4-FFF2-40B4-BE49-F238E27FC236}">
                <a16:creationId xmlns:a16="http://schemas.microsoft.com/office/drawing/2014/main" id="{8C03A960-1683-409E-A55D-F51A19859FC5}"/>
              </a:ext>
            </a:extLst>
          </p:cNvPr>
          <p:cNvGrpSpPr/>
          <p:nvPr userDrawn="1"/>
        </p:nvGrpSpPr>
        <p:grpSpPr>
          <a:xfrm>
            <a:off x="44805600" y="0"/>
            <a:ext cx="9601203" cy="32918400"/>
            <a:chOff x="33832800" y="0"/>
            <a:chExt cx="12801600" cy="43891200"/>
          </a:xfrm>
        </p:grpSpPr>
        <p:sp>
          <p:nvSpPr>
            <p:cNvPr id="13" name="Instructions">
              <a:extLst>
                <a:ext uri="{FF2B5EF4-FFF2-40B4-BE49-F238E27FC236}">
                  <a16:creationId xmlns:a16="http://schemas.microsoft.com/office/drawing/2014/main" id="{AB929665-0AA8-4244-A1ED-F55D3543CCB6}"/>
                </a:ext>
              </a:extLst>
            </p:cNvPr>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798"/>
                </a:spcAft>
              </a:pPr>
              <a:r>
                <a:rPr lang="en-US" sz="7200" dirty="0">
                  <a:solidFill>
                    <a:schemeClr val="bg1">
                      <a:lumMod val="50000"/>
                    </a:schemeClr>
                  </a:solidFill>
                  <a:latin typeface="Calibri" pitchFamily="34" charset="0"/>
                  <a:cs typeface="Calibri" panose="020F0502020204030204" pitchFamily="34" charset="0"/>
                </a:rPr>
                <a:t>Change</a:t>
              </a:r>
              <a:r>
                <a:rPr lang="en-US" sz="7200" baseline="0" dirty="0">
                  <a:solidFill>
                    <a:schemeClr val="bg1">
                      <a:lumMod val="50000"/>
                    </a:schemeClr>
                  </a:solidFill>
                  <a:latin typeface="Calibri" pitchFamily="34" charset="0"/>
                  <a:cs typeface="Calibri" panose="020F0502020204030204" pitchFamily="34" charset="0"/>
                </a:rPr>
                <a:t> Color Theme</a:t>
              </a:r>
              <a:r>
                <a:rPr lang="en-US" sz="7200" dirty="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r>
                <a:rPr lang="en-US" sz="4902"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2"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798"/>
                </a:spcAft>
              </a:pPr>
              <a:r>
                <a:rPr lang="en-US" sz="4902" baseline="0" dirty="0">
                  <a:solidFill>
                    <a:schemeClr val="bg1">
                      <a:lumMod val="50000"/>
                    </a:schemeClr>
                  </a:solidFill>
                  <a:latin typeface="Calibri" pitchFamily="34" charset="0"/>
                  <a:cs typeface="Calibri" panose="020F0502020204030204" pitchFamily="34" charset="0"/>
                </a:rPr>
                <a:t>To change the color theme, select the </a:t>
              </a:r>
              <a:r>
                <a:rPr lang="en-US" sz="4902" b="1" baseline="0" dirty="0">
                  <a:solidFill>
                    <a:schemeClr val="bg1">
                      <a:lumMod val="50000"/>
                    </a:schemeClr>
                  </a:solidFill>
                  <a:latin typeface="Calibri" pitchFamily="34" charset="0"/>
                  <a:cs typeface="Calibri" panose="020F0502020204030204" pitchFamily="34" charset="0"/>
                </a:rPr>
                <a:t>Design</a:t>
              </a:r>
              <a:r>
                <a:rPr lang="en-US" sz="4902" baseline="0" dirty="0">
                  <a:solidFill>
                    <a:schemeClr val="bg1">
                      <a:lumMod val="50000"/>
                    </a:schemeClr>
                  </a:solidFill>
                  <a:latin typeface="Calibri" pitchFamily="34" charset="0"/>
                  <a:cs typeface="Calibri" panose="020F0502020204030204" pitchFamily="34" charset="0"/>
                </a:rPr>
                <a:t> tab, then select the </a:t>
              </a:r>
              <a:r>
                <a:rPr lang="en-US" sz="4902" b="1" baseline="0" dirty="0">
                  <a:solidFill>
                    <a:schemeClr val="bg1">
                      <a:lumMod val="50000"/>
                    </a:schemeClr>
                  </a:solidFill>
                  <a:latin typeface="Calibri" pitchFamily="34" charset="0"/>
                  <a:cs typeface="Calibri" panose="020F0502020204030204" pitchFamily="34" charset="0"/>
                </a:rPr>
                <a:t>Colors</a:t>
              </a:r>
              <a:r>
                <a:rPr lang="en-US" sz="4902"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endParaRPr lang="en-US" sz="4902" baseline="0" dirty="0">
                <a:solidFill>
                  <a:schemeClr val="bg1">
                    <a:lumMod val="50000"/>
                  </a:schemeClr>
                </a:solidFill>
                <a:latin typeface="Calibri" pitchFamily="34" charset="0"/>
                <a:cs typeface="Calibri" panose="020F0502020204030204" pitchFamily="34" charset="0"/>
              </a:endParaRPr>
            </a:p>
            <a:p>
              <a:pPr lvl="0">
                <a:spcBef>
                  <a:spcPts val="0"/>
                </a:spcBef>
                <a:spcAft>
                  <a:spcPts val="1798"/>
                </a:spcAft>
              </a:pPr>
              <a:r>
                <a:rPr lang="en-US" sz="4902"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798"/>
                </a:spcAft>
              </a:pPr>
              <a:r>
                <a:rPr lang="en-US" sz="72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798"/>
                </a:spcAft>
              </a:pPr>
              <a:r>
                <a:rPr lang="en-US" sz="4902" dirty="0">
                  <a:solidFill>
                    <a:schemeClr val="bg1">
                      <a:lumMod val="50000"/>
                    </a:schemeClr>
                  </a:solidFill>
                  <a:latin typeface="Calibri" pitchFamily="34" charset="0"/>
                  <a:cs typeface="Calibri" panose="020F0502020204030204" pitchFamily="34" charset="0"/>
                </a:rPr>
                <a:t>Once your poster file is ready, visit</a:t>
              </a:r>
              <a:r>
                <a:rPr lang="en-US" sz="4902" baseline="0" dirty="0">
                  <a:solidFill>
                    <a:schemeClr val="bg1">
                      <a:lumMod val="50000"/>
                    </a:schemeClr>
                  </a:solidFill>
                  <a:latin typeface="Calibri" pitchFamily="34" charset="0"/>
                  <a:cs typeface="Calibri" panose="020F0502020204030204" pitchFamily="34" charset="0"/>
                </a:rPr>
                <a:t> </a:t>
              </a:r>
              <a:r>
                <a:rPr lang="en-US" sz="4902" b="1" baseline="0" dirty="0">
                  <a:solidFill>
                    <a:schemeClr val="bg1">
                      <a:lumMod val="50000"/>
                    </a:schemeClr>
                  </a:solidFill>
                  <a:latin typeface="Calibri" pitchFamily="34" charset="0"/>
                  <a:cs typeface="Calibri" panose="020F0502020204030204" pitchFamily="34" charset="0"/>
                </a:rPr>
                <a:t>www.genigraphics.com</a:t>
              </a:r>
              <a:r>
                <a:rPr lang="en-US" sz="4902"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798"/>
                </a:spcAft>
              </a:pPr>
              <a:r>
                <a:rPr lang="en-US" sz="4902"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2"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2" baseline="0" dirty="0">
                  <a:solidFill>
                    <a:schemeClr val="bg1">
                      <a:lumMod val="50000"/>
                    </a:schemeClr>
                  </a:solidFill>
                  <a:latin typeface="Calibri" pitchFamily="34" charset="0"/>
                  <a:cs typeface="Calibri" panose="020F0502020204030204" pitchFamily="34" charset="0"/>
                </a:rPr>
                <a:t>US and Canada:  1-800-790-4001</a:t>
              </a:r>
              <a:br>
                <a:rPr lang="en-US" sz="4902" baseline="0" dirty="0">
                  <a:solidFill>
                    <a:schemeClr val="bg1">
                      <a:lumMod val="50000"/>
                    </a:schemeClr>
                  </a:solidFill>
                  <a:latin typeface="Calibri" pitchFamily="34" charset="0"/>
                  <a:cs typeface="Calibri" panose="020F0502020204030204" pitchFamily="34" charset="0"/>
                </a:rPr>
              </a:br>
              <a:r>
                <a:rPr lang="en-US" sz="4902"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3603" dirty="0">
                  <a:solidFill>
                    <a:schemeClr val="bg1">
                      <a:lumMod val="50000"/>
                    </a:schemeClr>
                  </a:solidFill>
                  <a:latin typeface="Calibri" pitchFamily="34" charset="0"/>
                  <a:cs typeface="Calibri" panose="020F0502020204030204" pitchFamily="34" charset="0"/>
                </a:rPr>
              </a:br>
              <a:r>
                <a:rPr lang="en-US" sz="3603"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a:extLst>
                <a:ext uri="{FF2B5EF4-FFF2-40B4-BE49-F238E27FC236}">
                  <a16:creationId xmlns:a16="http://schemas.microsoft.com/office/drawing/2014/main" id="{7BC9F82D-95DA-49DA-BE65-A0623C7DA1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15" name="Picture 14">
            <a:extLst>
              <a:ext uri="{FF2B5EF4-FFF2-40B4-BE49-F238E27FC236}">
                <a16:creationId xmlns:a16="http://schemas.microsoft.com/office/drawing/2014/main" id="{C3E37D2B-E2A9-420A-AA43-8831BDD464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0" y="32613600"/>
            <a:ext cx="5297434" cy="185927"/>
          </a:xfrm>
          <a:prstGeom prst="rect">
            <a:avLst/>
          </a:prstGeom>
        </p:spPr>
      </p:pic>
    </p:spTree>
    <p:extLst>
      <p:ext uri="{BB962C8B-B14F-4D97-AF65-F5344CB8AC3E}">
        <p14:creationId xmlns:p14="http://schemas.microsoft.com/office/powerpoint/2010/main" val="3690493784"/>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3292813" rtl="0" eaLnBrk="1" latinLnBrk="0" hangingPunct="1">
        <a:lnSpc>
          <a:spcPct val="90000"/>
        </a:lnSpc>
        <a:spcBef>
          <a:spcPct val="0"/>
        </a:spcBef>
        <a:buNone/>
        <a:defRPr sz="8000" b="0" kern="1200">
          <a:solidFill>
            <a:schemeClr val="tx1"/>
          </a:solidFill>
          <a:latin typeface="Calibri" panose="020F0502020204030204" pitchFamily="34" charset="0"/>
          <a:ea typeface="+mj-ea"/>
          <a:cs typeface="Calibri" panose="020F0502020204030204" pitchFamily="34" charset="0"/>
        </a:defRPr>
      </a:lvl1pPr>
    </p:titleStyle>
    <p:bodyStyle>
      <a:lvl1pPr marL="823200" indent="-823200" algn="l" defTabSz="3292813" rtl="0" eaLnBrk="1" latinLnBrk="0" hangingPunct="1">
        <a:lnSpc>
          <a:spcPct val="90000"/>
        </a:lnSpc>
        <a:spcBef>
          <a:spcPts val="3603"/>
        </a:spcBef>
        <a:buFont typeface="Arial" panose="020B0604020202020204" pitchFamily="34" charset="0"/>
        <a:buChar char="•"/>
        <a:defRPr sz="8000" kern="1200">
          <a:solidFill>
            <a:schemeClr val="tx1"/>
          </a:solidFill>
          <a:latin typeface="+mn-lt"/>
          <a:ea typeface="+mn-ea"/>
          <a:cs typeface="+mn-cs"/>
        </a:defRPr>
      </a:lvl1pPr>
      <a:lvl2pPr marL="2469606" indent="-823200" algn="l" defTabSz="3292813" rtl="0" eaLnBrk="1" latinLnBrk="0" hangingPunct="1">
        <a:lnSpc>
          <a:spcPct val="90000"/>
        </a:lnSpc>
        <a:spcBef>
          <a:spcPts val="1798"/>
        </a:spcBef>
        <a:buFont typeface="Arial" panose="020B0604020202020204" pitchFamily="34" charset="0"/>
        <a:buChar char="•"/>
        <a:defRPr sz="6605" kern="1200">
          <a:solidFill>
            <a:schemeClr val="tx1"/>
          </a:solidFill>
          <a:latin typeface="+mn-lt"/>
          <a:ea typeface="+mn-ea"/>
          <a:cs typeface="+mn-cs"/>
        </a:defRPr>
      </a:lvl2pPr>
      <a:lvl3pPr marL="4116013" indent="-823200" algn="l" defTabSz="3292813" rtl="0" eaLnBrk="1" latinLnBrk="0" hangingPunct="1">
        <a:lnSpc>
          <a:spcPct val="90000"/>
        </a:lnSpc>
        <a:spcBef>
          <a:spcPts val="1798"/>
        </a:spcBef>
        <a:buFont typeface="Arial" panose="020B0604020202020204" pitchFamily="34" charset="0"/>
        <a:buChar char="•"/>
        <a:defRPr sz="5402" kern="1200">
          <a:solidFill>
            <a:schemeClr val="tx1"/>
          </a:solidFill>
          <a:latin typeface="+mn-lt"/>
          <a:ea typeface="+mn-ea"/>
          <a:cs typeface="+mn-cs"/>
        </a:defRPr>
      </a:lvl3pPr>
      <a:lvl4pPr marL="5762419" indent="-823200" algn="l" defTabSz="3292813" rtl="0" eaLnBrk="1" latinLnBrk="0" hangingPunct="1">
        <a:lnSpc>
          <a:spcPct val="90000"/>
        </a:lnSpc>
        <a:spcBef>
          <a:spcPts val="1798"/>
        </a:spcBef>
        <a:buFont typeface="Arial" panose="020B0604020202020204" pitchFamily="34" charset="0"/>
        <a:buChar char="•"/>
        <a:defRPr sz="4800" kern="1200">
          <a:solidFill>
            <a:schemeClr val="tx1"/>
          </a:solidFill>
          <a:latin typeface="+mn-lt"/>
          <a:ea typeface="+mn-ea"/>
          <a:cs typeface="+mn-cs"/>
        </a:defRPr>
      </a:lvl4pPr>
      <a:lvl5pPr marL="7408826" indent="-823200" algn="l" defTabSz="3292813" rtl="0" eaLnBrk="1" latinLnBrk="0" hangingPunct="1">
        <a:lnSpc>
          <a:spcPct val="90000"/>
        </a:lnSpc>
        <a:spcBef>
          <a:spcPts val="1798"/>
        </a:spcBef>
        <a:buFont typeface="Arial" panose="020B0604020202020204" pitchFamily="34" charset="0"/>
        <a:buChar char="•"/>
        <a:defRPr sz="4800" kern="1200">
          <a:solidFill>
            <a:schemeClr val="tx1"/>
          </a:solidFill>
          <a:latin typeface="+mn-lt"/>
          <a:ea typeface="+mn-ea"/>
          <a:cs typeface="+mn-cs"/>
        </a:defRPr>
      </a:lvl5pPr>
      <a:lvl6pPr marL="9055232" indent="-823200" algn="l" defTabSz="3292813" rtl="0" eaLnBrk="1" latinLnBrk="0" hangingPunct="1">
        <a:lnSpc>
          <a:spcPct val="90000"/>
        </a:lnSpc>
        <a:spcBef>
          <a:spcPts val="1798"/>
        </a:spcBef>
        <a:buFont typeface="Arial" panose="020B0604020202020204" pitchFamily="34" charset="0"/>
        <a:buChar char="•"/>
        <a:defRPr sz="6483" kern="1200">
          <a:solidFill>
            <a:schemeClr val="tx1"/>
          </a:solidFill>
          <a:latin typeface="+mn-lt"/>
          <a:ea typeface="+mn-ea"/>
          <a:cs typeface="+mn-cs"/>
        </a:defRPr>
      </a:lvl6pPr>
      <a:lvl7pPr marL="10701638" indent="-823200" algn="l" defTabSz="3292813" rtl="0" eaLnBrk="1" latinLnBrk="0" hangingPunct="1">
        <a:lnSpc>
          <a:spcPct val="90000"/>
        </a:lnSpc>
        <a:spcBef>
          <a:spcPts val="1798"/>
        </a:spcBef>
        <a:buFont typeface="Arial" panose="020B0604020202020204" pitchFamily="34" charset="0"/>
        <a:buChar char="•"/>
        <a:defRPr sz="6483" kern="1200">
          <a:solidFill>
            <a:schemeClr val="tx1"/>
          </a:solidFill>
          <a:latin typeface="+mn-lt"/>
          <a:ea typeface="+mn-ea"/>
          <a:cs typeface="+mn-cs"/>
        </a:defRPr>
      </a:lvl7pPr>
      <a:lvl8pPr marL="12348038" indent="-823200" algn="l" defTabSz="3292813" rtl="0" eaLnBrk="1" latinLnBrk="0" hangingPunct="1">
        <a:lnSpc>
          <a:spcPct val="90000"/>
        </a:lnSpc>
        <a:spcBef>
          <a:spcPts val="1798"/>
        </a:spcBef>
        <a:buFont typeface="Arial" panose="020B0604020202020204" pitchFamily="34" charset="0"/>
        <a:buChar char="•"/>
        <a:defRPr sz="6483" kern="1200">
          <a:solidFill>
            <a:schemeClr val="tx1"/>
          </a:solidFill>
          <a:latin typeface="+mn-lt"/>
          <a:ea typeface="+mn-ea"/>
          <a:cs typeface="+mn-cs"/>
        </a:defRPr>
      </a:lvl8pPr>
      <a:lvl9pPr marL="13994445" indent="-823200" algn="l" defTabSz="3292813" rtl="0" eaLnBrk="1" latinLnBrk="0" hangingPunct="1">
        <a:lnSpc>
          <a:spcPct val="90000"/>
        </a:lnSpc>
        <a:spcBef>
          <a:spcPts val="1798"/>
        </a:spcBef>
        <a:buFont typeface="Arial" panose="020B0604020202020204" pitchFamily="34" charset="0"/>
        <a:buChar char="•"/>
        <a:defRPr sz="6483" kern="1200">
          <a:solidFill>
            <a:schemeClr val="tx1"/>
          </a:solidFill>
          <a:latin typeface="+mn-lt"/>
          <a:ea typeface="+mn-ea"/>
          <a:cs typeface="+mn-cs"/>
        </a:defRPr>
      </a:lvl9pPr>
    </p:bodyStyle>
    <p:otherStyle>
      <a:defPPr>
        <a:defRPr lang="en-US"/>
      </a:defPPr>
      <a:lvl1pPr marL="0" algn="l" defTabSz="3292813" rtl="0" eaLnBrk="1" latinLnBrk="0" hangingPunct="1">
        <a:defRPr sz="6483" kern="1200">
          <a:solidFill>
            <a:schemeClr val="tx1"/>
          </a:solidFill>
          <a:latin typeface="+mn-lt"/>
          <a:ea typeface="+mn-ea"/>
          <a:cs typeface="+mn-cs"/>
        </a:defRPr>
      </a:lvl1pPr>
      <a:lvl2pPr marL="1646406" algn="l" defTabSz="3292813" rtl="0" eaLnBrk="1" latinLnBrk="0" hangingPunct="1">
        <a:defRPr sz="6483" kern="1200">
          <a:solidFill>
            <a:schemeClr val="tx1"/>
          </a:solidFill>
          <a:latin typeface="+mn-lt"/>
          <a:ea typeface="+mn-ea"/>
          <a:cs typeface="+mn-cs"/>
        </a:defRPr>
      </a:lvl2pPr>
      <a:lvl3pPr marL="3292813" algn="l" defTabSz="3292813" rtl="0" eaLnBrk="1" latinLnBrk="0" hangingPunct="1">
        <a:defRPr sz="6483" kern="1200">
          <a:solidFill>
            <a:schemeClr val="tx1"/>
          </a:solidFill>
          <a:latin typeface="+mn-lt"/>
          <a:ea typeface="+mn-ea"/>
          <a:cs typeface="+mn-cs"/>
        </a:defRPr>
      </a:lvl3pPr>
      <a:lvl4pPr marL="4939219" algn="l" defTabSz="3292813" rtl="0" eaLnBrk="1" latinLnBrk="0" hangingPunct="1">
        <a:defRPr sz="6483" kern="1200">
          <a:solidFill>
            <a:schemeClr val="tx1"/>
          </a:solidFill>
          <a:latin typeface="+mn-lt"/>
          <a:ea typeface="+mn-ea"/>
          <a:cs typeface="+mn-cs"/>
        </a:defRPr>
      </a:lvl4pPr>
      <a:lvl5pPr marL="6585619" algn="l" defTabSz="3292813" rtl="0" eaLnBrk="1" latinLnBrk="0" hangingPunct="1">
        <a:defRPr sz="6483" kern="1200">
          <a:solidFill>
            <a:schemeClr val="tx1"/>
          </a:solidFill>
          <a:latin typeface="+mn-lt"/>
          <a:ea typeface="+mn-ea"/>
          <a:cs typeface="+mn-cs"/>
        </a:defRPr>
      </a:lvl5pPr>
      <a:lvl6pPr marL="8232026" algn="l" defTabSz="3292813" rtl="0" eaLnBrk="1" latinLnBrk="0" hangingPunct="1">
        <a:defRPr sz="6483" kern="1200">
          <a:solidFill>
            <a:schemeClr val="tx1"/>
          </a:solidFill>
          <a:latin typeface="+mn-lt"/>
          <a:ea typeface="+mn-ea"/>
          <a:cs typeface="+mn-cs"/>
        </a:defRPr>
      </a:lvl6pPr>
      <a:lvl7pPr marL="9878432" algn="l" defTabSz="3292813" rtl="0" eaLnBrk="1" latinLnBrk="0" hangingPunct="1">
        <a:defRPr sz="6483" kern="1200">
          <a:solidFill>
            <a:schemeClr val="tx1"/>
          </a:solidFill>
          <a:latin typeface="+mn-lt"/>
          <a:ea typeface="+mn-ea"/>
          <a:cs typeface="+mn-cs"/>
        </a:defRPr>
      </a:lvl7pPr>
      <a:lvl8pPr marL="11524838" algn="l" defTabSz="3292813" rtl="0" eaLnBrk="1" latinLnBrk="0" hangingPunct="1">
        <a:defRPr sz="6483" kern="1200">
          <a:solidFill>
            <a:schemeClr val="tx1"/>
          </a:solidFill>
          <a:latin typeface="+mn-lt"/>
          <a:ea typeface="+mn-ea"/>
          <a:cs typeface="+mn-cs"/>
        </a:defRPr>
      </a:lvl8pPr>
      <a:lvl9pPr marL="13171245" algn="l" defTabSz="3292813" rtl="0" eaLnBrk="1" latinLnBrk="0" hangingPunct="1">
        <a:defRPr sz="64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89"/>
          <p:cNvSpPr txBox="1">
            <a:spLocks noChangeArrowheads="1"/>
          </p:cNvSpPr>
          <p:nvPr/>
        </p:nvSpPr>
        <p:spPr bwMode="auto">
          <a:xfrm>
            <a:off x="1154942" y="5045985"/>
            <a:ext cx="13101320" cy="5183043"/>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228600" marR="0" indent="228600" algn="just">
              <a:lnSpc>
                <a:spcPct val="150000"/>
              </a:lnSpc>
              <a:spcBef>
                <a:spcPts val="0"/>
              </a:spcBef>
              <a:spcAft>
                <a:spcPts val="0"/>
              </a:spcAft>
            </a:pPr>
            <a:r>
              <a:rPr lang="en-US" sz="3600" dirty="0">
                <a:latin typeface="Aptos" panose="020B0004020202020204" pitchFamily="34" charset="0"/>
                <a:ea typeface="Times New Roman" panose="02020603050405020304" pitchFamily="18" charset="0"/>
                <a:cs typeface="Times New Roman" panose="02020603050405020304" pitchFamily="18" charset="0"/>
              </a:rPr>
              <a:t>Our senior design project aims to create a system that integrates with existing pipeline sensors to gather data on pressure, temperature, flow rate. This data feeds into a mathematical model to calculate corrosion rates in real-time, providing oil and gas companies with essential insights to enhance pipeline integrity and safety.</a:t>
            </a:r>
          </a:p>
        </p:txBody>
      </p:sp>
      <p:sp>
        <p:nvSpPr>
          <p:cNvPr id="32" name="Rectangle 31"/>
          <p:cNvSpPr/>
          <p:nvPr/>
        </p:nvSpPr>
        <p:spPr>
          <a:xfrm>
            <a:off x="1128872" y="4193346"/>
            <a:ext cx="13075920" cy="731514"/>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lvl="1" algn="ctr"/>
            <a:r>
              <a:rPr lang="en-US" sz="5500" b="1" dirty="0">
                <a:solidFill>
                  <a:schemeClr val="bg1"/>
                </a:solidFill>
              </a:rPr>
              <a:t>INTRODUCTION</a:t>
            </a:r>
          </a:p>
        </p:txBody>
      </p:sp>
      <p:sp>
        <p:nvSpPr>
          <p:cNvPr id="33" name="Rectangle 32"/>
          <p:cNvSpPr/>
          <p:nvPr/>
        </p:nvSpPr>
        <p:spPr>
          <a:xfrm>
            <a:off x="1128872" y="10649152"/>
            <a:ext cx="13075920" cy="731514"/>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r>
              <a:rPr lang="en-US" sz="5500" b="1" dirty="0">
                <a:solidFill>
                  <a:schemeClr val="bg1"/>
                </a:solidFill>
              </a:rPr>
              <a:t>PROBLEM STATEMENT</a:t>
            </a:r>
          </a:p>
        </p:txBody>
      </p:sp>
      <p:sp>
        <p:nvSpPr>
          <p:cNvPr id="34" name="Rectangle 33"/>
          <p:cNvSpPr/>
          <p:nvPr/>
        </p:nvSpPr>
        <p:spPr>
          <a:xfrm>
            <a:off x="1128872" y="22798724"/>
            <a:ext cx="13075920" cy="731514"/>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r>
              <a:rPr lang="en-US" sz="5500" b="1" dirty="0">
                <a:solidFill>
                  <a:schemeClr val="bg1"/>
                </a:solidFill>
              </a:rPr>
              <a:t>TARGET SPECIFICATIONS</a:t>
            </a:r>
          </a:p>
        </p:txBody>
      </p:sp>
      <p:sp>
        <p:nvSpPr>
          <p:cNvPr id="35" name="Rectangle 34"/>
          <p:cNvSpPr/>
          <p:nvPr/>
        </p:nvSpPr>
        <p:spPr>
          <a:xfrm>
            <a:off x="29088657" y="11505873"/>
            <a:ext cx="12801600" cy="731519"/>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r>
              <a:rPr lang="en-US" sz="5500" b="1" dirty="0">
                <a:solidFill>
                  <a:schemeClr val="bg1"/>
                </a:solidFill>
              </a:rPr>
              <a:t>TESTING</a:t>
            </a:r>
          </a:p>
        </p:txBody>
      </p:sp>
      <p:sp>
        <p:nvSpPr>
          <p:cNvPr id="11" name="Text Box 190"/>
          <p:cNvSpPr txBox="1">
            <a:spLocks noChangeArrowheads="1"/>
          </p:cNvSpPr>
          <p:nvPr/>
        </p:nvSpPr>
        <p:spPr bwMode="auto">
          <a:xfrm>
            <a:off x="1180342" y="23643448"/>
            <a:ext cx="13075920" cy="4985938"/>
          </a:xfrm>
          <a:prstGeom prst="rect">
            <a:avLst/>
          </a:prstGeom>
          <a:solidFill>
            <a:schemeClr val="bg1"/>
          </a:solidFill>
          <a:ln w="12700">
            <a:solidFill>
              <a:schemeClr val="accent1">
                <a:lumMod val="75000"/>
              </a:schemeClr>
            </a:solidFill>
          </a:ln>
          <a:effectLst/>
        </p:spPr>
        <p:txBody>
          <a:bodyPr wrap="square" lIns="137139" tIns="137139" rIns="137139" bIns="137139"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lnSpc>
                <a:spcPct val="150000"/>
              </a:lnSpc>
              <a:buFont typeface="Arial" panose="020F0302020204030204"/>
              <a:buChar char="•"/>
            </a:pPr>
            <a:r>
              <a:rPr lang="en-US" sz="3600" dirty="0">
                <a:latin typeface="Apots"/>
                <a:cs typeface="Times New Roman" panose="02020603050405020304" pitchFamily="18" charset="0"/>
              </a:rPr>
              <a:t>Data acquisition Time: 100 </a:t>
            </a:r>
            <a:r>
              <a:rPr lang="en-US" sz="3600" dirty="0" err="1">
                <a:latin typeface="Apots"/>
                <a:cs typeface="Times New Roman" panose="02020603050405020304" pitchFamily="18" charset="0"/>
              </a:rPr>
              <a:t>ms</a:t>
            </a:r>
            <a:endParaRPr lang="ar-SA" sz="3600" dirty="0">
              <a:latin typeface="Apots"/>
              <a:cs typeface="Times New Roman" panose="02020603050405020304" pitchFamily="18" charset="0"/>
            </a:endParaRPr>
          </a:p>
          <a:p>
            <a:pPr algn="just">
              <a:lnSpc>
                <a:spcPct val="150000"/>
              </a:lnSpc>
              <a:buFont typeface="Arial" panose="020F0302020204030204"/>
              <a:buChar char="•"/>
            </a:pPr>
            <a:r>
              <a:rPr lang="en-US" sz="3600" dirty="0">
                <a:latin typeface="Apots"/>
                <a:cs typeface="Times New Roman" panose="02020603050405020304" pitchFamily="18" charset="0"/>
              </a:rPr>
              <a:t>Corrosion Detection Range: 0 to 5 mm/year</a:t>
            </a:r>
          </a:p>
          <a:p>
            <a:pPr algn="just" eaLnBrk="1" hangingPunct="1">
              <a:lnSpc>
                <a:spcPct val="150000"/>
              </a:lnSpc>
              <a:buFont typeface="Arial" panose="020F0302020204030204"/>
              <a:buChar char="•"/>
            </a:pPr>
            <a:r>
              <a:rPr lang="en-US" sz="3600" dirty="0">
                <a:latin typeface="Apots"/>
                <a:cs typeface="Times New Roman" panose="02020603050405020304" pitchFamily="18" charset="0"/>
              </a:rPr>
              <a:t>Data Accuracy Error: &lt; 0.5%</a:t>
            </a:r>
          </a:p>
          <a:p>
            <a:pPr algn="just" eaLnBrk="1" hangingPunct="1">
              <a:lnSpc>
                <a:spcPct val="150000"/>
              </a:lnSpc>
              <a:buFont typeface="Arial" panose="020F0302020204030204"/>
              <a:buChar char="•"/>
            </a:pPr>
            <a:r>
              <a:rPr lang="en-US" sz="3600" dirty="0">
                <a:latin typeface="Apots"/>
                <a:cs typeface="Times New Roman" panose="02020603050405020304" pitchFamily="18" charset="0"/>
              </a:rPr>
              <a:t>The Testing adheres to ASTM E691-15 -  8 </a:t>
            </a:r>
          </a:p>
          <a:p>
            <a:pPr algn="just" eaLnBrk="1" hangingPunct="1">
              <a:lnSpc>
                <a:spcPct val="150000"/>
              </a:lnSpc>
              <a:buFont typeface="Arial" panose="020F0302020204030204"/>
              <a:buChar char="•"/>
            </a:pPr>
            <a:r>
              <a:rPr lang="en-US" sz="3600" dirty="0">
                <a:latin typeface="Apots"/>
                <a:cs typeface="Times New Roman" panose="02020603050405020304" pitchFamily="18" charset="0"/>
              </a:rPr>
              <a:t>Structure Dimensions: 105x35x65 cm</a:t>
            </a:r>
          </a:p>
          <a:p>
            <a:pPr algn="just" eaLnBrk="1" hangingPunct="1"/>
            <a:r>
              <a:rPr lang="en-US" sz="3600" dirty="0">
                <a:latin typeface="Apots"/>
                <a:cs typeface="Times New Roman" panose="02020603050405020304" pitchFamily="18" charset="0"/>
              </a:rPr>
              <a:t>All specifications have been met</a:t>
            </a:r>
            <a:r>
              <a:rPr lang="en-US" sz="3600" dirty="0">
                <a:latin typeface="Times New Roman" panose="02020603050405020304" pitchFamily="18" charset="0"/>
                <a:cs typeface="Times New Roman" panose="02020603050405020304" pitchFamily="18" charset="0"/>
              </a:rPr>
              <a:t>.</a:t>
            </a:r>
          </a:p>
        </p:txBody>
      </p:sp>
      <p:sp>
        <p:nvSpPr>
          <p:cNvPr id="23" name="Text Box 190">
            <a:extLst>
              <a:ext uri="{FF2B5EF4-FFF2-40B4-BE49-F238E27FC236}">
                <a16:creationId xmlns:a16="http://schemas.microsoft.com/office/drawing/2014/main" id="{11B78C47-7C4B-F8AF-B47D-B5500FC340DB}"/>
              </a:ext>
            </a:extLst>
          </p:cNvPr>
          <p:cNvSpPr txBox="1">
            <a:spLocks noChangeArrowheads="1"/>
          </p:cNvSpPr>
          <p:nvPr/>
        </p:nvSpPr>
        <p:spPr bwMode="auto">
          <a:xfrm>
            <a:off x="15302274" y="18710001"/>
            <a:ext cx="12812201" cy="9803282"/>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150000"/>
              </a:lnSpc>
            </a:pPr>
            <a:r>
              <a:rPr lang="en-US" sz="3200" b="1" dirty="0">
                <a:solidFill>
                  <a:srgbClr val="000000"/>
                </a:solidFill>
                <a:latin typeface="Apots"/>
                <a:cs typeface="Times New Roman" panose="02020603050405020304" pitchFamily="18" charset="0"/>
              </a:rPr>
              <a:t>The prototype is divided into three main parts:</a:t>
            </a:r>
          </a:p>
          <a:p>
            <a:pPr>
              <a:lnSpc>
                <a:spcPct val="150000"/>
              </a:lnSpc>
            </a:pPr>
            <a:endParaRPr lang="en-US" sz="3200" b="1" dirty="0">
              <a:solidFill>
                <a:srgbClr val="000000"/>
              </a:solidFill>
              <a:latin typeface="Apots"/>
              <a:cs typeface="Times New Roman" panose="02020603050405020304" pitchFamily="18" charset="0"/>
            </a:endParaRPr>
          </a:p>
          <a:p>
            <a:pPr>
              <a:lnSpc>
                <a:spcPct val="150000"/>
              </a:lnSpc>
            </a:pPr>
            <a:r>
              <a:rPr lang="en-US" sz="3200" dirty="0">
                <a:solidFill>
                  <a:srgbClr val="000000"/>
                </a:solidFill>
                <a:latin typeface="Apots"/>
                <a:cs typeface="Times New Roman" panose="02020603050405020304" pitchFamily="18" charset="0"/>
              </a:rPr>
              <a:t>1. </a:t>
            </a:r>
            <a:r>
              <a:rPr lang="en-US" sz="3200" b="1" dirty="0">
                <a:solidFill>
                  <a:srgbClr val="000000"/>
                </a:solidFill>
                <a:latin typeface="Apots"/>
                <a:cs typeface="Times New Roman" panose="02020603050405020304" pitchFamily="18" charset="0"/>
              </a:rPr>
              <a:t>Mechanical Part (Structure)</a:t>
            </a:r>
            <a:r>
              <a:rPr lang="en-US" sz="3200" dirty="0">
                <a:solidFill>
                  <a:srgbClr val="000000"/>
                </a:solidFill>
                <a:latin typeface="Apots"/>
                <a:cs typeface="Times New Roman" panose="02020603050405020304" pitchFamily="18" charset="0"/>
              </a:rPr>
              <a:t>: Comprising two tanks connected by a loop of pipes and elbow pipes made of mild steel, this structure handles the water cycling process.</a:t>
            </a:r>
          </a:p>
          <a:p>
            <a:pPr>
              <a:lnSpc>
                <a:spcPct val="150000"/>
              </a:lnSpc>
            </a:pPr>
            <a:r>
              <a:rPr lang="en-US" sz="3200" dirty="0">
                <a:solidFill>
                  <a:srgbClr val="000000"/>
                </a:solidFill>
                <a:latin typeface="Apots"/>
                <a:cs typeface="Times New Roman" panose="02020603050405020304" pitchFamily="18" charset="0"/>
              </a:rPr>
              <a:t>2. </a:t>
            </a:r>
            <a:r>
              <a:rPr lang="en-US" sz="3200" b="1" dirty="0">
                <a:solidFill>
                  <a:srgbClr val="000000"/>
                </a:solidFill>
                <a:latin typeface="Apots"/>
                <a:cs typeface="Times New Roman" panose="02020603050405020304" pitchFamily="18" charset="0"/>
              </a:rPr>
              <a:t>Automated Control System</a:t>
            </a:r>
            <a:r>
              <a:rPr lang="en-US" sz="3200" dirty="0">
                <a:solidFill>
                  <a:srgbClr val="000000"/>
                </a:solidFill>
                <a:latin typeface="Apots"/>
                <a:cs typeface="Times New Roman" panose="02020603050405020304" pitchFamily="18" charset="0"/>
              </a:rPr>
              <a:t>: Utilizing a Mega Arduino to control flow by monitoring the upper tank’s water level linked to a pump. The Arduino also connects to sensors measuring temperature, pressure, pH, and flow rate, feeding real-time data to a MATLAB model and displaying it on a monitoring dashboard.</a:t>
            </a:r>
          </a:p>
          <a:p>
            <a:pPr>
              <a:lnSpc>
                <a:spcPct val="150000"/>
              </a:lnSpc>
            </a:pPr>
            <a:r>
              <a:rPr lang="en-US" sz="3200" dirty="0">
                <a:solidFill>
                  <a:srgbClr val="000000"/>
                </a:solidFill>
                <a:latin typeface="Apots"/>
                <a:cs typeface="Times New Roman" panose="02020603050405020304" pitchFamily="18" charset="0"/>
              </a:rPr>
              <a:t>3</a:t>
            </a:r>
            <a:r>
              <a:rPr lang="en-US" sz="3200" b="1" dirty="0">
                <a:solidFill>
                  <a:srgbClr val="000000"/>
                </a:solidFill>
                <a:latin typeface="Apots"/>
                <a:cs typeface="Times New Roman" panose="02020603050405020304" pitchFamily="18" charset="0"/>
              </a:rPr>
              <a:t>. Real-time Dashboard Monitoring: </a:t>
            </a:r>
            <a:r>
              <a:rPr lang="en-US" sz="3200" dirty="0">
                <a:solidFill>
                  <a:srgbClr val="000000"/>
                </a:solidFill>
                <a:latin typeface="Apots"/>
                <a:cs typeface="Times New Roman" panose="02020603050405020304" pitchFamily="18" charset="0"/>
              </a:rPr>
              <a:t>An interface that provides real-time monitoring of process parameters and displays the corrosion rate based on MATLAB model results.</a:t>
            </a:r>
            <a:endParaRPr lang="en-US" sz="3600" dirty="0">
              <a:solidFill>
                <a:srgbClr val="000000"/>
              </a:solidFill>
              <a:latin typeface="Apots"/>
              <a:cs typeface="Times New Roman" panose="02020603050405020304" pitchFamily="18" charset="0"/>
            </a:endParaRPr>
          </a:p>
        </p:txBody>
      </p:sp>
      <p:sp>
        <p:nvSpPr>
          <p:cNvPr id="43" name="Text Box 190">
            <a:extLst>
              <a:ext uri="{FF2B5EF4-FFF2-40B4-BE49-F238E27FC236}">
                <a16:creationId xmlns:a16="http://schemas.microsoft.com/office/drawing/2014/main" id="{6267B71C-6556-2CCD-F8BD-29643EBB2A92}"/>
              </a:ext>
            </a:extLst>
          </p:cNvPr>
          <p:cNvSpPr txBox="1">
            <a:spLocks noChangeArrowheads="1"/>
          </p:cNvSpPr>
          <p:nvPr/>
        </p:nvSpPr>
        <p:spPr bwMode="auto">
          <a:xfrm>
            <a:off x="1154942" y="11505873"/>
            <a:ext cx="13073536" cy="5174131"/>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lnSpc>
                <a:spcPct val="150000"/>
              </a:lnSpc>
            </a:pPr>
            <a:r>
              <a:rPr lang="en-US" sz="3600" dirty="0">
                <a:latin typeface="Apots"/>
                <a:cs typeface="Times New Roman" panose="02020603050405020304" pitchFamily="18" charset="0"/>
              </a:rPr>
              <a:t>Oil and gas companies encounter costly downtime and maintenance from pipeline corrosion. Our Real-time Monitoring System for Pipe Corrosion predicts corrosion rates using MATLAB module. Unlike traditional systems, it leverages existing temperature, pressure, and flow sensors for precise, non-invasive corrosion monitoring, eliminating the need for dedicated sensors. </a:t>
            </a:r>
            <a:endParaRPr lang="en-US" sz="36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1B3E9E5-86DE-F2A8-2C4B-D06A9330EDDA}"/>
              </a:ext>
            </a:extLst>
          </p:cNvPr>
          <p:cNvSpPr/>
          <p:nvPr/>
        </p:nvSpPr>
        <p:spPr>
          <a:xfrm>
            <a:off x="15162883" y="10649152"/>
            <a:ext cx="1280160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r>
              <a:rPr lang="en-US" sz="5500" b="1" dirty="0">
                <a:solidFill>
                  <a:schemeClr val="bg1"/>
                </a:solidFill>
              </a:rPr>
              <a:t>PROTOTYPE DESIGN</a:t>
            </a:r>
          </a:p>
        </p:txBody>
      </p:sp>
      <p:sp>
        <p:nvSpPr>
          <p:cNvPr id="13" name="TextBox 12">
            <a:extLst>
              <a:ext uri="{FF2B5EF4-FFF2-40B4-BE49-F238E27FC236}">
                <a16:creationId xmlns:a16="http://schemas.microsoft.com/office/drawing/2014/main" id="{8082B89B-52CE-CDDB-9004-1B9C891DE9EF}"/>
              </a:ext>
            </a:extLst>
          </p:cNvPr>
          <p:cNvSpPr txBox="1"/>
          <p:nvPr/>
        </p:nvSpPr>
        <p:spPr>
          <a:xfrm>
            <a:off x="12508690" y="102693"/>
            <a:ext cx="20403007" cy="3631763"/>
          </a:xfrm>
          <a:prstGeom prst="rect">
            <a:avLst/>
          </a:prstGeom>
          <a:noFill/>
        </p:spPr>
        <p:txBody>
          <a:bodyPr wrap="square" rtlCol="0">
            <a:spAutoFit/>
          </a:bodyPr>
          <a:lstStyle/>
          <a:p>
            <a:pPr algn="ctr"/>
            <a:r>
              <a:rPr lang="en-US" sz="11500" dirty="0">
                <a:solidFill>
                  <a:schemeClr val="bg1"/>
                </a:solidFill>
              </a:rPr>
              <a:t>Real-time Monitoring System for Pipe Corrosion</a:t>
            </a:r>
          </a:p>
        </p:txBody>
      </p:sp>
      <p:pic>
        <p:nvPicPr>
          <p:cNvPr id="38" name="Picture 37">
            <a:extLst>
              <a:ext uri="{FF2B5EF4-FFF2-40B4-BE49-F238E27FC236}">
                <a16:creationId xmlns:a16="http://schemas.microsoft.com/office/drawing/2014/main" id="{7AC0A20D-78A6-7CCC-982D-7BE03752C5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86135" y="26435"/>
            <a:ext cx="4538091" cy="4220712"/>
          </a:xfrm>
          <a:prstGeom prst="rect">
            <a:avLst/>
          </a:prstGeom>
        </p:spPr>
      </p:pic>
      <p:sp>
        <p:nvSpPr>
          <p:cNvPr id="45" name="TextBox 44">
            <a:extLst>
              <a:ext uri="{FF2B5EF4-FFF2-40B4-BE49-F238E27FC236}">
                <a16:creationId xmlns:a16="http://schemas.microsoft.com/office/drawing/2014/main" id="{873FE61D-7DF5-75DE-D146-7304FC512009}"/>
              </a:ext>
            </a:extLst>
          </p:cNvPr>
          <p:cNvSpPr txBox="1"/>
          <p:nvPr/>
        </p:nvSpPr>
        <p:spPr>
          <a:xfrm>
            <a:off x="25400" y="1235027"/>
            <a:ext cx="16772199" cy="2308324"/>
          </a:xfrm>
          <a:prstGeom prst="rect">
            <a:avLst/>
          </a:prstGeom>
          <a:noFill/>
        </p:spPr>
        <p:txBody>
          <a:bodyPr wrap="square">
            <a:spAutoFit/>
          </a:bodyPr>
          <a:lstStyle/>
          <a:p>
            <a:pPr>
              <a:defRPr/>
            </a:pPr>
            <a:r>
              <a:rPr lang="en-US" sz="4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Hussain Alsalem(CIE), Ammar Asiri (CIE)</a:t>
            </a:r>
          </a:p>
          <a:p>
            <a:pPr>
              <a:defRPr/>
            </a:pPr>
            <a:r>
              <a:rPr lang="en-US" sz="4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Fawaz Alotaibi (ME), Mohammed Alghamdi (ME)</a:t>
            </a:r>
          </a:p>
          <a:p>
            <a:pPr>
              <a:defRPr/>
            </a:pPr>
            <a:r>
              <a:rPr lang="en-US" sz="4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Mohammed </a:t>
            </a:r>
            <a:r>
              <a:rPr lang="en-US" sz="48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Alabdrabalnabi</a:t>
            </a:r>
            <a:r>
              <a:rPr lang="en-US" sz="4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(CHE), Khalid </a:t>
            </a:r>
            <a:r>
              <a:rPr lang="en-US" sz="4800"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Almajed</a:t>
            </a:r>
            <a:r>
              <a:rPr lang="en-US" sz="4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(CHE). </a:t>
            </a:r>
          </a:p>
        </p:txBody>
      </p:sp>
      <p:sp>
        <p:nvSpPr>
          <p:cNvPr id="8" name="Rectangle 7">
            <a:extLst>
              <a:ext uri="{FF2B5EF4-FFF2-40B4-BE49-F238E27FC236}">
                <a16:creationId xmlns:a16="http://schemas.microsoft.com/office/drawing/2014/main" id="{E504ABFD-8EF2-747A-3524-F3BA08D5E056}"/>
              </a:ext>
            </a:extLst>
          </p:cNvPr>
          <p:cNvSpPr/>
          <p:nvPr/>
        </p:nvSpPr>
        <p:spPr>
          <a:xfrm>
            <a:off x="1154942" y="15981173"/>
            <a:ext cx="13075920" cy="731514"/>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r>
              <a:rPr lang="en-US" sz="5500" b="1" dirty="0">
                <a:solidFill>
                  <a:schemeClr val="bg1"/>
                </a:solidFill>
              </a:rPr>
              <a:t>CONSTRAINTS</a:t>
            </a:r>
          </a:p>
        </p:txBody>
      </p:sp>
      <p:sp>
        <p:nvSpPr>
          <p:cNvPr id="30" name="Text Box 190">
            <a:extLst>
              <a:ext uri="{FF2B5EF4-FFF2-40B4-BE49-F238E27FC236}">
                <a16:creationId xmlns:a16="http://schemas.microsoft.com/office/drawing/2014/main" id="{2013FE4E-42A6-4B72-94AA-5C0E270D8291}"/>
              </a:ext>
            </a:extLst>
          </p:cNvPr>
          <p:cNvSpPr txBox="1">
            <a:spLocks noChangeArrowheads="1"/>
          </p:cNvSpPr>
          <p:nvPr/>
        </p:nvSpPr>
        <p:spPr bwMode="auto">
          <a:xfrm>
            <a:off x="1154942" y="16880816"/>
            <a:ext cx="13049850" cy="5816935"/>
          </a:xfrm>
          <a:prstGeom prst="rect">
            <a:avLst/>
          </a:prstGeom>
          <a:solidFill>
            <a:schemeClr val="bg1"/>
          </a:solidFill>
          <a:ln w="12700">
            <a:solidFill>
              <a:schemeClr val="accent1">
                <a:lumMod val="75000"/>
              </a:schemeClr>
            </a:solidFill>
          </a:ln>
          <a:effectLst/>
        </p:spPr>
        <p:txBody>
          <a:bodyPr wrap="square" lIns="137139" tIns="137139" rIns="137139" bIns="137139"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r>
              <a:rPr lang="en-US" sz="3600" dirty="0">
                <a:solidFill>
                  <a:srgbClr val="374151"/>
                </a:solidFill>
                <a:latin typeface="Apots"/>
                <a:cs typeface="Times New Roman" panose="02020603050405020304" pitchFamily="18" charset="0"/>
              </a:rPr>
              <a:t>-   Water Pump: </a:t>
            </a:r>
          </a:p>
          <a:p>
            <a:r>
              <a:rPr lang="en-US" sz="3600" b="0" i="0" dirty="0">
                <a:solidFill>
                  <a:srgbClr val="374151"/>
                </a:solidFill>
                <a:effectLst/>
                <a:latin typeface="Apots"/>
                <a:cs typeface="Times New Roman" panose="02020603050405020304" pitchFamily="18" charset="0"/>
              </a:rPr>
              <a:t>    </a:t>
            </a:r>
            <a:r>
              <a:rPr lang="en-US" sz="3600" b="0" i="0" dirty="0" err="1">
                <a:solidFill>
                  <a:srgbClr val="374151"/>
                </a:solidFill>
                <a:effectLst/>
                <a:latin typeface="Apots"/>
                <a:cs typeface="Times New Roman" panose="02020603050405020304" pitchFamily="18" charset="0"/>
              </a:rPr>
              <a:t>Hmax</a:t>
            </a:r>
            <a:r>
              <a:rPr lang="en-US" sz="3600" b="0" i="0" dirty="0">
                <a:solidFill>
                  <a:srgbClr val="374151"/>
                </a:solidFill>
                <a:effectLst/>
                <a:latin typeface="Apots"/>
                <a:cs typeface="Times New Roman" panose="02020603050405020304" pitchFamily="18" charset="0"/>
              </a:rPr>
              <a:t>: 4-6 M, </a:t>
            </a:r>
            <a:r>
              <a:rPr lang="en-US" sz="3600" b="0" i="0" dirty="0" err="1">
                <a:solidFill>
                  <a:srgbClr val="374151"/>
                </a:solidFill>
                <a:effectLst/>
                <a:latin typeface="Apots"/>
                <a:cs typeface="Times New Roman" panose="02020603050405020304" pitchFamily="18" charset="0"/>
              </a:rPr>
              <a:t>Qmax</a:t>
            </a:r>
            <a:r>
              <a:rPr lang="en-US" sz="3600" b="0" i="0" dirty="0">
                <a:solidFill>
                  <a:srgbClr val="374151"/>
                </a:solidFill>
                <a:effectLst/>
                <a:latin typeface="Apots"/>
                <a:cs typeface="Times New Roman" panose="02020603050405020304" pitchFamily="18" charset="0"/>
              </a:rPr>
              <a:t>: 600 -800 L\h. </a:t>
            </a:r>
          </a:p>
          <a:p>
            <a:pPr marL="571500" indent="-571500">
              <a:buFontTx/>
              <a:buChar char="-"/>
            </a:pPr>
            <a:r>
              <a:rPr lang="en-US" sz="3600" dirty="0">
                <a:solidFill>
                  <a:srgbClr val="374151"/>
                </a:solidFill>
                <a:latin typeface="Apots"/>
                <a:cs typeface="Times New Roman" panose="02020603050405020304" pitchFamily="18" charset="0"/>
              </a:rPr>
              <a:t>Water Flow Sensor: </a:t>
            </a:r>
          </a:p>
          <a:p>
            <a:r>
              <a:rPr lang="en-US" sz="3600" dirty="0">
                <a:solidFill>
                  <a:srgbClr val="374151"/>
                </a:solidFill>
                <a:latin typeface="Apots"/>
                <a:cs typeface="Times New Roman" panose="02020603050405020304" pitchFamily="18" charset="0"/>
              </a:rPr>
              <a:t>    Range: 1-30 L\min, Water Pressure: &lt;= 1.75MPa, Max temperature: 80 C.</a:t>
            </a:r>
            <a:r>
              <a:rPr lang="en-US" sz="3600" b="0" i="0" dirty="0">
                <a:solidFill>
                  <a:srgbClr val="374151"/>
                </a:solidFill>
                <a:effectLst/>
                <a:latin typeface="Apots"/>
                <a:cs typeface="Times New Roman" panose="02020603050405020304" pitchFamily="18" charset="0"/>
              </a:rPr>
              <a:t>  </a:t>
            </a:r>
          </a:p>
          <a:p>
            <a:pPr marL="571500" indent="-571500">
              <a:buFontTx/>
              <a:buChar char="-"/>
            </a:pPr>
            <a:r>
              <a:rPr lang="en-US" sz="3600" b="0" i="0" dirty="0">
                <a:solidFill>
                  <a:srgbClr val="374151"/>
                </a:solidFill>
                <a:effectLst/>
                <a:latin typeface="Apots"/>
                <a:cs typeface="Times New Roman" panose="02020603050405020304" pitchFamily="18" charset="0"/>
              </a:rPr>
              <a:t>Pressure Sensor: </a:t>
            </a:r>
          </a:p>
          <a:p>
            <a:r>
              <a:rPr lang="en-US" sz="3600" dirty="0">
                <a:solidFill>
                  <a:srgbClr val="374151"/>
                </a:solidFill>
                <a:latin typeface="Apots"/>
                <a:cs typeface="Times New Roman" panose="02020603050405020304" pitchFamily="18" charset="0"/>
              </a:rPr>
              <a:t>    Range: 0 -100 psi, Accuracy: within 2%. </a:t>
            </a:r>
          </a:p>
          <a:p>
            <a:pPr marL="571500" indent="-571500">
              <a:buFontTx/>
              <a:buChar char="-"/>
            </a:pPr>
            <a:r>
              <a:rPr lang="en-US" sz="3600" b="0" i="0" dirty="0">
                <a:solidFill>
                  <a:srgbClr val="374151"/>
                </a:solidFill>
                <a:effectLst/>
                <a:latin typeface="Apots"/>
                <a:cs typeface="Times New Roman" panose="02020603050405020304" pitchFamily="18" charset="0"/>
              </a:rPr>
              <a:t>Temperature Sensor: </a:t>
            </a:r>
          </a:p>
          <a:p>
            <a:r>
              <a:rPr lang="en-US" sz="3600" dirty="0">
                <a:solidFill>
                  <a:srgbClr val="374151"/>
                </a:solidFill>
                <a:latin typeface="Apots"/>
                <a:cs typeface="Times New Roman" panose="02020603050405020304" pitchFamily="18" charset="0"/>
              </a:rPr>
              <a:t>     Type: RTD, Range: -20 C  - 80 C.</a:t>
            </a:r>
            <a:endParaRPr lang="en-US" sz="3600" b="0" i="0" dirty="0">
              <a:solidFill>
                <a:srgbClr val="374151"/>
              </a:solidFill>
              <a:effectLst/>
              <a:latin typeface="Apots"/>
              <a:cs typeface="Times New Roman" panose="02020603050405020304" pitchFamily="18" charset="0"/>
            </a:endParaRPr>
          </a:p>
          <a:p>
            <a:r>
              <a:rPr lang="en-US" sz="3600" b="0" i="0" dirty="0">
                <a:solidFill>
                  <a:srgbClr val="374151"/>
                </a:solidFill>
                <a:effectLst/>
                <a:latin typeface="Apots"/>
                <a:cs typeface="Times New Roman" panose="02020603050405020304" pitchFamily="18" charset="0"/>
              </a:rPr>
              <a:t>- Pipe Material: Mild Steel. </a:t>
            </a:r>
          </a:p>
        </p:txBody>
      </p:sp>
      <p:sp>
        <p:nvSpPr>
          <p:cNvPr id="2" name="TextBox 1">
            <a:extLst>
              <a:ext uri="{FF2B5EF4-FFF2-40B4-BE49-F238E27FC236}">
                <a16:creationId xmlns:a16="http://schemas.microsoft.com/office/drawing/2014/main" id="{CF7579A4-EAF9-4BBD-AD60-C902FD2E34CD}"/>
              </a:ext>
            </a:extLst>
          </p:cNvPr>
          <p:cNvSpPr txBox="1"/>
          <p:nvPr/>
        </p:nvSpPr>
        <p:spPr>
          <a:xfrm>
            <a:off x="32911697" y="2353853"/>
            <a:ext cx="6477000" cy="1569660"/>
          </a:xfrm>
          <a:prstGeom prst="rect">
            <a:avLst/>
          </a:prstGeom>
          <a:noFill/>
        </p:spPr>
        <p:txBody>
          <a:bodyPr wrap="square" rtlCol="0">
            <a:spAutoFit/>
          </a:bodyPr>
          <a:lstStyle/>
          <a:p>
            <a:pPr>
              <a:defRPr/>
            </a:pPr>
            <a:r>
              <a:rPr lang="en-US" sz="4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Coach:</a:t>
            </a:r>
          </a:p>
          <a:p>
            <a:pPr>
              <a:defRPr/>
            </a:pPr>
            <a:r>
              <a:rPr lang="en-US" sz="4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Dr. Muhammed </a:t>
            </a:r>
            <a:r>
              <a:rPr lang="en-US" sz="48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rPr>
              <a:t>Emzir</a:t>
            </a:r>
            <a:endParaRPr lang="en-US" sz="4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 name="AutoShape 2" descr="blob:https://web.whatsapp.com/8ff4d57c-2a3f-4a7d-a9ec-2ad27ed87cda">
            <a:extLst>
              <a:ext uri="{FF2B5EF4-FFF2-40B4-BE49-F238E27FC236}">
                <a16:creationId xmlns:a16="http://schemas.microsoft.com/office/drawing/2014/main" id="{5C2676EC-6FB6-429A-B627-423CC260F199}"/>
              </a:ext>
            </a:extLst>
          </p:cNvPr>
          <p:cNvSpPr>
            <a:spLocks noChangeAspect="1" noChangeArrowheads="1"/>
          </p:cNvSpPr>
          <p:nvPr/>
        </p:nvSpPr>
        <p:spPr bwMode="auto">
          <a:xfrm>
            <a:off x="21799189" y="16159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8ff4d57c-2a3f-4a7d-a9ec-2ad27ed87cda">
            <a:extLst>
              <a:ext uri="{FF2B5EF4-FFF2-40B4-BE49-F238E27FC236}">
                <a16:creationId xmlns:a16="http://schemas.microsoft.com/office/drawing/2014/main" id="{F30D2079-5AE9-4CFD-A7F6-12EB93F3E4DF}"/>
              </a:ext>
            </a:extLst>
          </p:cNvPr>
          <p:cNvSpPr>
            <a:spLocks noChangeAspect="1" noChangeArrowheads="1"/>
          </p:cNvSpPr>
          <p:nvPr/>
        </p:nvSpPr>
        <p:spPr bwMode="auto">
          <a:xfrm>
            <a:off x="21951589" y="16312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4">
            <a:extLst>
              <a:ext uri="{FF2B5EF4-FFF2-40B4-BE49-F238E27FC236}">
                <a16:creationId xmlns:a16="http://schemas.microsoft.com/office/drawing/2014/main" id="{83EEFE7C-9032-BF93-0314-7E5F5FC7D4AC}"/>
              </a:ext>
            </a:extLst>
          </p:cNvPr>
          <p:cNvSpPr>
            <a:spLocks noChangeAspect="1" noChangeArrowheads="1"/>
          </p:cNvSpPr>
          <p:nvPr/>
        </p:nvSpPr>
        <p:spPr bwMode="auto">
          <a:xfrm>
            <a:off x="22165098" y="18860747"/>
            <a:ext cx="1872000" cy="18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Text Box 190">
            <a:extLst>
              <a:ext uri="{FF2B5EF4-FFF2-40B4-BE49-F238E27FC236}">
                <a16:creationId xmlns:a16="http://schemas.microsoft.com/office/drawing/2014/main" id="{B28C4525-F8EE-C618-1408-AFC5BC8E5982}"/>
              </a:ext>
            </a:extLst>
          </p:cNvPr>
          <p:cNvSpPr txBox="1">
            <a:spLocks noChangeArrowheads="1"/>
          </p:cNvSpPr>
          <p:nvPr/>
        </p:nvSpPr>
        <p:spPr bwMode="auto">
          <a:xfrm>
            <a:off x="15250579" y="17590880"/>
            <a:ext cx="12801600" cy="769399"/>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sz="3200" b="1" dirty="0">
                <a:latin typeface="Times New Roman" panose="02020603050405020304" pitchFamily="18" charset="0"/>
                <a:cs typeface="Times New Roman" panose="02020603050405020304" pitchFamily="18" charset="0"/>
              </a:rPr>
              <a:t>Figure 1</a:t>
            </a:r>
            <a:r>
              <a:rPr lang="en-US" sz="3200" dirty="0">
                <a:latin typeface="Times New Roman" panose="02020603050405020304" pitchFamily="18" charset="0"/>
                <a:cs typeface="Times New Roman" panose="02020603050405020304" pitchFamily="18" charset="0"/>
              </a:rPr>
              <a:t>: SOLIDWORKS Prototype Design. </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 name="Text Box 190">
            <a:extLst>
              <a:ext uri="{FF2B5EF4-FFF2-40B4-BE49-F238E27FC236}">
                <a16:creationId xmlns:a16="http://schemas.microsoft.com/office/drawing/2014/main" id="{B738F6C6-C6D5-F4F7-4B85-87D14C79A0CD}"/>
              </a:ext>
            </a:extLst>
          </p:cNvPr>
          <p:cNvSpPr txBox="1">
            <a:spLocks noChangeArrowheads="1"/>
          </p:cNvSpPr>
          <p:nvPr/>
        </p:nvSpPr>
        <p:spPr bwMode="auto">
          <a:xfrm>
            <a:off x="29071230" y="10522041"/>
            <a:ext cx="12801600" cy="731520"/>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sz="3200" b="1" dirty="0">
                <a:latin typeface="Times New Roman" panose="02020603050405020304" pitchFamily="18" charset="0"/>
                <a:cs typeface="Times New Roman" panose="02020603050405020304" pitchFamily="18" charset="0"/>
              </a:rPr>
              <a:t>Figure 2</a:t>
            </a:r>
            <a:r>
              <a:rPr lang="en-US" sz="3200" dirty="0">
                <a:latin typeface="Times New Roman" panose="02020603050405020304" pitchFamily="18" charset="0"/>
                <a:cs typeface="Times New Roman" panose="02020603050405020304" pitchFamily="18" charset="0"/>
              </a:rPr>
              <a:t>: Physical prototype</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 name="TextBox 60">
            <a:extLst>
              <a:ext uri="{FF2B5EF4-FFF2-40B4-BE49-F238E27FC236}">
                <a16:creationId xmlns:a16="http://schemas.microsoft.com/office/drawing/2014/main" id="{6BE9A8C6-7420-D426-5CBB-1B7CC9ED2880}"/>
              </a:ext>
            </a:extLst>
          </p:cNvPr>
          <p:cNvSpPr txBox="1"/>
          <p:nvPr/>
        </p:nvSpPr>
        <p:spPr>
          <a:xfrm>
            <a:off x="315129" y="225868"/>
            <a:ext cx="7921529" cy="922646"/>
          </a:xfrm>
          <a:prstGeom prst="rect">
            <a:avLst/>
          </a:prstGeom>
          <a:noFill/>
        </p:spPr>
        <p:txBody>
          <a:bodyPr wrap="square">
            <a:spAutoFit/>
          </a:bodyPr>
          <a:lstStyle/>
          <a:p>
            <a:pPr>
              <a:defRPr/>
            </a:pPr>
            <a:r>
              <a:rPr lang="en-US" sz="5400" b="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Students Names:                                                                           </a:t>
            </a:r>
          </a:p>
        </p:txBody>
      </p:sp>
      <p:sp>
        <p:nvSpPr>
          <p:cNvPr id="3" name="Rectangle 33">
            <a:extLst>
              <a:ext uri="{FF2B5EF4-FFF2-40B4-BE49-F238E27FC236}">
                <a16:creationId xmlns:a16="http://schemas.microsoft.com/office/drawing/2014/main" id="{1687EC3C-2588-85BD-F413-C05661E29735}"/>
              </a:ext>
            </a:extLst>
          </p:cNvPr>
          <p:cNvSpPr/>
          <p:nvPr/>
        </p:nvSpPr>
        <p:spPr>
          <a:xfrm>
            <a:off x="15162883" y="4199115"/>
            <a:ext cx="12801599" cy="731514"/>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r>
              <a:rPr lang="en-US" sz="5500" b="1" dirty="0">
                <a:solidFill>
                  <a:schemeClr val="bg1"/>
                </a:solidFill>
                <a:cs typeface="Calibri"/>
              </a:rPr>
              <a:t>PROJECT IMPACT</a:t>
            </a:r>
          </a:p>
        </p:txBody>
      </p:sp>
      <p:sp>
        <p:nvSpPr>
          <p:cNvPr id="7" name="Text Box 190">
            <a:extLst>
              <a:ext uri="{FF2B5EF4-FFF2-40B4-BE49-F238E27FC236}">
                <a16:creationId xmlns:a16="http://schemas.microsoft.com/office/drawing/2014/main" id="{72315035-8B73-93E8-6979-1F25B68C501D}"/>
              </a:ext>
            </a:extLst>
          </p:cNvPr>
          <p:cNvSpPr txBox="1">
            <a:spLocks noChangeArrowheads="1"/>
          </p:cNvSpPr>
          <p:nvPr/>
        </p:nvSpPr>
        <p:spPr bwMode="auto">
          <a:xfrm rot="-10800000" flipV="1">
            <a:off x="15162882" y="4735365"/>
            <a:ext cx="12801599" cy="6005128"/>
          </a:xfrm>
          <a:prstGeom prst="rect">
            <a:avLst/>
          </a:prstGeom>
          <a:solidFill>
            <a:schemeClr val="bg1"/>
          </a:solidFill>
          <a:ln w="12700">
            <a:solidFill>
              <a:schemeClr val="accent1">
                <a:lumMod val="75000"/>
              </a:schemeClr>
            </a:solidFill>
          </a:ln>
          <a:effectLst/>
        </p:spPr>
        <p:txBody>
          <a:bodyPr wrap="square" lIns="137139" tIns="137139" rIns="137139" bIns="137139"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150000"/>
              </a:lnSpc>
            </a:pPr>
            <a:r>
              <a:rPr lang="en-US" sz="3600" dirty="0">
                <a:solidFill>
                  <a:srgbClr val="000000"/>
                </a:solidFill>
                <a:latin typeface="Apots"/>
                <a:cs typeface="Times New Roman" panose="02020603050405020304" pitchFamily="18" charset="0"/>
              </a:rPr>
              <a:t>Preventing pipe corrosion saves infrastructure costs, boosts economic viability, and fosters innovation. Job creation benefits local economies, especially in Saudi Arabia. </a:t>
            </a:r>
          </a:p>
          <a:p>
            <a:pPr>
              <a:lnSpc>
                <a:spcPct val="150000"/>
              </a:lnSpc>
            </a:pPr>
            <a:r>
              <a:rPr lang="en-US" sz="3600" dirty="0">
                <a:solidFill>
                  <a:srgbClr val="000000"/>
                </a:solidFill>
                <a:latin typeface="Apots"/>
                <a:cs typeface="Times New Roman" panose="02020603050405020304" pitchFamily="18" charset="0"/>
              </a:rPr>
              <a:t>Sensor systems ensure infrastructure reliability, enhancing community safety and cohesion. They prevent environmental contamination, promoting sustainable infrastructure management and adhering to regional laws</a:t>
            </a:r>
            <a:r>
              <a:rPr lang="en-US" sz="3600" dirty="0">
                <a:solidFill>
                  <a:srgbClr val="000000"/>
                </a:solidFill>
                <a:latin typeface="Times New Roman" panose="02020603050405020304" pitchFamily="18" charset="0"/>
                <a:cs typeface="Times New Roman" panose="02020603050405020304" pitchFamily="18" charset="0"/>
              </a:rPr>
              <a:t>.</a:t>
            </a:r>
          </a:p>
        </p:txBody>
      </p:sp>
      <p:sp>
        <p:nvSpPr>
          <p:cNvPr id="29" name="Text Box 190">
            <a:extLst>
              <a:ext uri="{FF2B5EF4-FFF2-40B4-BE49-F238E27FC236}">
                <a16:creationId xmlns:a16="http://schemas.microsoft.com/office/drawing/2014/main" id="{98C46EE7-A31D-4E21-9886-B482882BBC76}"/>
              </a:ext>
            </a:extLst>
          </p:cNvPr>
          <p:cNvSpPr txBox="1">
            <a:spLocks noChangeArrowheads="1"/>
          </p:cNvSpPr>
          <p:nvPr/>
        </p:nvSpPr>
        <p:spPr bwMode="auto">
          <a:xfrm>
            <a:off x="919178" y="29951357"/>
            <a:ext cx="42052843" cy="2551618"/>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nSpc>
                <a:spcPct val="200000"/>
              </a:lnSpc>
            </a:pPr>
            <a:r>
              <a:rPr lang="en-US" sz="4000" dirty="0">
                <a:solidFill>
                  <a:srgbClr val="000000"/>
                </a:solidFill>
                <a:latin typeface="Apots"/>
                <a:cs typeface="Times New Roman" panose="02020603050405020304" pitchFamily="18" charset="0"/>
              </a:rPr>
              <a:t>The senior design project aims to develop a mathematical model to calculate corrosion rates using real-time data from sensors monitoring pressure, temperature, flow rate, and pH levels in pipelines. This system will integrate with existing oil and gas pipeline sensors to provide corrosion rates in millimeters per year, enhancing proactive monitoring and safety for these companies</a:t>
            </a:r>
            <a:r>
              <a:rPr lang="en-US" sz="4000" dirty="0">
                <a:solidFill>
                  <a:srgbClr val="000000"/>
                </a:solidFill>
                <a:latin typeface="Times New Roman" panose="02020603050405020304" pitchFamily="18" charset="0"/>
                <a:cs typeface="Times New Roman" panose="02020603050405020304" pitchFamily="18" charset="0"/>
              </a:rPr>
              <a:t>.</a:t>
            </a:r>
          </a:p>
        </p:txBody>
      </p:sp>
      <p:sp>
        <p:nvSpPr>
          <p:cNvPr id="36" name="Rectangle 35">
            <a:extLst>
              <a:ext uri="{FF2B5EF4-FFF2-40B4-BE49-F238E27FC236}">
                <a16:creationId xmlns:a16="http://schemas.microsoft.com/office/drawing/2014/main" id="{0352C457-6AC5-6FAE-B811-39BB24CF8B07}"/>
              </a:ext>
            </a:extLst>
          </p:cNvPr>
          <p:cNvSpPr/>
          <p:nvPr/>
        </p:nvSpPr>
        <p:spPr>
          <a:xfrm>
            <a:off x="15198373" y="29036572"/>
            <a:ext cx="13494453" cy="731515"/>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5" rIns="68570" bIns="34285" rtlCol="0" anchor="ctr"/>
          <a:lstStyle/>
          <a:p>
            <a:pPr algn="ctr"/>
            <a:r>
              <a:rPr lang="en-US" sz="5500" b="1" dirty="0">
                <a:solidFill>
                  <a:schemeClr val="bg1"/>
                </a:solidFill>
              </a:rPr>
              <a:t>CONCLUSION</a:t>
            </a:r>
          </a:p>
        </p:txBody>
      </p:sp>
      <p:sp>
        <p:nvSpPr>
          <p:cNvPr id="37" name="Text Box 190">
            <a:extLst>
              <a:ext uri="{FF2B5EF4-FFF2-40B4-BE49-F238E27FC236}">
                <a16:creationId xmlns:a16="http://schemas.microsoft.com/office/drawing/2014/main" id="{F7092E77-A6E2-9FAB-E16E-DCB78EB89BF9}"/>
              </a:ext>
            </a:extLst>
          </p:cNvPr>
          <p:cNvSpPr txBox="1">
            <a:spLocks noChangeArrowheads="1"/>
          </p:cNvSpPr>
          <p:nvPr/>
        </p:nvSpPr>
        <p:spPr bwMode="auto">
          <a:xfrm>
            <a:off x="28881384" y="27582187"/>
            <a:ext cx="4030313" cy="769399"/>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sz="3200" b="1" dirty="0">
                <a:latin typeface="Times New Roman" panose="02020603050405020304" pitchFamily="18" charset="0"/>
                <a:cs typeface="Times New Roman" panose="02020603050405020304" pitchFamily="18" charset="0"/>
              </a:rPr>
              <a:t>Figure 3</a:t>
            </a:r>
            <a:r>
              <a:rPr lang="en-US" sz="3200" dirty="0">
                <a:latin typeface="Times New Roman" panose="02020603050405020304" pitchFamily="18" charset="0"/>
                <a:cs typeface="Times New Roman" panose="02020603050405020304" pitchFamily="18" charset="0"/>
              </a:rPr>
              <a:t>: Dashboard</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9" name="صورة 38">
            <a:extLst>
              <a:ext uri="{FF2B5EF4-FFF2-40B4-BE49-F238E27FC236}">
                <a16:creationId xmlns:a16="http://schemas.microsoft.com/office/drawing/2014/main" id="{F50DCE80-0FB0-0313-A990-5C57B08BF5EC}"/>
              </a:ext>
            </a:extLst>
          </p:cNvPr>
          <p:cNvPicPr>
            <a:picLocks noChangeAspect="1"/>
          </p:cNvPicPr>
          <p:nvPr/>
        </p:nvPicPr>
        <p:blipFill>
          <a:blip r:embed="rId3"/>
          <a:stretch>
            <a:fillRect/>
          </a:stretch>
        </p:blipFill>
        <p:spPr>
          <a:xfrm>
            <a:off x="15247962" y="13052905"/>
            <a:ext cx="3573438" cy="4446340"/>
          </a:xfrm>
          <a:prstGeom prst="rect">
            <a:avLst/>
          </a:prstGeom>
        </p:spPr>
      </p:pic>
      <p:pic>
        <p:nvPicPr>
          <p:cNvPr id="52" name="صورة 51">
            <a:extLst>
              <a:ext uri="{FF2B5EF4-FFF2-40B4-BE49-F238E27FC236}">
                <a16:creationId xmlns:a16="http://schemas.microsoft.com/office/drawing/2014/main" id="{1B443AB1-37A4-80A6-9316-F1CC50343D74}"/>
              </a:ext>
            </a:extLst>
          </p:cNvPr>
          <p:cNvPicPr>
            <a:picLocks noChangeAspect="1"/>
          </p:cNvPicPr>
          <p:nvPr/>
        </p:nvPicPr>
        <p:blipFill>
          <a:blip r:embed="rId4"/>
          <a:stretch>
            <a:fillRect/>
          </a:stretch>
        </p:blipFill>
        <p:spPr>
          <a:xfrm>
            <a:off x="28214643" y="4422414"/>
            <a:ext cx="8614762" cy="5702297"/>
          </a:xfrm>
          <a:prstGeom prst="rect">
            <a:avLst/>
          </a:prstGeom>
        </p:spPr>
      </p:pic>
      <p:pic>
        <p:nvPicPr>
          <p:cNvPr id="56" name="صورة 55">
            <a:extLst>
              <a:ext uri="{FF2B5EF4-FFF2-40B4-BE49-F238E27FC236}">
                <a16:creationId xmlns:a16="http://schemas.microsoft.com/office/drawing/2014/main" id="{3D45249D-61E0-DD6D-8674-87F0D28E5653}"/>
              </a:ext>
            </a:extLst>
          </p:cNvPr>
          <p:cNvPicPr>
            <a:picLocks noChangeAspect="1"/>
          </p:cNvPicPr>
          <p:nvPr/>
        </p:nvPicPr>
        <p:blipFill>
          <a:blip r:embed="rId5"/>
          <a:stretch>
            <a:fillRect/>
          </a:stretch>
        </p:blipFill>
        <p:spPr>
          <a:xfrm>
            <a:off x="37017269" y="4430417"/>
            <a:ext cx="5426131" cy="5681052"/>
          </a:xfrm>
          <a:prstGeom prst="rect">
            <a:avLst/>
          </a:prstGeom>
        </p:spPr>
      </p:pic>
      <p:pic>
        <p:nvPicPr>
          <p:cNvPr id="58" name="صورة 57">
            <a:extLst>
              <a:ext uri="{FF2B5EF4-FFF2-40B4-BE49-F238E27FC236}">
                <a16:creationId xmlns:a16="http://schemas.microsoft.com/office/drawing/2014/main" id="{8C547C7C-00EF-B750-6398-94354B7ABC3A}"/>
              </a:ext>
            </a:extLst>
          </p:cNvPr>
          <p:cNvPicPr>
            <a:picLocks noChangeAspect="1"/>
          </p:cNvPicPr>
          <p:nvPr/>
        </p:nvPicPr>
        <p:blipFill>
          <a:blip r:embed="rId6"/>
          <a:stretch>
            <a:fillRect/>
          </a:stretch>
        </p:blipFill>
        <p:spPr>
          <a:xfrm>
            <a:off x="28260498" y="20867103"/>
            <a:ext cx="5845056" cy="6429571"/>
          </a:xfrm>
          <a:prstGeom prst="rect">
            <a:avLst/>
          </a:prstGeom>
        </p:spPr>
      </p:pic>
      <p:pic>
        <p:nvPicPr>
          <p:cNvPr id="65" name="Picture 1">
            <a:extLst>
              <a:ext uri="{FF2B5EF4-FFF2-40B4-BE49-F238E27FC236}">
                <a16:creationId xmlns:a16="http://schemas.microsoft.com/office/drawing/2014/main" id="{4643F99F-98B7-9A05-F47B-34541C604B93}"/>
              </a:ext>
            </a:extLst>
          </p:cNvPr>
          <p:cNvPicPr>
            <a:picLocks noChangeAspect="1"/>
          </p:cNvPicPr>
          <p:nvPr/>
        </p:nvPicPr>
        <p:blipFill>
          <a:blip r:embed="rId7"/>
          <a:stretch>
            <a:fillRect/>
          </a:stretch>
        </p:blipFill>
        <p:spPr>
          <a:xfrm>
            <a:off x="34403575" y="21113281"/>
            <a:ext cx="8603180" cy="3368660"/>
          </a:xfrm>
          <a:prstGeom prst="rect">
            <a:avLst/>
          </a:prstGeom>
        </p:spPr>
      </p:pic>
      <p:pic>
        <p:nvPicPr>
          <p:cNvPr id="66" name="Picture 1" descr="A screenshot of a computer&#10;&#10;Description automatically generated">
            <a:extLst>
              <a:ext uri="{FF2B5EF4-FFF2-40B4-BE49-F238E27FC236}">
                <a16:creationId xmlns:a16="http://schemas.microsoft.com/office/drawing/2014/main" id="{56451CF5-0F79-A6B9-0DD7-7CD8CD7E5B1C}"/>
              </a:ext>
            </a:extLst>
          </p:cNvPr>
          <p:cNvPicPr>
            <a:picLocks noChangeAspect="1"/>
          </p:cNvPicPr>
          <p:nvPr/>
        </p:nvPicPr>
        <p:blipFill>
          <a:blip r:embed="rId8"/>
          <a:stretch>
            <a:fillRect/>
          </a:stretch>
        </p:blipFill>
        <p:spPr>
          <a:xfrm>
            <a:off x="34555573" y="24675514"/>
            <a:ext cx="6440027" cy="2711554"/>
          </a:xfrm>
          <a:prstGeom prst="rect">
            <a:avLst/>
          </a:prstGeom>
        </p:spPr>
      </p:pic>
      <p:sp>
        <p:nvSpPr>
          <p:cNvPr id="67" name="Text Box 190">
            <a:extLst>
              <a:ext uri="{FF2B5EF4-FFF2-40B4-BE49-F238E27FC236}">
                <a16:creationId xmlns:a16="http://schemas.microsoft.com/office/drawing/2014/main" id="{8298EEC2-ABE2-3CCB-18EB-0AEBF1C7F562}"/>
              </a:ext>
            </a:extLst>
          </p:cNvPr>
          <p:cNvSpPr txBox="1">
            <a:spLocks noChangeArrowheads="1"/>
          </p:cNvSpPr>
          <p:nvPr/>
        </p:nvSpPr>
        <p:spPr bwMode="auto">
          <a:xfrm>
            <a:off x="34392768" y="27700021"/>
            <a:ext cx="7686534" cy="769399"/>
          </a:xfrm>
          <a:prstGeom prst="rect">
            <a:avLst/>
          </a:prstGeom>
          <a:solidFill>
            <a:schemeClr val="bg1"/>
          </a:solidFill>
          <a:ln w="12700">
            <a:solidFill>
              <a:schemeClr val="accent1">
                <a:lumMod val="75000"/>
              </a:schemeClr>
            </a:solidFill>
          </a:ln>
          <a:effectLst/>
        </p:spPr>
        <p:txBody>
          <a:bodyPr wrap="square" lIns="137139" tIns="137139" rIns="137139" bIns="13713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sz="3200" b="1" dirty="0">
                <a:latin typeface="Times New Roman" panose="02020603050405020304" pitchFamily="18" charset="0"/>
                <a:cs typeface="Times New Roman" panose="02020603050405020304" pitchFamily="18" charset="0"/>
              </a:rPr>
              <a:t>Figure 4</a:t>
            </a:r>
            <a:r>
              <a:rPr lang="en-US" sz="3200" dirty="0">
                <a:latin typeface="Times New Roman" panose="02020603050405020304" pitchFamily="18" charset="0"/>
                <a:cs typeface="Times New Roman" panose="02020603050405020304" pitchFamily="18" charset="0"/>
              </a:rPr>
              <a:t>: ASPEN HYSYS simulation work </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9" name="مجموعة 68">
            <a:extLst>
              <a:ext uri="{FF2B5EF4-FFF2-40B4-BE49-F238E27FC236}">
                <a16:creationId xmlns:a16="http://schemas.microsoft.com/office/drawing/2014/main" id="{08276804-F63B-A5C9-811B-B88E933D417F}"/>
              </a:ext>
            </a:extLst>
          </p:cNvPr>
          <p:cNvGrpSpPr/>
          <p:nvPr/>
        </p:nvGrpSpPr>
        <p:grpSpPr>
          <a:xfrm>
            <a:off x="29262673" y="12846677"/>
            <a:ext cx="6483524" cy="4315506"/>
            <a:chOff x="28692826" y="12884587"/>
            <a:chExt cx="5848388" cy="4137774"/>
          </a:xfrm>
        </p:grpSpPr>
        <p:pic>
          <p:nvPicPr>
            <p:cNvPr id="64" name="صورة 63" descr="صورة تحتوي على نص, لقطة شاشة, الخط, رقم&#10;&#10;تم إنشاء الوصف تلقائياً">
              <a:extLst>
                <a:ext uri="{FF2B5EF4-FFF2-40B4-BE49-F238E27FC236}">
                  <a16:creationId xmlns:a16="http://schemas.microsoft.com/office/drawing/2014/main" id="{13621C39-C18E-2C52-4197-E501082BD497}"/>
                </a:ext>
              </a:extLst>
            </p:cNvPr>
            <p:cNvPicPr>
              <a:picLocks noChangeAspect="1"/>
            </p:cNvPicPr>
            <p:nvPr/>
          </p:nvPicPr>
          <p:blipFill rotWithShape="1">
            <a:blip r:embed="rId9">
              <a:extLst>
                <a:ext uri="{28A0092B-C50C-407E-A947-70E740481C1C}">
                  <a14:useLocalDpi xmlns:a14="http://schemas.microsoft.com/office/drawing/2010/main" val="0"/>
                </a:ext>
              </a:extLst>
            </a:blip>
            <a:srcRect t="6479"/>
            <a:stretch/>
          </p:blipFill>
          <p:spPr>
            <a:xfrm>
              <a:off x="28692826" y="12884587"/>
              <a:ext cx="5848388" cy="4137774"/>
            </a:xfrm>
            <a:prstGeom prst="rect">
              <a:avLst/>
            </a:prstGeom>
          </p:spPr>
        </p:pic>
        <p:sp>
          <p:nvSpPr>
            <p:cNvPr id="68" name="مستطيل 67">
              <a:extLst>
                <a:ext uri="{FF2B5EF4-FFF2-40B4-BE49-F238E27FC236}">
                  <a16:creationId xmlns:a16="http://schemas.microsoft.com/office/drawing/2014/main" id="{2874F9AD-5C39-6605-A379-3F35655BA0DD}"/>
                </a:ext>
              </a:extLst>
            </p:cNvPr>
            <p:cNvSpPr/>
            <p:nvPr/>
          </p:nvSpPr>
          <p:spPr>
            <a:xfrm>
              <a:off x="33985200" y="15228777"/>
              <a:ext cx="556014" cy="11466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صورة 70">
            <a:extLst>
              <a:ext uri="{FF2B5EF4-FFF2-40B4-BE49-F238E27FC236}">
                <a16:creationId xmlns:a16="http://schemas.microsoft.com/office/drawing/2014/main" id="{14EA4C72-40BE-B466-A942-2991216F103F}"/>
              </a:ext>
            </a:extLst>
          </p:cNvPr>
          <p:cNvPicPr>
            <a:picLocks noChangeAspect="1"/>
          </p:cNvPicPr>
          <p:nvPr/>
        </p:nvPicPr>
        <p:blipFill>
          <a:blip r:embed="rId10"/>
          <a:stretch>
            <a:fillRect/>
          </a:stretch>
        </p:blipFill>
        <p:spPr>
          <a:xfrm>
            <a:off x="37485196" y="18085651"/>
            <a:ext cx="2439938" cy="2670939"/>
          </a:xfrm>
          <a:prstGeom prst="rect">
            <a:avLst/>
          </a:prstGeom>
        </p:spPr>
      </p:pic>
      <p:pic>
        <p:nvPicPr>
          <p:cNvPr id="75" name="صورة 74">
            <a:extLst>
              <a:ext uri="{FF2B5EF4-FFF2-40B4-BE49-F238E27FC236}">
                <a16:creationId xmlns:a16="http://schemas.microsoft.com/office/drawing/2014/main" id="{93EC9C65-9FA3-B05B-B639-1FBAB0E0D481}"/>
              </a:ext>
            </a:extLst>
          </p:cNvPr>
          <p:cNvPicPr>
            <a:picLocks noChangeAspect="1"/>
          </p:cNvPicPr>
          <p:nvPr/>
        </p:nvPicPr>
        <p:blipFill>
          <a:blip r:embed="rId11"/>
          <a:stretch>
            <a:fillRect/>
          </a:stretch>
        </p:blipFill>
        <p:spPr>
          <a:xfrm>
            <a:off x="15332754" y="11606809"/>
            <a:ext cx="3733270" cy="1085253"/>
          </a:xfrm>
          <a:prstGeom prst="rect">
            <a:avLst/>
          </a:prstGeom>
        </p:spPr>
      </p:pic>
      <p:pic>
        <p:nvPicPr>
          <p:cNvPr id="76" name="Picture 1">
            <a:extLst>
              <a:ext uri="{FF2B5EF4-FFF2-40B4-BE49-F238E27FC236}">
                <a16:creationId xmlns:a16="http://schemas.microsoft.com/office/drawing/2014/main" id="{C4E2CAFD-F72F-E07E-1CC8-3461F32F2880}"/>
              </a:ext>
            </a:extLst>
          </p:cNvPr>
          <p:cNvPicPr>
            <a:picLocks noChangeAspect="1"/>
          </p:cNvPicPr>
          <p:nvPr/>
        </p:nvPicPr>
        <p:blipFill rotWithShape="1">
          <a:blip r:embed="rId12"/>
          <a:srcRect r="47949"/>
          <a:stretch/>
        </p:blipFill>
        <p:spPr bwMode="auto">
          <a:xfrm>
            <a:off x="19165549" y="13246350"/>
            <a:ext cx="4836669" cy="4137774"/>
          </a:xfrm>
          <a:prstGeom prst="rect">
            <a:avLst/>
          </a:prstGeom>
          <a:ln>
            <a:noFill/>
          </a:ln>
          <a:extLst>
            <a:ext uri="{53640926-AAD7-44D8-BBD7-CCE9431645EC}">
              <a14:shadowObscured xmlns:a14="http://schemas.microsoft.com/office/drawing/2010/main"/>
            </a:ext>
          </a:extLst>
        </p:spPr>
      </p:pic>
      <p:pic>
        <p:nvPicPr>
          <p:cNvPr id="80" name="صورة 79" descr="صورة تحتوي على الأسلاك الكهربائية, الهندسة الإلكترونية, الإلكترونيات, كابل&#10;&#10;تم إنشاء الوصف تلقائياً">
            <a:extLst>
              <a:ext uri="{FF2B5EF4-FFF2-40B4-BE49-F238E27FC236}">
                <a16:creationId xmlns:a16="http://schemas.microsoft.com/office/drawing/2014/main" id="{6222C81A-2252-F2C6-705A-BE5D0BE04C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408521" y="12320131"/>
            <a:ext cx="5481736" cy="5218379"/>
          </a:xfrm>
          <a:prstGeom prst="rect">
            <a:avLst/>
          </a:prstGeom>
        </p:spPr>
      </p:pic>
      <p:pic>
        <p:nvPicPr>
          <p:cNvPr id="85" name="صورة 84">
            <a:extLst>
              <a:ext uri="{FF2B5EF4-FFF2-40B4-BE49-F238E27FC236}">
                <a16:creationId xmlns:a16="http://schemas.microsoft.com/office/drawing/2014/main" id="{03E4BE04-101A-C538-BDAC-C1C138DF5258}"/>
              </a:ext>
            </a:extLst>
          </p:cNvPr>
          <p:cNvPicPr>
            <a:picLocks noChangeAspect="1"/>
          </p:cNvPicPr>
          <p:nvPr/>
        </p:nvPicPr>
        <p:blipFill>
          <a:blip r:embed="rId14"/>
          <a:stretch>
            <a:fillRect/>
          </a:stretch>
        </p:blipFill>
        <p:spPr>
          <a:xfrm>
            <a:off x="20421448" y="11470875"/>
            <a:ext cx="6207585" cy="1696259"/>
          </a:xfrm>
          <a:prstGeom prst="rect">
            <a:avLst/>
          </a:prstGeom>
        </p:spPr>
      </p:pic>
      <p:pic>
        <p:nvPicPr>
          <p:cNvPr id="1032" name="Picture 8">
            <a:extLst>
              <a:ext uri="{FF2B5EF4-FFF2-40B4-BE49-F238E27FC236}">
                <a16:creationId xmlns:a16="http://schemas.microsoft.com/office/drawing/2014/main" id="{DC7E1383-8B8C-1630-4413-5F62AC1FDAB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815874" y="18353760"/>
            <a:ext cx="3125640" cy="212804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 descr="A green shelf with blue background&#10;&#10;Description automatically generated with medium confidence">
            <a:extLst>
              <a:ext uri="{FF2B5EF4-FFF2-40B4-BE49-F238E27FC236}">
                <a16:creationId xmlns:a16="http://schemas.microsoft.com/office/drawing/2014/main" id="{BD98A8D0-E1C2-C25E-D769-B259A0049DD5}"/>
              </a:ext>
            </a:extLst>
          </p:cNvPr>
          <p:cNvPicPr>
            <a:picLocks noChangeAspect="1"/>
          </p:cNvPicPr>
          <p:nvPr/>
        </p:nvPicPr>
        <p:blipFill rotWithShape="1">
          <a:blip r:embed="rId16"/>
          <a:srcRect r="52051"/>
          <a:stretch/>
        </p:blipFill>
        <p:spPr bwMode="auto">
          <a:xfrm>
            <a:off x="24081855" y="13257337"/>
            <a:ext cx="4136818" cy="38418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D517A65A-E6DF-41E0-BF23-AEB6DC3A7DC3}"/>
</file>

<file path=customXml/itemProps2.xml><?xml version="1.0" encoding="utf-8"?>
<ds:datastoreItem xmlns:ds="http://schemas.openxmlformats.org/officeDocument/2006/customXml" ds:itemID="{4BB6ECE4-C44E-4935-81A5-D770813D00E3}"/>
</file>

<file path=customXml/itemProps3.xml><?xml version="1.0" encoding="utf-8"?>
<ds:datastoreItem xmlns:ds="http://schemas.openxmlformats.org/officeDocument/2006/customXml" ds:itemID="{47D1940B-AB93-4D55-94B4-1769D2B4F6E3}"/>
</file>

<file path=docProps/app.xml><?xml version="1.0" encoding="utf-8"?>
<Properties xmlns="http://schemas.openxmlformats.org/officeDocument/2006/extended-properties" xmlns:vt="http://schemas.openxmlformats.org/officeDocument/2006/docPropsVTypes">
  <Template>Office Theme</Template>
  <TotalTime>8039</TotalTime>
  <Words>554</Words>
  <Application>Microsoft Office PowerPoint</Application>
  <PresentationFormat>مخصص</PresentationFormat>
  <Paragraphs>44</Paragraphs>
  <Slides>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vt:i4>
      </vt:variant>
    </vt:vector>
  </HeadingPairs>
  <TitlesOfParts>
    <vt:vector size="7" baseType="lpstr">
      <vt:lpstr>Apots</vt:lpstr>
      <vt:lpstr>Aptos</vt:lpstr>
      <vt:lpstr>Arial</vt:lpstr>
      <vt:lpstr>Calibri</vt:lpstr>
      <vt:lpstr>Times New Roman</vt:lpstr>
      <vt:lpstr>Office Theme</vt:lpstr>
      <vt:lpstr>عرض تقديمي في PowerPoint</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Larson;Senior design</dc:creator>
  <dc:description>Quality poster printing
www.genigraphics.com
1-800-790-4001</dc:description>
  <cp:lastModifiedBy>HUSSAIN MOHAMMED ALSALEM</cp:lastModifiedBy>
  <cp:revision>230</cp:revision>
  <cp:lastPrinted>2017-11-03T00:56:36Z</cp:lastPrinted>
  <dcterms:created xsi:type="dcterms:W3CDTF">2013-02-10T21:14:48Z</dcterms:created>
  <dcterms:modified xsi:type="dcterms:W3CDTF">2024-05-09T20:43:42Z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0x0101007EC504F1786A834AB0A43A8D2AD0E2A1</vt:lpwstr>
  </property>
</Properties>
</file>