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21383625"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9"/>
  </p:normalViewPr>
  <p:slideViewPr>
    <p:cSldViewPr snapToGrid="0">
      <p:cViewPr>
        <p:scale>
          <a:sx n="19" d="100"/>
          <a:sy n="19" d="100"/>
        </p:scale>
        <p:origin x="2592"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2DE11-BA19-5544-87E8-DA278E4AA033}" type="datetimeFigureOut">
              <a:rPr lang="x-none" smtClean="0"/>
              <a:t>07/12/23</a:t>
            </a:fld>
            <a:endParaRPr lang="x-none"/>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FEAB7-9D5A-B840-ABA2-0C50183AA1B4}" type="slidenum">
              <a:rPr lang="x-none" smtClean="0"/>
              <a:t>‹#›</a:t>
            </a:fld>
            <a:endParaRPr lang="x-none"/>
          </a:p>
        </p:txBody>
      </p:sp>
    </p:spTree>
    <p:extLst>
      <p:ext uri="{BB962C8B-B14F-4D97-AF65-F5344CB8AC3E}">
        <p14:creationId xmlns:p14="http://schemas.microsoft.com/office/powerpoint/2010/main" val="376339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74EFEAB7-9D5A-B840-ABA2-0C50183AA1B4}" type="slidenum">
              <a:rPr lang="x-none" smtClean="0"/>
              <a:t>1</a:t>
            </a:fld>
            <a:endParaRPr lang="x-none"/>
          </a:p>
        </p:txBody>
      </p:sp>
    </p:spTree>
    <p:extLst>
      <p:ext uri="{BB962C8B-B14F-4D97-AF65-F5344CB8AC3E}">
        <p14:creationId xmlns:p14="http://schemas.microsoft.com/office/powerpoint/2010/main" val="3660657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en-US"/>
              <a:t>Click to edit Master title style</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7D6EBB-E7B8-1846-AB44-F664282BACC8}" type="datetimeFigureOut">
              <a:rPr lang="x-none" smtClean="0"/>
              <a:t>07/12/23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1CD0459-82B7-BA48-9BAA-B8177B2BD3C0}" type="slidenum">
              <a:rPr lang="x-none" smtClean="0"/>
              <a:t>‹#›</a:t>
            </a:fld>
            <a:endParaRPr lang="x-none"/>
          </a:p>
        </p:txBody>
      </p:sp>
    </p:spTree>
    <p:extLst>
      <p:ext uri="{BB962C8B-B14F-4D97-AF65-F5344CB8AC3E}">
        <p14:creationId xmlns:p14="http://schemas.microsoft.com/office/powerpoint/2010/main" val="2571741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D6EBB-E7B8-1846-AB44-F664282BACC8}" type="datetimeFigureOut">
              <a:rPr lang="x-none" smtClean="0"/>
              <a:t>07/12/23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1CD0459-82B7-BA48-9BAA-B8177B2BD3C0}" type="slidenum">
              <a:rPr lang="x-none" smtClean="0"/>
              <a:t>‹#›</a:t>
            </a:fld>
            <a:endParaRPr lang="x-none"/>
          </a:p>
        </p:txBody>
      </p:sp>
    </p:spTree>
    <p:extLst>
      <p:ext uri="{BB962C8B-B14F-4D97-AF65-F5344CB8AC3E}">
        <p14:creationId xmlns:p14="http://schemas.microsoft.com/office/powerpoint/2010/main" val="2789879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D6EBB-E7B8-1846-AB44-F664282BACC8}" type="datetimeFigureOut">
              <a:rPr lang="x-none" smtClean="0"/>
              <a:t>07/12/23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1CD0459-82B7-BA48-9BAA-B8177B2BD3C0}" type="slidenum">
              <a:rPr lang="x-none" smtClean="0"/>
              <a:t>‹#›</a:t>
            </a:fld>
            <a:endParaRPr lang="x-none"/>
          </a:p>
        </p:txBody>
      </p:sp>
    </p:spTree>
    <p:extLst>
      <p:ext uri="{BB962C8B-B14F-4D97-AF65-F5344CB8AC3E}">
        <p14:creationId xmlns:p14="http://schemas.microsoft.com/office/powerpoint/2010/main" val="88959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D6EBB-E7B8-1846-AB44-F664282BACC8}" type="datetimeFigureOut">
              <a:rPr lang="x-none" smtClean="0"/>
              <a:t>07/12/23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1CD0459-82B7-BA48-9BAA-B8177B2BD3C0}" type="slidenum">
              <a:rPr lang="x-none" smtClean="0"/>
              <a:t>‹#›</a:t>
            </a:fld>
            <a:endParaRPr lang="x-none"/>
          </a:p>
        </p:txBody>
      </p:sp>
    </p:spTree>
    <p:extLst>
      <p:ext uri="{BB962C8B-B14F-4D97-AF65-F5344CB8AC3E}">
        <p14:creationId xmlns:p14="http://schemas.microsoft.com/office/powerpoint/2010/main" val="1001306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n-US"/>
              <a:t>Click to edit Master title style</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7D6EBB-E7B8-1846-AB44-F664282BACC8}" type="datetimeFigureOut">
              <a:rPr lang="x-none" smtClean="0"/>
              <a:t>07/12/23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1CD0459-82B7-BA48-9BAA-B8177B2BD3C0}" type="slidenum">
              <a:rPr lang="x-none" smtClean="0"/>
              <a:t>‹#›</a:t>
            </a:fld>
            <a:endParaRPr lang="x-none"/>
          </a:p>
        </p:txBody>
      </p:sp>
    </p:spTree>
    <p:extLst>
      <p:ext uri="{BB962C8B-B14F-4D97-AF65-F5344CB8AC3E}">
        <p14:creationId xmlns:p14="http://schemas.microsoft.com/office/powerpoint/2010/main" val="441077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7D6EBB-E7B8-1846-AB44-F664282BACC8}" type="datetimeFigureOut">
              <a:rPr lang="x-none" smtClean="0"/>
              <a:t>07/12/23</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1CD0459-82B7-BA48-9BAA-B8177B2BD3C0}" type="slidenum">
              <a:rPr lang="x-none" smtClean="0"/>
              <a:t>‹#›</a:t>
            </a:fld>
            <a:endParaRPr lang="x-none"/>
          </a:p>
        </p:txBody>
      </p:sp>
    </p:spTree>
    <p:extLst>
      <p:ext uri="{BB962C8B-B14F-4D97-AF65-F5344CB8AC3E}">
        <p14:creationId xmlns:p14="http://schemas.microsoft.com/office/powerpoint/2010/main" val="1093885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Click to edit Master text styles</a:t>
            </a:r>
          </a:p>
        </p:txBody>
      </p:sp>
      <p:sp>
        <p:nvSpPr>
          <p:cNvPr id="4" name="Content Placeholder 3"/>
          <p:cNvSpPr>
            <a:spLocks noGrp="1"/>
          </p:cNvSpPr>
          <p:nvPr>
            <p:ph sz="half" idx="2"/>
          </p:nvPr>
        </p:nvSpPr>
        <p:spPr>
          <a:xfrm>
            <a:off x="1472912" y="11058863"/>
            <a:ext cx="90462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Click to edit Master text styles</a:t>
            </a:r>
          </a:p>
        </p:txBody>
      </p:sp>
      <p:sp>
        <p:nvSpPr>
          <p:cNvPr id="6" name="Content Placeholder 5"/>
          <p:cNvSpPr>
            <a:spLocks noGrp="1"/>
          </p:cNvSpPr>
          <p:nvPr>
            <p:ph sz="quarter" idx="4"/>
          </p:nvPr>
        </p:nvSpPr>
        <p:spPr>
          <a:xfrm>
            <a:off x="10825461" y="11058863"/>
            <a:ext cx="9090826"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7D6EBB-E7B8-1846-AB44-F664282BACC8}" type="datetimeFigureOut">
              <a:rPr lang="x-none" smtClean="0"/>
              <a:t>07/12/23</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D1CD0459-82B7-BA48-9BAA-B8177B2BD3C0}" type="slidenum">
              <a:rPr lang="x-none" smtClean="0"/>
              <a:t>‹#›</a:t>
            </a:fld>
            <a:endParaRPr lang="x-none"/>
          </a:p>
        </p:txBody>
      </p:sp>
    </p:spTree>
    <p:extLst>
      <p:ext uri="{BB962C8B-B14F-4D97-AF65-F5344CB8AC3E}">
        <p14:creationId xmlns:p14="http://schemas.microsoft.com/office/powerpoint/2010/main" val="3324264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7D6EBB-E7B8-1846-AB44-F664282BACC8}" type="datetimeFigureOut">
              <a:rPr lang="x-none" smtClean="0"/>
              <a:t>07/12/23</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D1CD0459-82B7-BA48-9BAA-B8177B2BD3C0}" type="slidenum">
              <a:rPr lang="x-none" smtClean="0"/>
              <a:t>‹#›</a:t>
            </a:fld>
            <a:endParaRPr lang="x-none"/>
          </a:p>
        </p:txBody>
      </p:sp>
    </p:spTree>
    <p:extLst>
      <p:ext uri="{BB962C8B-B14F-4D97-AF65-F5344CB8AC3E}">
        <p14:creationId xmlns:p14="http://schemas.microsoft.com/office/powerpoint/2010/main" val="2292631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D6EBB-E7B8-1846-AB44-F664282BACC8}" type="datetimeFigureOut">
              <a:rPr lang="x-none" smtClean="0"/>
              <a:t>07/12/23</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D1CD0459-82B7-BA48-9BAA-B8177B2BD3C0}" type="slidenum">
              <a:rPr lang="x-none" smtClean="0"/>
              <a:t>‹#›</a:t>
            </a:fld>
            <a:endParaRPr lang="x-none"/>
          </a:p>
        </p:txBody>
      </p:sp>
    </p:spTree>
    <p:extLst>
      <p:ext uri="{BB962C8B-B14F-4D97-AF65-F5344CB8AC3E}">
        <p14:creationId xmlns:p14="http://schemas.microsoft.com/office/powerpoint/2010/main" val="2481151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Click to edit Master text styles</a:t>
            </a:r>
          </a:p>
        </p:txBody>
      </p:sp>
      <p:sp>
        <p:nvSpPr>
          <p:cNvPr id="5" name="Date Placeholder 4"/>
          <p:cNvSpPr>
            <a:spLocks noGrp="1"/>
          </p:cNvSpPr>
          <p:nvPr>
            <p:ph type="dt" sz="half" idx="10"/>
          </p:nvPr>
        </p:nvSpPr>
        <p:spPr/>
        <p:txBody>
          <a:bodyPr/>
          <a:lstStyle/>
          <a:p>
            <a:fld id="{757D6EBB-E7B8-1846-AB44-F664282BACC8}" type="datetimeFigureOut">
              <a:rPr lang="x-none" smtClean="0"/>
              <a:t>07/12/23</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1CD0459-82B7-BA48-9BAA-B8177B2BD3C0}" type="slidenum">
              <a:rPr lang="x-none" smtClean="0"/>
              <a:t>‹#›</a:t>
            </a:fld>
            <a:endParaRPr lang="x-none"/>
          </a:p>
        </p:txBody>
      </p:sp>
    </p:spTree>
    <p:extLst>
      <p:ext uri="{BB962C8B-B14F-4D97-AF65-F5344CB8AC3E}">
        <p14:creationId xmlns:p14="http://schemas.microsoft.com/office/powerpoint/2010/main" val="1958680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a:t>Click icon to add picture</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Click to edit Master text styles</a:t>
            </a:r>
          </a:p>
        </p:txBody>
      </p:sp>
      <p:sp>
        <p:nvSpPr>
          <p:cNvPr id="5" name="Date Placeholder 4"/>
          <p:cNvSpPr>
            <a:spLocks noGrp="1"/>
          </p:cNvSpPr>
          <p:nvPr>
            <p:ph type="dt" sz="half" idx="10"/>
          </p:nvPr>
        </p:nvSpPr>
        <p:spPr/>
        <p:txBody>
          <a:bodyPr/>
          <a:lstStyle/>
          <a:p>
            <a:fld id="{757D6EBB-E7B8-1846-AB44-F664282BACC8}" type="datetimeFigureOut">
              <a:rPr lang="x-none" smtClean="0"/>
              <a:t>07/12/23</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1CD0459-82B7-BA48-9BAA-B8177B2BD3C0}" type="slidenum">
              <a:rPr lang="x-none" smtClean="0"/>
              <a:t>‹#›</a:t>
            </a:fld>
            <a:endParaRPr lang="x-none"/>
          </a:p>
        </p:txBody>
      </p:sp>
    </p:spTree>
    <p:extLst>
      <p:ext uri="{BB962C8B-B14F-4D97-AF65-F5344CB8AC3E}">
        <p14:creationId xmlns:p14="http://schemas.microsoft.com/office/powerpoint/2010/main" val="3437893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757D6EBB-E7B8-1846-AB44-F664282BACC8}" type="datetimeFigureOut">
              <a:rPr lang="x-none" smtClean="0"/>
              <a:t>07/12/23</a:t>
            </a:fld>
            <a:endParaRPr lang="x-none"/>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D1CD0459-82B7-BA48-9BAA-B8177B2BD3C0}" type="slidenum">
              <a:rPr lang="x-none" smtClean="0"/>
              <a:t>‹#›</a:t>
            </a:fld>
            <a:endParaRPr lang="x-none"/>
          </a:p>
        </p:txBody>
      </p:sp>
    </p:spTree>
    <p:extLst>
      <p:ext uri="{BB962C8B-B14F-4D97-AF65-F5344CB8AC3E}">
        <p14:creationId xmlns:p14="http://schemas.microsoft.com/office/powerpoint/2010/main" val="40450670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descr="A green and white logo&#10;&#10;Description automatically generated">
            <a:extLst>
              <a:ext uri="{FF2B5EF4-FFF2-40B4-BE49-F238E27FC236}">
                <a16:creationId xmlns:a16="http://schemas.microsoft.com/office/drawing/2014/main" xmlns="" id="{B6D6FE27-A688-9707-F6D8-8041B8DDC65A}"/>
              </a:ext>
            </a:extLst>
          </p:cNvPr>
          <p:cNvPicPr>
            <a:picLocks noChangeAspect="1"/>
          </p:cNvPicPr>
          <p:nvPr/>
        </p:nvPicPr>
        <p:blipFill>
          <a:blip r:embed="rId3"/>
          <a:stretch>
            <a:fillRect/>
          </a:stretch>
        </p:blipFill>
        <p:spPr>
          <a:xfrm>
            <a:off x="168954" y="169465"/>
            <a:ext cx="4272417" cy="4272417"/>
          </a:xfrm>
          <a:prstGeom prst="rect">
            <a:avLst/>
          </a:prstGeom>
        </p:spPr>
      </p:pic>
      <p:sp>
        <p:nvSpPr>
          <p:cNvPr id="7" name="Rectangle 6">
            <a:extLst>
              <a:ext uri="{FF2B5EF4-FFF2-40B4-BE49-F238E27FC236}">
                <a16:creationId xmlns:a16="http://schemas.microsoft.com/office/drawing/2014/main" xmlns="" id="{7631921E-D198-4049-0DE4-6D9E0C56316D}"/>
              </a:ext>
            </a:extLst>
          </p:cNvPr>
          <p:cNvSpPr/>
          <p:nvPr/>
        </p:nvSpPr>
        <p:spPr>
          <a:xfrm>
            <a:off x="3261908" y="740228"/>
            <a:ext cx="16395789" cy="2123658"/>
          </a:xfrm>
          <a:prstGeom prst="rect">
            <a:avLst/>
          </a:prstGeom>
          <a:noFill/>
        </p:spPr>
        <p:txBody>
          <a:bodyPr wrap="square" lIns="91440" tIns="45720" rIns="91440" bIns="45720">
            <a:spAutoFit/>
          </a:bodyPr>
          <a:lstStyle/>
          <a:p>
            <a:pPr algn="ctr"/>
            <a:r>
              <a:rPr lang="en-US" sz="6600" b="1" dirty="0">
                <a:ln w="9525">
                  <a:solidFill>
                    <a:schemeClr val="bg1"/>
                  </a:solidFill>
                  <a:prstDash val="solid"/>
                </a:ln>
                <a:effectLst>
                  <a:outerShdw blurRad="12700" dist="38100" dir="2700000" algn="tl" rotWithShape="0">
                    <a:schemeClr val="bg1">
                      <a:lumMod val="50000"/>
                    </a:schemeClr>
                  </a:outerShdw>
                </a:effectLst>
              </a:rPr>
              <a:t>Produce Green Hydrogen and use it as Cooking fuel </a:t>
            </a:r>
          </a:p>
        </p:txBody>
      </p:sp>
      <p:sp>
        <p:nvSpPr>
          <p:cNvPr id="9" name="TextBox 8">
            <a:extLst>
              <a:ext uri="{FF2B5EF4-FFF2-40B4-BE49-F238E27FC236}">
                <a16:creationId xmlns:a16="http://schemas.microsoft.com/office/drawing/2014/main" xmlns="" id="{FACE6B3C-F0D5-00B7-3F44-7D0D64D5EA37}"/>
              </a:ext>
            </a:extLst>
          </p:cNvPr>
          <p:cNvSpPr txBox="1"/>
          <p:nvPr/>
        </p:nvSpPr>
        <p:spPr>
          <a:xfrm>
            <a:off x="4441371" y="3383280"/>
            <a:ext cx="16773300" cy="754053"/>
          </a:xfrm>
          <a:prstGeom prst="rect">
            <a:avLst/>
          </a:prstGeom>
          <a:noFill/>
        </p:spPr>
        <p:txBody>
          <a:bodyPr wrap="square" rtlCol="0">
            <a:spAutoFit/>
          </a:bodyPr>
          <a:lstStyle/>
          <a:p>
            <a:r>
              <a:rPr lang="x-none" dirty="0"/>
              <a:t>Team 62 </a:t>
            </a:r>
          </a:p>
          <a:p>
            <a:r>
              <a:rPr lang="x-none" sz="2500" b="1" dirty="0"/>
              <a:t>CHE : Abduallah Alsobhi	  CHE: Omar Alharbi  	ISE: Faisal Alqahtani	ISE: </a:t>
            </a:r>
            <a:r>
              <a:rPr lang="en-US" sz="2500" b="1" dirty="0">
                <a:latin typeface="Times New Roman" panose="02020603050405020304" pitchFamily="18" charset="0"/>
                <a:cs typeface="Times New Roman" panose="02020603050405020304" pitchFamily="18" charset="0"/>
              </a:rPr>
              <a:t>Mohmmed </a:t>
            </a:r>
            <a:r>
              <a:rPr lang="en-US" sz="2500" b="1" dirty="0" err="1">
                <a:latin typeface="Times New Roman" panose="02020603050405020304" pitchFamily="18" charset="0"/>
                <a:cs typeface="Times New Roman" panose="02020603050405020304" pitchFamily="18" charset="0"/>
              </a:rPr>
              <a:t>Alshahrani</a:t>
            </a:r>
            <a:r>
              <a:rPr lang="en-US" sz="2500" b="1" dirty="0">
                <a:latin typeface="Times New Roman" panose="02020603050405020304" pitchFamily="18" charset="0"/>
                <a:cs typeface="Times New Roman" panose="02020603050405020304" pitchFamily="18" charset="0"/>
              </a:rPr>
              <a:t> </a:t>
            </a:r>
            <a:r>
              <a:rPr lang="x-none" sz="2500" b="1" dirty="0"/>
              <a:t> EE: </a:t>
            </a:r>
            <a:r>
              <a:rPr lang="en-US" sz="2500" b="1" dirty="0">
                <a:latin typeface="Times New Roman" panose="02020603050405020304" pitchFamily="18" charset="0"/>
                <a:cs typeface="Times New Roman" panose="02020603050405020304" pitchFamily="18" charset="0"/>
              </a:rPr>
              <a:t>Hussain Al </a:t>
            </a:r>
            <a:r>
              <a:rPr lang="en-US" sz="2500" b="1" dirty="0" err="1">
                <a:latin typeface="Times New Roman" panose="02020603050405020304" pitchFamily="18" charset="0"/>
                <a:cs typeface="Times New Roman" panose="02020603050405020304" pitchFamily="18" charset="0"/>
              </a:rPr>
              <a:t>Radhwan</a:t>
            </a:r>
            <a:r>
              <a:rPr lang="en-US" sz="2500" b="1" dirty="0">
                <a:latin typeface="Times New Roman" panose="02020603050405020304" pitchFamily="18" charset="0"/>
                <a:cs typeface="Times New Roman" panose="02020603050405020304" pitchFamily="18" charset="0"/>
              </a:rPr>
              <a:t> </a:t>
            </a:r>
            <a:endParaRPr lang="x-none" sz="2500" b="1" dirty="0"/>
          </a:p>
        </p:txBody>
      </p:sp>
      <p:sp>
        <p:nvSpPr>
          <p:cNvPr id="18" name="Rectangle 17">
            <a:extLst>
              <a:ext uri="{FF2B5EF4-FFF2-40B4-BE49-F238E27FC236}">
                <a16:creationId xmlns:a16="http://schemas.microsoft.com/office/drawing/2014/main" xmlns="" id="{7A13A9EA-5641-37F3-2D37-AC6F72BCF1A1}"/>
              </a:ext>
            </a:extLst>
          </p:cNvPr>
          <p:cNvSpPr/>
          <p:nvPr/>
        </p:nvSpPr>
        <p:spPr>
          <a:xfrm>
            <a:off x="375208" y="4841286"/>
            <a:ext cx="9163304" cy="9574624"/>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lnSpc>
                <a:spcPct val="150000"/>
              </a:lnSpc>
            </a:pPr>
            <a:endParaRPr lang="en-US" b="0" i="0" dirty="0">
              <a:solidFill>
                <a:srgbClr val="FFFFFF"/>
              </a:solidFill>
              <a:effectLst/>
              <a:latin typeface="Söhne"/>
            </a:endParaRPr>
          </a:p>
          <a:p>
            <a:pPr algn="just">
              <a:lnSpc>
                <a:spcPct val="150000"/>
              </a:lnSpc>
            </a:pPr>
            <a:endParaRPr lang="en-US" sz="2000" i="0" dirty="0">
              <a:solidFill>
                <a:srgbClr val="FFFFFF"/>
              </a:solidFill>
              <a:effectLst/>
              <a:latin typeface="Söhne"/>
            </a:endParaRPr>
          </a:p>
          <a:p>
            <a:pPr algn="just">
              <a:lnSpc>
                <a:spcPct val="150000"/>
              </a:lnSpc>
            </a:pPr>
            <a:endParaRPr lang="en-US" sz="2000" dirty="0">
              <a:solidFill>
                <a:srgbClr val="FFFFFF"/>
              </a:solidFill>
              <a:latin typeface="Söhne"/>
            </a:endParaRPr>
          </a:p>
          <a:p>
            <a:pPr algn="just">
              <a:lnSpc>
                <a:spcPct val="150000"/>
              </a:lnSpc>
            </a:pPr>
            <a:endParaRPr lang="en-US" sz="2000" i="0" dirty="0">
              <a:solidFill>
                <a:srgbClr val="FFFFFF"/>
              </a:solidFill>
              <a:effectLst/>
              <a:latin typeface="Söhne"/>
            </a:endParaRPr>
          </a:p>
          <a:p>
            <a:pPr algn="just">
              <a:lnSpc>
                <a:spcPct val="150000"/>
              </a:lnSpc>
            </a:pPr>
            <a:endParaRPr lang="en-US" sz="2000" dirty="0">
              <a:solidFill>
                <a:srgbClr val="FFFFFF"/>
              </a:solidFill>
              <a:latin typeface="Söhne"/>
            </a:endParaRPr>
          </a:p>
          <a:p>
            <a:pPr algn="just">
              <a:lnSpc>
                <a:spcPct val="150000"/>
              </a:lnSpc>
            </a:pPr>
            <a:r>
              <a:rPr lang="en-US" sz="2000" b="1" i="0" dirty="0">
                <a:solidFill>
                  <a:srgbClr val="FFFFFF"/>
                </a:solidFill>
                <a:effectLst/>
                <a:cs typeface="Arial Hebrew Scholar" pitchFamily="2" charset="-79"/>
              </a:rPr>
              <a:t>In response to the pressing challenges faced by households reliant on liquefied petroleum gas (LPG) for cooking, our innovative solution seeks to revolutionize the cooking fuel industry. The existing use of LPG has given rise to significant concerns, including greenhouse gas emissions during combustion, the inherent explosiveness of LPG cylinders if not stored properly, and the logistical challenges posed by the heavyweights of the </a:t>
            </a:r>
            <a:r>
              <a:rPr lang="en-US" sz="2000" b="1" dirty="0">
                <a:solidFill>
                  <a:srgbClr val="FFFFFF"/>
                </a:solidFill>
                <a:cs typeface="Arial Hebrew Scholar" pitchFamily="2" charset="-79"/>
              </a:rPr>
              <a:t>cylinders. In order to address these issues and pave the way for a more sustainable and user-friendly alternative, we propose a pioneering, self-sufficient system. This system harnesses renewable energy to produce green hydrogen, which is then stored for use as a clean and efficient cooking fuel. Our product is designed to be environmentally friendly, boasting not only a reduction in greenhouse gas emissions but also addressing safety concerns associated with traditional LPG usage. Furthermore, our solution offers the advantages of minimal installation time, low operational costs, and reduced maintenance expenses. We firmly believe that our approach represents a transformative shift in the cooking fuel industry. By introducing a sustainable and innovative system, we aspire to not only alleviate the challenges faced by consumers but also contribute to an enhanced quality of life for our customers. Our vision is rooted in environmental responsibility and a commitment to creating a positive impact on both communities and the broader ecosystem.</a:t>
            </a:r>
            <a:endParaRPr lang="en-US" sz="2000" b="1" i="0" dirty="0">
              <a:solidFill>
                <a:srgbClr val="FFFFFF"/>
              </a:solidFill>
              <a:effectLst/>
              <a:cs typeface="Arial Hebrew Scholar" pitchFamily="2" charset="-79"/>
            </a:endParaRPr>
          </a:p>
          <a:p>
            <a:pPr algn="just">
              <a:lnSpc>
                <a:spcPct val="150000"/>
              </a:lnSpc>
            </a:pPr>
            <a:endParaRPr lang="en-US" b="0" i="0" dirty="0">
              <a:solidFill>
                <a:srgbClr val="FFFFFF"/>
              </a:solidFill>
              <a:effectLst/>
              <a:latin typeface="Söhne"/>
            </a:endParaRPr>
          </a:p>
          <a:p>
            <a:pPr algn="just">
              <a:lnSpc>
                <a:spcPct val="150000"/>
              </a:lnSpc>
            </a:pPr>
            <a:r>
              <a:rPr lang="en-US" b="0" i="0" dirty="0">
                <a:solidFill>
                  <a:srgbClr val="FFFFFF"/>
                </a:solidFill>
                <a:effectLst/>
                <a:latin typeface="Söhne"/>
              </a:rPr>
              <a:t>.</a:t>
            </a:r>
          </a:p>
          <a:p>
            <a:pPr algn="l"/>
            <a:r>
              <a:rPr lang="en-US" b="0" i="0" dirty="0">
                <a:solidFill>
                  <a:srgbClr val="FFFFFF"/>
                </a:solidFill>
                <a:effectLst/>
                <a:latin typeface="Söhne"/>
              </a:rPr>
              <a:t/>
            </a:r>
            <a:br>
              <a:rPr lang="en-US" b="0" i="0" dirty="0">
                <a:solidFill>
                  <a:srgbClr val="FFFFFF"/>
                </a:solidFill>
                <a:effectLst/>
                <a:latin typeface="Söhne"/>
              </a:rPr>
            </a:br>
            <a:endParaRPr lang="en-US" b="0" i="0" dirty="0">
              <a:solidFill>
                <a:srgbClr val="FFFFFF"/>
              </a:solidFill>
              <a:effectLst/>
              <a:latin typeface="Söhne"/>
            </a:endParaRPr>
          </a:p>
          <a:p>
            <a:pPr algn="ctr"/>
            <a:endParaRPr lang="x-none" dirty="0"/>
          </a:p>
        </p:txBody>
      </p:sp>
      <p:sp>
        <p:nvSpPr>
          <p:cNvPr id="21" name="Rectangle 20">
            <a:extLst>
              <a:ext uri="{FF2B5EF4-FFF2-40B4-BE49-F238E27FC236}">
                <a16:creationId xmlns:a16="http://schemas.microsoft.com/office/drawing/2014/main" xmlns="" id="{43F618F4-AE34-B2F0-3891-B482BA6576C9}"/>
              </a:ext>
            </a:extLst>
          </p:cNvPr>
          <p:cNvSpPr/>
          <p:nvPr/>
        </p:nvSpPr>
        <p:spPr>
          <a:xfrm>
            <a:off x="375208" y="14815312"/>
            <a:ext cx="9190177" cy="4303961"/>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lnSpc>
                <a:spcPct val="150000"/>
              </a:lnSpc>
            </a:pPr>
            <a:endParaRPr lang="x-none" sz="1600" dirty="0"/>
          </a:p>
          <a:p>
            <a:pPr algn="ctr">
              <a:lnSpc>
                <a:spcPct val="150000"/>
              </a:lnSpc>
            </a:pPr>
            <a:endParaRPr lang="x-none" sz="1600" dirty="0"/>
          </a:p>
          <a:p>
            <a:pPr algn="ctr">
              <a:lnSpc>
                <a:spcPct val="150000"/>
              </a:lnSpc>
            </a:pPr>
            <a:endParaRPr lang="x-none" sz="1600" dirty="0"/>
          </a:p>
          <a:p>
            <a:pPr algn="ctr">
              <a:lnSpc>
                <a:spcPct val="150000"/>
              </a:lnSpc>
            </a:pPr>
            <a:endParaRPr lang="x-none" sz="1600" dirty="0"/>
          </a:p>
          <a:p>
            <a:pPr algn="ctr">
              <a:lnSpc>
                <a:spcPct val="150000"/>
              </a:lnSpc>
            </a:pPr>
            <a:r>
              <a:rPr lang="x-none" sz="1600" b="1" dirty="0"/>
              <a:t>3x Tanks </a:t>
            </a:r>
          </a:p>
          <a:p>
            <a:pPr algn="ctr">
              <a:lnSpc>
                <a:spcPct val="150000"/>
              </a:lnSpc>
            </a:pPr>
            <a:r>
              <a:rPr lang="x-none" sz="1600" b="1" dirty="0"/>
              <a:t>12V Pump </a:t>
            </a:r>
          </a:p>
          <a:p>
            <a:pPr algn="ctr">
              <a:lnSpc>
                <a:spcPct val="150000"/>
              </a:lnSpc>
            </a:pPr>
            <a:r>
              <a:rPr lang="x-none" sz="1600" b="1" dirty="0"/>
              <a:t>12V Battery</a:t>
            </a:r>
          </a:p>
          <a:p>
            <a:pPr algn="ctr">
              <a:lnSpc>
                <a:spcPct val="150000"/>
              </a:lnSpc>
            </a:pPr>
            <a:r>
              <a:rPr lang="x-none" sz="1600" b="1" dirty="0"/>
              <a:t>Pt electrode (10 mm – 15 mm – 0.2 mm )</a:t>
            </a:r>
          </a:p>
          <a:p>
            <a:pPr algn="ctr">
              <a:lnSpc>
                <a:spcPct val="150000"/>
              </a:lnSpc>
            </a:pPr>
            <a:r>
              <a:rPr lang="x-none" sz="1600" b="1" dirty="0"/>
              <a:t>Greaphite electrode ( 10 mm – 100 mm )</a:t>
            </a:r>
          </a:p>
          <a:p>
            <a:pPr algn="ctr">
              <a:lnSpc>
                <a:spcPct val="150000"/>
              </a:lnSpc>
            </a:pPr>
            <a:r>
              <a:rPr lang="x-none" sz="1600" b="1" dirty="0"/>
              <a:t>Float switch </a:t>
            </a:r>
          </a:p>
          <a:p>
            <a:pPr algn="ctr">
              <a:lnSpc>
                <a:spcPct val="150000"/>
              </a:lnSpc>
            </a:pPr>
            <a:r>
              <a:rPr lang="x-none" sz="1600" b="1" dirty="0"/>
              <a:t>Gas stove </a:t>
            </a:r>
          </a:p>
          <a:p>
            <a:pPr algn="ctr">
              <a:lnSpc>
                <a:spcPct val="150000"/>
              </a:lnSpc>
            </a:pPr>
            <a:r>
              <a:rPr lang="x-none" sz="1600" b="1" dirty="0"/>
              <a:t>2xSolar panels </a:t>
            </a:r>
          </a:p>
          <a:p>
            <a:pPr algn="ctr"/>
            <a:r>
              <a:rPr lang="x-none" dirty="0"/>
              <a:t>KOH </a:t>
            </a:r>
          </a:p>
          <a:p>
            <a:pPr algn="ctr"/>
            <a:endParaRPr lang="x-none" dirty="0"/>
          </a:p>
          <a:p>
            <a:pPr algn="ctr"/>
            <a:endParaRPr lang="x-none" dirty="0"/>
          </a:p>
        </p:txBody>
      </p:sp>
      <p:sp>
        <p:nvSpPr>
          <p:cNvPr id="22" name="Rectangle 21">
            <a:extLst>
              <a:ext uri="{FF2B5EF4-FFF2-40B4-BE49-F238E27FC236}">
                <a16:creationId xmlns:a16="http://schemas.microsoft.com/office/drawing/2014/main" xmlns="" id="{C3D5DA57-445D-1FCC-C1D3-0DE4DEBDB80B}"/>
              </a:ext>
            </a:extLst>
          </p:cNvPr>
          <p:cNvSpPr/>
          <p:nvPr/>
        </p:nvSpPr>
        <p:spPr>
          <a:xfrm>
            <a:off x="9856704" y="4880558"/>
            <a:ext cx="11093815" cy="8455239"/>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W</a:t>
            </a:r>
            <a:r>
              <a:rPr lang="x-none" dirty="0"/>
              <a:t>ill be filled completely before Final presentation</a:t>
            </a:r>
          </a:p>
        </p:txBody>
      </p:sp>
      <p:sp>
        <p:nvSpPr>
          <p:cNvPr id="23" name="Rectangle 22">
            <a:extLst>
              <a:ext uri="{FF2B5EF4-FFF2-40B4-BE49-F238E27FC236}">
                <a16:creationId xmlns:a16="http://schemas.microsoft.com/office/drawing/2014/main" xmlns="" id="{490A1060-5FBD-1F8B-2D41-C9E4AEA12DDE}"/>
              </a:ext>
            </a:extLst>
          </p:cNvPr>
          <p:cNvSpPr/>
          <p:nvPr/>
        </p:nvSpPr>
        <p:spPr>
          <a:xfrm>
            <a:off x="9870140" y="13565982"/>
            <a:ext cx="11080377" cy="7944968"/>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lnSpc>
                <a:spcPct val="150000"/>
              </a:lnSpc>
            </a:pPr>
            <a:endParaRPr lang="en-US" b="1" dirty="0" smtClean="0">
              <a:solidFill>
                <a:schemeClr val="bg1"/>
              </a:solidFill>
            </a:endParaRPr>
          </a:p>
          <a:p>
            <a:pPr algn="just">
              <a:lnSpc>
                <a:spcPct val="150000"/>
              </a:lnSpc>
            </a:pPr>
            <a:r>
              <a:rPr lang="en-US" b="1" dirty="0" smtClean="0">
                <a:solidFill>
                  <a:schemeClr val="bg1"/>
                </a:solidFill>
              </a:rPr>
              <a:t>A </a:t>
            </a:r>
            <a:r>
              <a:rPr lang="en-US" b="1" dirty="0">
                <a:solidFill>
                  <a:schemeClr val="bg1"/>
                </a:solidFill>
              </a:rPr>
              <a:t>risk matrix is a visual tool for assessing and prioritizing risks by evaluating their likelihood and potential impact. It utilizes a grid, with one axis representing the probability of an event and the other axis depicting the consequences. This matrix categorizes risks into different levels, like low, medium, and high risk, aiding in effective risk management. By highlighting critical areas, it helps organizations allocate resources for mitigation strategies. Whether in project management or safety planning, the risk matrix is a valuable tool for decision-making and prioritizing actions to address potential threats</a:t>
            </a:r>
            <a:r>
              <a:rPr lang="en-US" b="1" dirty="0" smtClean="0">
                <a:solidFill>
                  <a:schemeClr val="bg1"/>
                </a:solidFill>
              </a:rPr>
              <a:t>.</a:t>
            </a:r>
          </a:p>
          <a:p>
            <a:pPr algn="just">
              <a:lnSpc>
                <a:spcPct val="150000"/>
              </a:lnSpc>
            </a:pPr>
            <a:endParaRPr lang="en-US" b="1" dirty="0">
              <a:solidFill>
                <a:srgbClr val="D1D5DB"/>
              </a:solidFill>
            </a:endParaRPr>
          </a:p>
          <a:p>
            <a:pPr algn="just">
              <a:lnSpc>
                <a:spcPct val="150000"/>
              </a:lnSpc>
            </a:pPr>
            <a:endParaRPr lang="x-none" dirty="0"/>
          </a:p>
          <a:p>
            <a:pPr algn="just">
              <a:lnSpc>
                <a:spcPct val="150000"/>
              </a:lnSpc>
            </a:pPr>
            <a:endParaRPr lang="en-US" dirty="0" smtClean="0"/>
          </a:p>
          <a:p>
            <a:pPr algn="just">
              <a:lnSpc>
                <a:spcPct val="150000"/>
              </a:lnSpc>
            </a:pPr>
            <a:endParaRPr lang="en-US" dirty="0"/>
          </a:p>
          <a:p>
            <a:pPr algn="just">
              <a:lnSpc>
                <a:spcPct val="150000"/>
              </a:lnSpc>
            </a:pPr>
            <a:endParaRPr lang="en-US" dirty="0" smtClean="0"/>
          </a:p>
          <a:p>
            <a:pPr algn="just">
              <a:lnSpc>
                <a:spcPct val="150000"/>
              </a:lnSpc>
            </a:pPr>
            <a:endParaRPr lang="en-US" dirty="0"/>
          </a:p>
          <a:p>
            <a:pPr algn="just">
              <a:lnSpc>
                <a:spcPct val="150000"/>
              </a:lnSpc>
            </a:pPr>
            <a:endParaRPr lang="en-US" dirty="0" smtClean="0"/>
          </a:p>
          <a:p>
            <a:pPr algn="just">
              <a:lnSpc>
                <a:spcPct val="150000"/>
              </a:lnSpc>
            </a:pPr>
            <a:endParaRPr lang="en-US" dirty="0"/>
          </a:p>
          <a:p>
            <a:pPr algn="just">
              <a:lnSpc>
                <a:spcPct val="150000"/>
              </a:lnSpc>
            </a:pPr>
            <a:endParaRPr lang="en-US" dirty="0" smtClean="0"/>
          </a:p>
          <a:p>
            <a:pPr algn="just">
              <a:lnSpc>
                <a:spcPct val="150000"/>
              </a:lnSpc>
            </a:pPr>
            <a:endParaRPr lang="en-US" dirty="0"/>
          </a:p>
          <a:p>
            <a:pPr algn="just">
              <a:lnSpc>
                <a:spcPct val="150000"/>
              </a:lnSpc>
            </a:pPr>
            <a:endParaRPr lang="en-US" dirty="0" smtClean="0"/>
          </a:p>
          <a:p>
            <a:pPr algn="just">
              <a:lnSpc>
                <a:spcPct val="150000"/>
              </a:lnSpc>
            </a:pPr>
            <a:endParaRPr lang="x-none" dirty="0"/>
          </a:p>
        </p:txBody>
      </p:sp>
      <p:sp>
        <p:nvSpPr>
          <p:cNvPr id="24" name="Rectangle 23">
            <a:extLst>
              <a:ext uri="{FF2B5EF4-FFF2-40B4-BE49-F238E27FC236}">
                <a16:creationId xmlns:a16="http://schemas.microsoft.com/office/drawing/2014/main" xmlns="" id="{0696E6D5-A287-FE66-AF34-0A2F4505E1F2}"/>
              </a:ext>
            </a:extLst>
          </p:cNvPr>
          <p:cNvSpPr/>
          <p:nvPr/>
        </p:nvSpPr>
        <p:spPr>
          <a:xfrm>
            <a:off x="9870140" y="21592479"/>
            <a:ext cx="11080377" cy="503485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lnSpc>
                <a:spcPct val="150000"/>
              </a:lnSpc>
            </a:pPr>
            <a:endParaRPr lang="en-US" b="1" i="0" dirty="0">
              <a:solidFill>
                <a:schemeClr val="bg1"/>
              </a:solidFill>
              <a:effectLst/>
            </a:endParaRPr>
          </a:p>
          <a:p>
            <a:pPr algn="just">
              <a:lnSpc>
                <a:spcPct val="150000"/>
              </a:lnSpc>
            </a:pPr>
            <a:r>
              <a:rPr lang="en-US" b="1" i="0" dirty="0">
                <a:solidFill>
                  <a:schemeClr val="bg1"/>
                </a:solidFill>
                <a:effectLst/>
              </a:rPr>
              <a:t>In conclusion, our innovative solution stands as a beacon of change in the realm of cooking fuel, addressing the critical challenges associated with conventional LPG usage. The inherent concerns of greenhouse gas emissions, safety risks, and logistical difficulties posed by heavy cylinders have prompted us to pioneer a self-sufficient system driven by renewable energy. By harnessing green hydrogen as a clean and efficient cooking fuel, our product not only mitigates environmental impact but also prioritizes safety and operational ease. Moreover, In the broader context, our vision extends beyond mere product innovation. It encompasses a dedication to environmental responsibility and a sincere effort to create positive ripple effects within communities and the ecosystem at large. By taking these strides towards a cleaner, safer, and more efficient cooking fuel solution, we aspire to set a precedent for sustainable practices that resonate across industries, ushering in a new era of responsible energy consumption.</a:t>
            </a:r>
            <a:endParaRPr lang="x-none" b="1" dirty="0">
              <a:solidFill>
                <a:schemeClr val="bg1"/>
              </a:solidFill>
            </a:endParaRP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xmlns="" id="{547C4EC0-E857-FC3D-F907-29EF54CCF72A}"/>
                  </a:ext>
                </a:extLst>
              </p:cNvPr>
              <p:cNvSpPr/>
              <p:nvPr/>
            </p:nvSpPr>
            <p:spPr>
              <a:xfrm>
                <a:off x="375209" y="19325510"/>
                <a:ext cx="9190176" cy="10518753"/>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lnSpc>
                    <a:spcPct val="150000"/>
                  </a:lnSpc>
                </a:pPr>
                <a:r>
                  <a:rPr lang="x-none" b="1" dirty="0"/>
                  <a:t>The solar panels will fill the baterh first in order to produce the electricity for the entire system,</a:t>
                </a:r>
              </a:p>
              <a:p>
                <a:pPr algn="just">
                  <a:lnSpc>
                    <a:spcPct val="150000"/>
                  </a:lnSpc>
                </a:pPr>
                <a:r>
                  <a:rPr lang="x-none" b="1" dirty="0"/>
                  <a:t>The water tank will provide the system with the water supply.However, the added pump is to make sure that the electrodes are imarged into water throughout the process, Moreover the second tank</a:t>
                </a:r>
                <a:r>
                  <a:rPr lang="ar-SA" b="1" dirty="0"/>
                  <a:t> </a:t>
                </a:r>
                <a:r>
                  <a:rPr lang="en-US" b="1" dirty="0"/>
                  <a:t> which will have electrolysis of water to produce Hydrogen gas </a:t>
                </a:r>
              </a:p>
              <a:p>
                <a:pPr algn="ctr">
                  <a:lnSpc>
                    <a:spcPct val="150000"/>
                  </a:lnSpc>
                </a:pPr>
                <a14:m>
                  <m:oMath xmlns:m="http://schemas.openxmlformats.org/officeDocument/2006/math">
                    <m:r>
                      <m:rPr>
                        <m:nor/>
                      </m:rPr>
                      <a:rPr lang="en-US" b="1"/>
                      <m:t>2</m:t>
                    </m:r>
                    <m:r>
                      <m:rPr>
                        <m:nor/>
                      </m:rPr>
                      <a:rPr lang="en-US" b="1"/>
                      <m:t>H</m:t>
                    </m:r>
                    <m:r>
                      <m:rPr>
                        <m:nor/>
                      </m:rPr>
                      <a:rPr lang="en-US" b="1"/>
                      <m:t>2</m:t>
                    </m:r>
                    <m:r>
                      <m:rPr>
                        <m:nor/>
                      </m:rPr>
                      <a:rPr lang="en-US" b="1"/>
                      <m:t>O</m:t>
                    </m:r>
                    <m:r>
                      <m:rPr>
                        <m:nor/>
                      </m:rPr>
                      <a:rPr lang="en-US" b="1"/>
                      <m:t>→</m:t>
                    </m:r>
                    <m:r>
                      <m:rPr>
                        <m:nor/>
                      </m:rPr>
                      <a:rPr lang="en-US" b="1"/>
                      <m:t>2</m:t>
                    </m:r>
                    <m:r>
                      <m:rPr>
                        <m:nor/>
                      </m:rPr>
                      <a:rPr lang="en-US" b="1"/>
                      <m:t>H</m:t>
                    </m:r>
                    <m:r>
                      <m:rPr>
                        <m:nor/>
                      </m:rPr>
                      <a:rPr lang="en-US" b="1"/>
                      <m:t>2</m:t>
                    </m:r>
                    <m:r>
                      <m:rPr>
                        <m:nor/>
                      </m:rPr>
                      <a:rPr lang="en-US" b="1"/>
                      <m:t>+</m:t>
                    </m:r>
                    <m:r>
                      <m:rPr>
                        <m:nor/>
                      </m:rPr>
                      <a:rPr lang="en-US" b="1"/>
                      <m:t>O</m:t>
                    </m:r>
                    <m:r>
                      <m:rPr>
                        <m:nor/>
                      </m:rPr>
                      <a:rPr lang="en-US" b="1"/>
                      <m:t>2</m:t>
                    </m:r>
                  </m:oMath>
                </a14:m>
                <a:r>
                  <a:rPr lang="x-none" b="1" dirty="0"/>
                  <a:t> (1)</a:t>
                </a:r>
              </a:p>
              <a:p>
                <a:pPr algn="just">
                  <a:lnSpc>
                    <a:spcPct val="150000"/>
                  </a:lnSpc>
                </a:pPr>
                <a:r>
                  <a:rPr lang="en-US" b="1" dirty="0"/>
                  <a:t>A</a:t>
                </a:r>
                <a:r>
                  <a:rPr lang="x-none" b="1" dirty="0"/>
                  <a:t>fter hydrogen being produced it enters third tank filled with water to deliute some of the hydrogen and to make to sure that the hydrogen gas don’t reverse back to the cell and then it will be con</a:t>
                </a:r>
                <a:r>
                  <a:rPr lang="en-US" b="1" dirty="0"/>
                  <a:t>n</a:t>
                </a:r>
                <a:r>
                  <a:rPr lang="x-none" b="1" dirty="0"/>
                  <a:t>ected to the gas stove.</a:t>
                </a:r>
              </a:p>
              <a:p>
                <a:pPr algn="ctr"/>
                <a:endParaRPr lang="x-none" dirty="0"/>
              </a:p>
              <a:p>
                <a:pPr algn="ctr"/>
                <a:endParaRPr lang="x-none" dirty="0"/>
              </a:p>
              <a:p>
                <a:pPr algn="ctr"/>
                <a:endParaRPr lang="x-none" dirty="0"/>
              </a:p>
              <a:p>
                <a:pPr algn="ctr"/>
                <a:endParaRPr lang="x-none" dirty="0"/>
              </a:p>
              <a:p>
                <a:pPr algn="ctr"/>
                <a:endParaRPr lang="x-none" dirty="0"/>
              </a:p>
              <a:p>
                <a:pPr algn="ctr"/>
                <a:endParaRPr lang="x-none" dirty="0"/>
              </a:p>
              <a:p>
                <a:pPr algn="ctr"/>
                <a:endParaRPr lang="x-none" dirty="0"/>
              </a:p>
              <a:p>
                <a:pPr algn="ctr"/>
                <a:endParaRPr lang="x-none" dirty="0"/>
              </a:p>
              <a:p>
                <a:pPr algn="ctr"/>
                <a:endParaRPr lang="x-none" dirty="0"/>
              </a:p>
              <a:p>
                <a:pPr algn="ctr"/>
                <a:endParaRPr lang="x-none" dirty="0"/>
              </a:p>
              <a:p>
                <a:pPr algn="ctr"/>
                <a:endParaRPr lang="x-none" dirty="0"/>
              </a:p>
              <a:p>
                <a:pPr algn="ctr"/>
                <a:endParaRPr lang="x-none" dirty="0"/>
              </a:p>
              <a:p>
                <a:pPr algn="ctr"/>
                <a:endParaRPr lang="x-none" dirty="0"/>
              </a:p>
              <a:p>
                <a:pPr algn="ctr"/>
                <a:endParaRPr lang="x-none" dirty="0"/>
              </a:p>
              <a:p>
                <a:pPr algn="ctr"/>
                <a:endParaRPr lang="x-none" dirty="0"/>
              </a:p>
              <a:p>
                <a:pPr algn="ctr"/>
                <a:endParaRPr lang="x-none" dirty="0"/>
              </a:p>
              <a:p>
                <a:pPr algn="ctr"/>
                <a:endParaRPr lang="x-none" dirty="0"/>
              </a:p>
              <a:p>
                <a:pPr algn="ctr"/>
                <a:endParaRPr lang="x-none" dirty="0"/>
              </a:p>
              <a:p>
                <a:pPr algn="ctr"/>
                <a:endParaRPr lang="x-none" dirty="0"/>
              </a:p>
            </p:txBody>
          </p:sp>
        </mc:Choice>
        <mc:Fallback xmlns="">
          <p:sp>
            <p:nvSpPr>
              <p:cNvPr id="25" name="Rectangle 24">
                <a:extLst>
                  <a:ext uri="{FF2B5EF4-FFF2-40B4-BE49-F238E27FC236}">
                    <a16:creationId xmlns:a16="http://schemas.microsoft.com/office/drawing/2014/main" id="{547C4EC0-E857-FC3D-F907-29EF54CCF72A}"/>
                  </a:ext>
                </a:extLst>
              </p:cNvPr>
              <p:cNvSpPr>
                <a:spLocks noRot="1" noChangeAspect="1" noMove="1" noResize="1" noEditPoints="1" noAdjustHandles="1" noChangeArrowheads="1" noChangeShapeType="1" noTextEdit="1"/>
              </p:cNvSpPr>
              <p:nvPr/>
            </p:nvSpPr>
            <p:spPr>
              <a:xfrm>
                <a:off x="375209" y="19325510"/>
                <a:ext cx="9190176" cy="10518753"/>
              </a:xfrm>
              <a:prstGeom prst="rect">
                <a:avLst/>
              </a:prstGeom>
              <a:blipFill>
                <a:blip r:embed="rId4"/>
                <a:stretch>
                  <a:fillRect l="-552" r="-414"/>
                </a:stretch>
              </a:blipFill>
            </p:spPr>
            <p:txBody>
              <a:bodyPr/>
              <a:lstStyle/>
              <a:p>
                <a:r>
                  <a:rPr lang="en-SA">
                    <a:noFill/>
                  </a:rPr>
                  <a:t> </a:t>
                </a:r>
              </a:p>
            </p:txBody>
          </p:sp>
        </mc:Fallback>
      </mc:AlternateContent>
      <p:sp>
        <p:nvSpPr>
          <p:cNvPr id="26" name="Rectangle 25">
            <a:extLst>
              <a:ext uri="{FF2B5EF4-FFF2-40B4-BE49-F238E27FC236}">
                <a16:creationId xmlns:a16="http://schemas.microsoft.com/office/drawing/2014/main" xmlns="" id="{620B6C06-CC0A-15ED-081D-1CA9B30D7CDC}"/>
              </a:ext>
            </a:extLst>
          </p:cNvPr>
          <p:cNvSpPr/>
          <p:nvPr/>
        </p:nvSpPr>
        <p:spPr>
          <a:xfrm>
            <a:off x="9883576" y="26842602"/>
            <a:ext cx="11080377" cy="3293328"/>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lnSpc>
                <a:spcPct val="150000"/>
              </a:lnSpc>
            </a:pPr>
            <a:endParaRPr lang="en-US" dirty="0"/>
          </a:p>
          <a:p>
            <a:pPr algn="just">
              <a:lnSpc>
                <a:spcPct val="150000"/>
              </a:lnSpc>
            </a:pPr>
            <a:endParaRPr lang="en-US" b="1" dirty="0"/>
          </a:p>
          <a:p>
            <a:pPr algn="just">
              <a:lnSpc>
                <a:spcPct val="150000"/>
              </a:lnSpc>
            </a:pPr>
            <a:endParaRPr lang="en-US" b="1" dirty="0"/>
          </a:p>
          <a:p>
            <a:pPr algn="just">
              <a:lnSpc>
                <a:spcPct val="150000"/>
              </a:lnSpc>
            </a:pPr>
            <a:r>
              <a:rPr lang="en-US" b="1" dirty="0"/>
              <a:t>We express our sincere thanks to our project advisors </a:t>
            </a:r>
            <a:r>
              <a:rPr lang="en-US" b="1" dirty="0" err="1"/>
              <a:t>dr.Muhammad</a:t>
            </a:r>
            <a:r>
              <a:rPr lang="en-US" b="1" dirty="0"/>
              <a:t> </a:t>
            </a:r>
            <a:r>
              <a:rPr lang="en-US" b="1" dirty="0" err="1"/>
              <a:t>Siddiquee</a:t>
            </a:r>
            <a:r>
              <a:rPr lang="en-US" b="1" dirty="0"/>
              <a:t> &amp; </a:t>
            </a:r>
            <a:r>
              <a:rPr lang="en-US" b="1" i="0" dirty="0">
                <a:solidFill>
                  <a:srgbClr val="FFFFFF"/>
                </a:solidFill>
                <a:effectLst/>
                <a:latin typeface="-apple-system"/>
              </a:rPr>
              <a:t>Zayd </a:t>
            </a:r>
            <a:r>
              <a:rPr lang="en-US" b="1" i="0" dirty="0" err="1">
                <a:solidFill>
                  <a:srgbClr val="FFFFFF"/>
                </a:solidFill>
                <a:effectLst/>
                <a:latin typeface="-apple-system"/>
              </a:rPr>
              <a:t>Leseman</a:t>
            </a:r>
            <a:r>
              <a:rPr lang="en-US" b="1" i="0" dirty="0">
                <a:solidFill>
                  <a:srgbClr val="FFFFFF"/>
                </a:solidFill>
                <a:effectLst/>
                <a:latin typeface="-apple-system"/>
              </a:rPr>
              <a:t> </a:t>
            </a:r>
            <a:r>
              <a:rPr lang="en-US" b="1" dirty="0"/>
              <a:t>for their invaluable guidance and support throughout our senior design project. Special appreciation to Team design department for providing the necessary resources and conducive environment. Our gratitude extends to our team members for their collaboration and commitment. Thanks to dr. Tawfik for his real-world insights. Lastly, we appreciate the understanding and support from friends and family during this journey. This project's success is a collective effort, and we are thankful for everyone who played a role in shaping our academic and professional growth.</a:t>
            </a:r>
          </a:p>
          <a:p>
            <a:pPr algn="just">
              <a:lnSpc>
                <a:spcPct val="150000"/>
              </a:lnSpc>
            </a:pPr>
            <a:endParaRPr lang="en-US" b="1" dirty="0"/>
          </a:p>
          <a:p>
            <a:pPr algn="just">
              <a:lnSpc>
                <a:spcPct val="150000"/>
              </a:lnSpc>
            </a:pPr>
            <a:endParaRPr lang="en-US" b="1" dirty="0"/>
          </a:p>
          <a:p>
            <a:pPr algn="ctr"/>
            <a:endParaRPr lang="x-none" dirty="0"/>
          </a:p>
        </p:txBody>
      </p:sp>
      <p:sp>
        <p:nvSpPr>
          <p:cNvPr id="27" name="Rectangle 26">
            <a:extLst>
              <a:ext uri="{FF2B5EF4-FFF2-40B4-BE49-F238E27FC236}">
                <a16:creationId xmlns:a16="http://schemas.microsoft.com/office/drawing/2014/main" xmlns="" id="{958A3DEE-2D40-8BBF-69D7-A7D21F19C8B6}"/>
              </a:ext>
            </a:extLst>
          </p:cNvPr>
          <p:cNvSpPr/>
          <p:nvPr/>
        </p:nvSpPr>
        <p:spPr>
          <a:xfrm>
            <a:off x="375205" y="4841284"/>
            <a:ext cx="9163307" cy="73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x-none" sz="3200" b="1" dirty="0">
                <a:latin typeface="Times New Roman" panose="02020603050405020304" pitchFamily="18" charset="0"/>
                <a:cs typeface="Times New Roman" panose="02020603050405020304" pitchFamily="18" charset="0"/>
              </a:rPr>
              <a:t>Introduction</a:t>
            </a:r>
          </a:p>
        </p:txBody>
      </p:sp>
      <p:sp>
        <p:nvSpPr>
          <p:cNvPr id="28" name="Rectangle 27">
            <a:extLst>
              <a:ext uri="{FF2B5EF4-FFF2-40B4-BE49-F238E27FC236}">
                <a16:creationId xmlns:a16="http://schemas.microsoft.com/office/drawing/2014/main" xmlns="" id="{E9CEFC36-C293-15AC-CA0D-CE912BCB7684}"/>
              </a:ext>
            </a:extLst>
          </p:cNvPr>
          <p:cNvSpPr/>
          <p:nvPr/>
        </p:nvSpPr>
        <p:spPr>
          <a:xfrm>
            <a:off x="9856704" y="4864222"/>
            <a:ext cx="11093813" cy="75022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x-none" sz="3200" b="1" dirty="0">
                <a:latin typeface="Times New Roman" panose="02020603050405020304" pitchFamily="18" charset="0"/>
                <a:cs typeface="Times New Roman" panose="02020603050405020304" pitchFamily="18" charset="0"/>
              </a:rPr>
              <a:t>Testing &amp;Results</a:t>
            </a:r>
          </a:p>
        </p:txBody>
      </p:sp>
      <p:sp>
        <p:nvSpPr>
          <p:cNvPr id="29" name="Rectangle 28">
            <a:extLst>
              <a:ext uri="{FF2B5EF4-FFF2-40B4-BE49-F238E27FC236}">
                <a16:creationId xmlns:a16="http://schemas.microsoft.com/office/drawing/2014/main" xmlns="" id="{E4FE10D8-1106-26B7-AA69-40F631D7C18F}"/>
              </a:ext>
            </a:extLst>
          </p:cNvPr>
          <p:cNvSpPr/>
          <p:nvPr/>
        </p:nvSpPr>
        <p:spPr>
          <a:xfrm>
            <a:off x="375206" y="14815312"/>
            <a:ext cx="9190178" cy="73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x-none" sz="3200" b="1" dirty="0">
                <a:latin typeface="Times New Roman" panose="02020603050405020304" pitchFamily="18" charset="0"/>
                <a:cs typeface="Times New Roman" panose="02020603050405020304" pitchFamily="18" charset="0"/>
              </a:rPr>
              <a:t>Compnent of the prototype</a:t>
            </a:r>
          </a:p>
        </p:txBody>
      </p:sp>
      <p:sp>
        <p:nvSpPr>
          <p:cNvPr id="30" name="Rectangle 29">
            <a:extLst>
              <a:ext uri="{FF2B5EF4-FFF2-40B4-BE49-F238E27FC236}">
                <a16:creationId xmlns:a16="http://schemas.microsoft.com/office/drawing/2014/main" xmlns="" id="{E90B9385-B91C-8594-DC2E-33B7F47A81FE}"/>
              </a:ext>
            </a:extLst>
          </p:cNvPr>
          <p:cNvSpPr/>
          <p:nvPr/>
        </p:nvSpPr>
        <p:spPr>
          <a:xfrm>
            <a:off x="375205" y="19321265"/>
            <a:ext cx="9190179" cy="7359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x-none" sz="3200" b="1" dirty="0">
                <a:latin typeface="Times New Roman" panose="02020603050405020304" pitchFamily="18" charset="0"/>
                <a:cs typeface="Times New Roman" panose="02020603050405020304" pitchFamily="18" charset="0"/>
              </a:rPr>
              <a:t>Prototype Desgin</a:t>
            </a:r>
          </a:p>
        </p:txBody>
      </p:sp>
      <p:sp>
        <p:nvSpPr>
          <p:cNvPr id="31" name="Rectangle 30">
            <a:extLst>
              <a:ext uri="{FF2B5EF4-FFF2-40B4-BE49-F238E27FC236}">
                <a16:creationId xmlns:a16="http://schemas.microsoft.com/office/drawing/2014/main" xmlns="" id="{8A183960-BBBD-DEDF-30ED-C3DE87A0A871}"/>
              </a:ext>
            </a:extLst>
          </p:cNvPr>
          <p:cNvSpPr/>
          <p:nvPr/>
        </p:nvSpPr>
        <p:spPr>
          <a:xfrm>
            <a:off x="9870139" y="13565981"/>
            <a:ext cx="11071100" cy="3860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x-none" sz="2800" b="1" dirty="0">
                <a:latin typeface="Times New Roman" panose="02020603050405020304" pitchFamily="18" charset="0"/>
                <a:cs typeface="Times New Roman" panose="02020603050405020304" pitchFamily="18" charset="0"/>
              </a:rPr>
              <a:t>Risk Analysis</a:t>
            </a:r>
          </a:p>
        </p:txBody>
      </p:sp>
      <p:sp>
        <p:nvSpPr>
          <p:cNvPr id="32" name="Rectangle 31">
            <a:extLst>
              <a:ext uri="{FF2B5EF4-FFF2-40B4-BE49-F238E27FC236}">
                <a16:creationId xmlns:a16="http://schemas.microsoft.com/office/drawing/2014/main" xmlns="" id="{45C0ABAC-7590-952F-E671-1EBF0BD68192}"/>
              </a:ext>
            </a:extLst>
          </p:cNvPr>
          <p:cNvSpPr/>
          <p:nvPr/>
        </p:nvSpPr>
        <p:spPr>
          <a:xfrm>
            <a:off x="9870138" y="21592478"/>
            <a:ext cx="11071101" cy="75022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x-none" sz="3200" b="1" dirty="0">
                <a:latin typeface="Times New Roman" panose="02020603050405020304" pitchFamily="18" charset="0"/>
                <a:cs typeface="Times New Roman" panose="02020603050405020304" pitchFamily="18" charset="0"/>
              </a:rPr>
              <a:t>Conclusion</a:t>
            </a:r>
          </a:p>
        </p:txBody>
      </p:sp>
      <p:sp>
        <p:nvSpPr>
          <p:cNvPr id="33" name="Rectangle 32">
            <a:extLst>
              <a:ext uri="{FF2B5EF4-FFF2-40B4-BE49-F238E27FC236}">
                <a16:creationId xmlns:a16="http://schemas.microsoft.com/office/drawing/2014/main" xmlns="" id="{2032E905-1C91-6919-122F-A6C7F3E9A5CB}"/>
              </a:ext>
            </a:extLst>
          </p:cNvPr>
          <p:cNvSpPr/>
          <p:nvPr/>
        </p:nvSpPr>
        <p:spPr>
          <a:xfrm>
            <a:off x="9883575" y="26842602"/>
            <a:ext cx="11080378" cy="3604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Acknowledgement</a:t>
            </a:r>
            <a:endParaRPr lang="x-none" sz="3200" b="1" dirty="0">
              <a:latin typeface="Times New Roman" panose="02020603050405020304" pitchFamily="18" charset="0"/>
              <a:cs typeface="Times New Roman" panose="02020603050405020304" pitchFamily="18" charset="0"/>
            </a:endParaRPr>
          </a:p>
        </p:txBody>
      </p:sp>
      <p:pic>
        <p:nvPicPr>
          <p:cNvPr id="36" name="Picture 35" descr="A table with a bucket and tubing&#10;&#10;Description automatically generated with medium confidence">
            <a:extLst>
              <a:ext uri="{FF2B5EF4-FFF2-40B4-BE49-F238E27FC236}">
                <a16:creationId xmlns:a16="http://schemas.microsoft.com/office/drawing/2014/main" xmlns="" id="{D00DBA22-4050-593D-E060-0CC0EA8A20C6}"/>
              </a:ext>
            </a:extLst>
          </p:cNvPr>
          <p:cNvPicPr>
            <a:picLocks noChangeAspect="1"/>
          </p:cNvPicPr>
          <p:nvPr/>
        </p:nvPicPr>
        <p:blipFill>
          <a:blip r:embed="rId5"/>
          <a:stretch>
            <a:fillRect/>
          </a:stretch>
        </p:blipFill>
        <p:spPr>
          <a:xfrm>
            <a:off x="375206" y="24024628"/>
            <a:ext cx="9190179" cy="5838172"/>
          </a:xfrm>
          <a:prstGeom prst="rect">
            <a:avLst/>
          </a:prstGeom>
        </p:spPr>
      </p:pic>
      <p:pic>
        <p:nvPicPr>
          <p:cNvPr id="2" name="صورة 1"/>
          <p:cNvPicPr>
            <a:picLocks noChangeAspect="1"/>
          </p:cNvPicPr>
          <p:nvPr/>
        </p:nvPicPr>
        <p:blipFill>
          <a:blip r:embed="rId6"/>
          <a:stretch>
            <a:fillRect/>
          </a:stretch>
        </p:blipFill>
        <p:spPr>
          <a:xfrm>
            <a:off x="9870140" y="16509534"/>
            <a:ext cx="11080377" cy="5001416"/>
          </a:xfrm>
          <a:prstGeom prst="rect">
            <a:avLst/>
          </a:prstGeom>
        </p:spPr>
      </p:pic>
    </p:spTree>
    <p:extLst>
      <p:ext uri="{BB962C8B-B14F-4D97-AF65-F5344CB8AC3E}">
        <p14:creationId xmlns:p14="http://schemas.microsoft.com/office/powerpoint/2010/main" val="4212575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17" ma:contentTypeDescription="Create a new document." ma:contentTypeScope="" ma:versionID="1dd54b39039cc3a2789d5d1d3fc10e6e">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9ed85d63b31bb9f0e74e4febb6f854bd"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0740f3-2cf5-4288-af9a-52d3becc7e83}"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b4cfa2-2a6f-43b7-9935-58898877aa70">
      <Terms xmlns="http://schemas.microsoft.com/office/infopath/2007/PartnerControls"/>
    </lcf76f155ced4ddcb4097134ff3c332f>
    <TaxCatchAll xmlns="23f71ece-6f79-4b9a-94f9-3a27ffba8014" xsi:nil="true"/>
  </documentManagement>
</p:properties>
</file>

<file path=customXml/itemProps1.xml><?xml version="1.0" encoding="utf-8"?>
<ds:datastoreItem xmlns:ds="http://schemas.openxmlformats.org/officeDocument/2006/customXml" ds:itemID="{56AF618E-1792-49E4-9BD0-51FC81B30B27}"/>
</file>

<file path=customXml/itemProps2.xml><?xml version="1.0" encoding="utf-8"?>
<ds:datastoreItem xmlns:ds="http://schemas.openxmlformats.org/officeDocument/2006/customXml" ds:itemID="{239092B7-F7B1-401B-B8A0-DCA72EE97F85}"/>
</file>

<file path=customXml/itemProps3.xml><?xml version="1.0" encoding="utf-8"?>
<ds:datastoreItem xmlns:ds="http://schemas.openxmlformats.org/officeDocument/2006/customXml" ds:itemID="{846A4425-C60D-4547-8368-3FBCB093F81A}"/>
</file>

<file path=docProps/app.xml><?xml version="1.0" encoding="utf-8"?>
<Properties xmlns="http://schemas.openxmlformats.org/officeDocument/2006/extended-properties" xmlns:vt="http://schemas.openxmlformats.org/officeDocument/2006/docPropsVTypes">
  <Template>Office 2013 - 2022 Theme</Template>
  <TotalTime>198</TotalTime>
  <Words>809</Words>
  <Application>Microsoft Office PowerPoint</Application>
  <PresentationFormat>مخصص</PresentationFormat>
  <Paragraphs>74</Paragraphs>
  <Slides>1</Slides>
  <Notes>1</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vt:i4>
      </vt:variant>
    </vt:vector>
  </HeadingPairs>
  <TitlesOfParts>
    <vt:vector size="9" baseType="lpstr">
      <vt:lpstr>-apple-system</vt:lpstr>
      <vt:lpstr>Arial</vt:lpstr>
      <vt:lpstr>Arial Hebrew Scholar</vt:lpstr>
      <vt:lpstr>Calibri</vt:lpstr>
      <vt:lpstr>Calibri Light</vt:lpstr>
      <vt:lpstr>Söhne</vt:lpstr>
      <vt:lpstr>Times New Roman</vt:lpstr>
      <vt:lpstr>Office Theme</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ABDUALLAH MASOUD ALSOBHI</dc:creator>
  <cp:lastModifiedBy>Faisal alqahtani</cp:lastModifiedBy>
  <cp:revision>10</cp:revision>
  <cp:lastPrinted>2023-12-07T14:15:41Z</cp:lastPrinted>
  <dcterms:created xsi:type="dcterms:W3CDTF">2023-12-07T13:52:42Z</dcterms:created>
  <dcterms:modified xsi:type="dcterms:W3CDTF">2023-12-07T17:27:06Z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0x0101007EC504F1786A834AB0A43A8D2AD0E2A1</vt:lpwstr>
  </property>
</Properties>
</file>