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Lst>
  <p:sldSz cx="43891200" cy="329184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60" autoAdjust="0"/>
    <p:restoredTop sz="95033" autoAdjust="0"/>
  </p:normalViewPr>
  <p:slideViewPr>
    <p:cSldViewPr>
      <p:cViewPr>
        <p:scale>
          <a:sx n="32" d="100"/>
          <a:sy n="32" d="100"/>
        </p:scale>
        <p:origin x="-278" y="-1109"/>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C5FD-BF1B-1ABA-2CAB-F9445E895720}"/>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0451996C-E623-3F23-4C86-03D330C1D238}"/>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79BA5A3A-A809-E02E-2370-C0DAA63C1455}"/>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5" name="Footer Placeholder 4">
            <a:extLst>
              <a:ext uri="{FF2B5EF4-FFF2-40B4-BE49-F238E27FC236}">
                <a16:creationId xmlns:a16="http://schemas.microsoft.com/office/drawing/2014/main" id="{4D558488-DC32-4428-3FB3-50378EDD6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E8BD25-761E-AC8F-C567-C4B88EFF37F4}"/>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90214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6E7B-5177-CF46-7A70-7D99D5F4BE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781D4-8C2D-9A1C-2C15-A48EDB3ABA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555D2-048F-BEBD-47C0-B46BB3FB1015}"/>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5" name="Footer Placeholder 4">
            <a:extLst>
              <a:ext uri="{FF2B5EF4-FFF2-40B4-BE49-F238E27FC236}">
                <a16:creationId xmlns:a16="http://schemas.microsoft.com/office/drawing/2014/main" id="{33B4F138-8744-7A13-63B4-AEE9F14F22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E3C17-0D29-002C-6497-FC239701777C}"/>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416533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EC2AF-A96D-92C2-141D-0449C450374F}"/>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6307D8-5A61-FE6F-C614-664B145CED34}"/>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C09DC-DBE8-090E-F27E-5DF233317CD2}"/>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5" name="Footer Placeholder 4">
            <a:extLst>
              <a:ext uri="{FF2B5EF4-FFF2-40B4-BE49-F238E27FC236}">
                <a16:creationId xmlns:a16="http://schemas.microsoft.com/office/drawing/2014/main" id="{F76589D6-D291-4964-3DF2-A14FD19730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B93C74-3346-1C0D-AAC4-B9B448E52A42}"/>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77944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6" name="Rectangle 15"/>
          <p:cNvSpPr/>
          <p:nvPr userDrawn="1"/>
        </p:nvSpPr>
        <p:spPr>
          <a:xfrm>
            <a:off x="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7" name="Rectangle 16"/>
          <p:cNvSpPr/>
          <p:nvPr userDrawn="1"/>
        </p:nvSpPr>
        <p:spPr>
          <a:xfrm>
            <a:off x="0" y="0"/>
            <a:ext cx="438912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8" name="Rectangle 17"/>
          <p:cNvSpPr/>
          <p:nvPr userDrawn="1"/>
        </p:nvSpPr>
        <p:spPr>
          <a:xfrm>
            <a:off x="0" y="28803600"/>
            <a:ext cx="43891200" cy="411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1" name="Instructions"/>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This poster template is 36” high by 48” wide. It can be used to print a Tri-Fold poster with 12” wings.</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Placeholders</a:t>
            </a:r>
            <a:r>
              <a:rPr sz="7200" dirty="0">
                <a:solidFill>
                  <a:srgbClr val="7F7F7F"/>
                </a:solidFill>
                <a:latin typeface="Calibri" pitchFamily="34" charset="0"/>
                <a:cs typeface="Calibri" panose="020F0502020204030204" pitchFamily="34" charset="0"/>
              </a:rPr>
              <a:t>:</a:t>
            </a: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a:solidFill>
                  <a:srgbClr val="7F7F7F"/>
                </a:solidFill>
                <a:latin typeface="Calibri" pitchFamily="34" charset="0"/>
                <a:cs typeface="Calibri" panose="020F0502020204030204" pitchFamily="34" charset="0"/>
              </a:rPr>
              <a:t>various elements included</a:t>
            </a:r>
            <a:r>
              <a:rPr sz="4900" dirty="0">
                <a:solidFill>
                  <a:srgbClr val="7F7F7F"/>
                </a:solidFill>
                <a:latin typeface="Calibri" pitchFamily="34" charset="0"/>
                <a:cs typeface="Calibri" panose="020F0502020204030204" pitchFamily="34" charset="0"/>
              </a:rPr>
              <a:t> in this </a:t>
            </a:r>
            <a:r>
              <a:rPr lang="en-US" sz="4900" dirty="0">
                <a:solidFill>
                  <a:srgbClr val="7F7F7F"/>
                </a:solidFill>
                <a:latin typeface="Calibri" pitchFamily="34" charset="0"/>
                <a:cs typeface="Calibri" panose="020F0502020204030204" pitchFamily="34" charset="0"/>
              </a:rPr>
              <a:t>poster are ones</a:t>
            </a:r>
            <a:r>
              <a:rPr lang="en-US" sz="4900" baseline="0" dirty="0">
                <a:solidFill>
                  <a:srgbClr val="7F7F7F"/>
                </a:solidFill>
                <a:latin typeface="Calibri" pitchFamily="34" charset="0"/>
                <a:cs typeface="Calibri" panose="020F0502020204030204" pitchFamily="34" charset="0"/>
              </a:rPr>
              <a:t> we often see in medical, research, and scientific posters.</a:t>
            </a:r>
            <a:r>
              <a:rPr sz="4900" dirty="0">
                <a:solidFill>
                  <a:srgbClr val="7F7F7F"/>
                </a:solidFill>
                <a:latin typeface="Calibri" pitchFamily="34" charset="0"/>
                <a:cs typeface="Calibri" panose="020F0502020204030204" pitchFamily="34" charset="0"/>
              </a:rPr>
              <a:t> </a:t>
            </a:r>
            <a:r>
              <a:rPr lang="en-US" sz="4900" dirty="0">
                <a:solidFill>
                  <a:srgbClr val="7F7F7F"/>
                </a:solidFill>
                <a:latin typeface="Calibri" pitchFamily="34" charset="0"/>
                <a:cs typeface="Calibri" panose="020F0502020204030204" pitchFamily="34" charset="0"/>
              </a:rPr>
              <a:t>Feel</a:t>
            </a:r>
            <a:r>
              <a:rPr lang="en-US" sz="49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Image</a:t>
            </a:r>
            <a:r>
              <a:rPr lang="en-US" sz="7200" baseline="0" dirty="0">
                <a:solidFill>
                  <a:srgbClr val="7F7F7F"/>
                </a:solidFill>
                <a:latin typeface="Calibri" pitchFamily="34" charset="0"/>
                <a:cs typeface="Calibri" panose="020F0502020204030204" pitchFamily="34" charset="0"/>
              </a:rPr>
              <a:t> Quality</a:t>
            </a:r>
            <a:r>
              <a:rPr lang="en-US" sz="7200" dirty="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a:solidFill>
                  <a:srgbClr val="7F7F7F"/>
                </a:solidFill>
                <a:latin typeface="Calibri" pitchFamily="34" charset="0"/>
                <a:cs typeface="Calibri" panose="020F0502020204030204" pitchFamily="34" charset="0"/>
              </a:rPr>
              <a:t>Insert, Picture</a:t>
            </a:r>
            <a:r>
              <a:rPr lang="en-US" sz="49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a:solidFill>
                  <a:srgbClr val="7F7F7F"/>
                </a:solidFill>
                <a:latin typeface="Calibri" pitchFamily="34" charset="0"/>
                <a:cs typeface="Calibri" panose="020F0502020204030204" pitchFamily="34" charset="0"/>
              </a:rPr>
              <a:t>150-200 pixels per inch in their final printed size</a:t>
            </a:r>
            <a:r>
              <a:rPr lang="en-US" sz="4900" dirty="0">
                <a:solidFill>
                  <a:srgbClr val="7F7F7F"/>
                </a:solidFill>
                <a:latin typeface="Calibri" pitchFamily="34" charset="0"/>
                <a:cs typeface="Calibri" panose="020F0502020204030204" pitchFamily="34" charset="0"/>
              </a:rPr>
              <a:t>. For instance, a 1600 x 1200 pixel</a:t>
            </a:r>
            <a:r>
              <a:rPr lang="en-US" sz="4900" baseline="0" dirty="0">
                <a:solidFill>
                  <a:srgbClr val="7F7F7F"/>
                </a:solidFill>
                <a:latin typeface="Calibri" pitchFamily="34" charset="0"/>
                <a:cs typeface="Calibri" panose="020F0502020204030204" pitchFamily="34" charset="0"/>
              </a:rPr>
              <a:t> photo will usually look fine up to </a:t>
            </a:r>
            <a:r>
              <a:rPr lang="en-US" sz="4900" dirty="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br>
              <a:rPr lang="en-US" sz="3600" dirty="0">
                <a:solidFill>
                  <a:srgbClr val="7F7F7F"/>
                </a:solidFill>
                <a:latin typeface="Calibri" pitchFamily="34" charset="0"/>
                <a:cs typeface="Calibri" panose="020F0502020204030204" pitchFamily="34" charset="0"/>
              </a:rPr>
            </a:br>
            <a:r>
              <a:rPr lang="en-US" sz="3600" dirty="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44805600" y="0"/>
            <a:ext cx="9601200" cy="329184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Change</a:t>
              </a:r>
              <a:r>
                <a:rPr lang="en-US" sz="7200" baseline="0" dirty="0">
                  <a:solidFill>
                    <a:schemeClr val="bg1">
                      <a:lumMod val="50000"/>
                    </a:schemeClr>
                  </a:solidFill>
                  <a:latin typeface="Calibri" pitchFamily="34" charset="0"/>
                  <a:cs typeface="Calibri" panose="020F0502020204030204" pitchFamily="34" charset="0"/>
                </a:rPr>
                <a:t> Color Theme</a:t>
              </a:r>
              <a:r>
                <a:rPr lang="en-US" sz="7200" dirty="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To change the color theme, select the </a:t>
              </a:r>
              <a:r>
                <a:rPr lang="en-US" sz="4900" b="1" baseline="0" dirty="0">
                  <a:solidFill>
                    <a:schemeClr val="bg1">
                      <a:lumMod val="50000"/>
                    </a:schemeClr>
                  </a:solidFill>
                  <a:latin typeface="Calibri" pitchFamily="34" charset="0"/>
                  <a:cs typeface="Calibri" panose="020F0502020204030204" pitchFamily="34" charset="0"/>
                </a:rPr>
                <a:t>Design</a:t>
              </a:r>
              <a:r>
                <a:rPr lang="en-US" sz="4900" baseline="0" dirty="0">
                  <a:solidFill>
                    <a:schemeClr val="bg1">
                      <a:lumMod val="50000"/>
                    </a:schemeClr>
                  </a:solidFill>
                  <a:latin typeface="Calibri" pitchFamily="34" charset="0"/>
                  <a:cs typeface="Calibri" panose="020F0502020204030204" pitchFamily="34" charset="0"/>
                </a:rPr>
                <a:t> tab, then select the </a:t>
              </a:r>
              <a:r>
                <a:rPr lang="en-US" sz="4900" b="1" baseline="0" dirty="0">
                  <a:solidFill>
                    <a:schemeClr val="bg1">
                      <a:lumMod val="50000"/>
                    </a:schemeClr>
                  </a:solidFill>
                  <a:latin typeface="Calibri" pitchFamily="34" charset="0"/>
                  <a:cs typeface="Calibri" panose="020F0502020204030204" pitchFamily="34" charset="0"/>
                </a:rPr>
                <a:t>Colors</a:t>
              </a:r>
              <a:r>
                <a:rPr lang="en-US" sz="49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Once your poster file is ready, visit</a:t>
              </a:r>
              <a:r>
                <a:rPr lang="en-US" sz="4900" baseline="0" dirty="0">
                  <a:solidFill>
                    <a:schemeClr val="bg1">
                      <a:lumMod val="50000"/>
                    </a:schemeClr>
                  </a:solidFill>
                  <a:latin typeface="Calibri" pitchFamily="34" charset="0"/>
                  <a:cs typeface="Calibri" panose="020F0502020204030204" pitchFamily="34" charset="0"/>
                </a:rPr>
                <a:t> </a:t>
              </a:r>
              <a:r>
                <a:rPr lang="en-US" sz="4900" b="1" baseline="0" dirty="0">
                  <a:solidFill>
                    <a:schemeClr val="bg1">
                      <a:lumMod val="50000"/>
                    </a:schemeClr>
                  </a:solidFill>
                  <a:latin typeface="Calibri" pitchFamily="34" charset="0"/>
                  <a:cs typeface="Calibri" panose="020F0502020204030204" pitchFamily="34" charset="0"/>
                </a:rPr>
                <a:t>www.genigraphics.com</a:t>
              </a:r>
              <a:r>
                <a:rPr lang="en-US" sz="49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dirty="0">
                  <a:solidFill>
                    <a:schemeClr val="bg1">
                      <a:lumMod val="50000"/>
                    </a:schemeClr>
                  </a:solidFill>
                  <a:latin typeface="Calibri" pitchFamily="34" charset="0"/>
                  <a:cs typeface="Calibri" panose="020F0502020204030204" pitchFamily="34" charset="0"/>
                </a:rPr>
                <a:t>US and Canada:  1-800-790-4001</a:t>
              </a:r>
              <a:br>
                <a:rPr lang="en-US" sz="4900" baseline="0" dirty="0">
                  <a:solidFill>
                    <a:schemeClr val="bg1">
                      <a:lumMod val="50000"/>
                    </a:schemeClr>
                  </a:solidFill>
                  <a:latin typeface="Calibri" pitchFamily="34" charset="0"/>
                  <a:cs typeface="Calibri" panose="020F0502020204030204" pitchFamily="34" charset="0"/>
                </a:rPr>
              </a:br>
              <a:r>
                <a:rPr lang="en-US" sz="49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3600" dirty="0">
                  <a:solidFill>
                    <a:schemeClr val="bg1">
                      <a:lumMod val="50000"/>
                    </a:schemeClr>
                  </a:solidFill>
                  <a:latin typeface="Calibri" pitchFamily="34" charset="0"/>
                  <a:cs typeface="Calibri" panose="020F0502020204030204" pitchFamily="34" charset="0"/>
                </a:rPr>
              </a:br>
              <a:r>
                <a:rPr lang="en-US" sz="360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grpSp>
        <p:nvGrpSpPr>
          <p:cNvPr id="8" name="Group 7"/>
          <p:cNvGrpSpPr/>
          <p:nvPr userDrawn="1"/>
        </p:nvGrpSpPr>
        <p:grpSpPr>
          <a:xfrm>
            <a:off x="7033287" y="-1257300"/>
            <a:ext cx="29923713" cy="35653980"/>
            <a:chOff x="7033287" y="-1257300"/>
            <a:chExt cx="29923713" cy="35653980"/>
          </a:xfrm>
        </p:grpSpPr>
        <p:sp>
          <p:nvSpPr>
            <p:cNvPr id="2" name="TextBox 1"/>
            <p:cNvSpPr txBox="1"/>
            <p:nvPr userDrawn="1"/>
          </p:nvSpPr>
          <p:spPr>
            <a:xfrm>
              <a:off x="7033287" y="-1247269"/>
              <a:ext cx="3634713" cy="1077218"/>
            </a:xfrm>
            <a:prstGeom prst="rect">
              <a:avLst/>
            </a:prstGeom>
            <a:noFill/>
          </p:spPr>
          <p:txBody>
            <a:bodyPr wrap="none" rtlCol="0">
              <a:spAutoFit/>
            </a:bodyPr>
            <a:lstStyle/>
            <a:p>
              <a:r>
                <a:rPr lang="en-US" dirty="0">
                  <a:solidFill>
                    <a:srgbClr val="7F7F7F"/>
                  </a:solidFill>
                </a:rPr>
                <a:t>Folds here</a:t>
              </a:r>
            </a:p>
          </p:txBody>
        </p:sp>
        <p:cxnSp>
          <p:nvCxnSpPr>
            <p:cNvPr id="4" name="Straight Arrow Connector 3"/>
            <p:cNvCxnSpPr/>
            <p:nvPr userDrawn="1"/>
          </p:nvCxnSpPr>
          <p:spPr>
            <a:xfrm>
              <a:off x="10972800" y="-1257300"/>
              <a:ext cx="0" cy="1097280"/>
            </a:xfrm>
            <a:prstGeom prst="straightConnector1">
              <a:avLst/>
            </a:prstGeom>
            <a:ln w="63500">
              <a:solidFill>
                <a:srgbClr val="7F7F7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3322287" y="-1247269"/>
              <a:ext cx="3634713" cy="1077218"/>
            </a:xfrm>
            <a:prstGeom prst="rect">
              <a:avLst/>
            </a:prstGeom>
            <a:noFill/>
          </p:spPr>
          <p:txBody>
            <a:bodyPr wrap="none" rtlCol="0">
              <a:spAutoFit/>
            </a:bodyPr>
            <a:lstStyle/>
            <a:p>
              <a:r>
                <a:rPr lang="en-US" dirty="0">
                  <a:solidFill>
                    <a:srgbClr val="7F7F7F"/>
                  </a:solidFill>
                </a:rPr>
                <a:t>Folds here</a:t>
              </a:r>
            </a:p>
          </p:txBody>
        </p:sp>
        <p:cxnSp>
          <p:nvCxnSpPr>
            <p:cNvPr id="20" name="Straight Arrow Connector 19"/>
            <p:cNvCxnSpPr/>
            <p:nvPr userDrawn="1"/>
          </p:nvCxnSpPr>
          <p:spPr>
            <a:xfrm>
              <a:off x="32918400" y="-1257300"/>
              <a:ext cx="0" cy="1097280"/>
            </a:xfrm>
            <a:prstGeom prst="straightConnector1">
              <a:avLst/>
            </a:prstGeom>
            <a:ln w="63500">
              <a:solidFill>
                <a:srgbClr val="7F7F7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7033287" y="33309431"/>
              <a:ext cx="3634713" cy="1077218"/>
            </a:xfrm>
            <a:prstGeom prst="rect">
              <a:avLst/>
            </a:prstGeom>
            <a:noFill/>
          </p:spPr>
          <p:txBody>
            <a:bodyPr wrap="none" rtlCol="0">
              <a:spAutoFit/>
            </a:bodyPr>
            <a:lstStyle/>
            <a:p>
              <a:r>
                <a:rPr lang="en-US" dirty="0">
                  <a:solidFill>
                    <a:srgbClr val="7F7F7F"/>
                  </a:solidFill>
                </a:rPr>
                <a:t>Folds here</a:t>
              </a:r>
            </a:p>
          </p:txBody>
        </p:sp>
        <p:cxnSp>
          <p:nvCxnSpPr>
            <p:cNvPr id="22" name="Straight Arrow Connector 21"/>
            <p:cNvCxnSpPr/>
            <p:nvPr userDrawn="1"/>
          </p:nvCxnSpPr>
          <p:spPr>
            <a:xfrm>
              <a:off x="10972800" y="33299400"/>
              <a:ext cx="0" cy="1097280"/>
            </a:xfrm>
            <a:prstGeom prst="straightConnector1">
              <a:avLst/>
            </a:prstGeom>
            <a:ln w="63500">
              <a:solidFill>
                <a:srgbClr val="7F7F7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33322287" y="33309431"/>
              <a:ext cx="3634713" cy="1077218"/>
            </a:xfrm>
            <a:prstGeom prst="rect">
              <a:avLst/>
            </a:prstGeom>
            <a:noFill/>
          </p:spPr>
          <p:txBody>
            <a:bodyPr wrap="none" rtlCol="0">
              <a:spAutoFit/>
            </a:bodyPr>
            <a:lstStyle/>
            <a:p>
              <a:r>
                <a:rPr lang="en-US" dirty="0">
                  <a:solidFill>
                    <a:srgbClr val="7F7F7F"/>
                  </a:solidFill>
                </a:rPr>
                <a:t>Folds here</a:t>
              </a:r>
            </a:p>
          </p:txBody>
        </p:sp>
        <p:cxnSp>
          <p:nvCxnSpPr>
            <p:cNvPr id="24" name="Straight Arrow Connector 23"/>
            <p:cNvCxnSpPr/>
            <p:nvPr userDrawn="1"/>
          </p:nvCxnSpPr>
          <p:spPr>
            <a:xfrm>
              <a:off x="32918400" y="33299400"/>
              <a:ext cx="0" cy="1097280"/>
            </a:xfrm>
            <a:prstGeom prst="straightConnector1">
              <a:avLst/>
            </a:prstGeom>
            <a:ln w="63500">
              <a:solidFill>
                <a:srgbClr val="7F7F7F"/>
              </a:solidFill>
              <a:headEnd type="arrow"/>
              <a:tailEnd type="non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04800" y="32613600"/>
            <a:ext cx="5297435" cy="185928"/>
          </a:xfrm>
          <a:prstGeom prst="rect">
            <a:avLst/>
          </a:prstGeom>
        </p:spPr>
      </p:pic>
    </p:spTree>
    <p:extLst>
      <p:ext uri="{BB962C8B-B14F-4D97-AF65-F5344CB8AC3E}">
        <p14:creationId xmlns:p14="http://schemas.microsoft.com/office/powerpoint/2010/main" val="211858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058E-7215-C58A-99F1-FDEFBF1D19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DD3A6-C9BB-D164-FD9C-912CF481D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BF2A5-841F-95B9-3E99-D0EA0CE70AEE}"/>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5" name="Footer Placeholder 4">
            <a:extLst>
              <a:ext uri="{FF2B5EF4-FFF2-40B4-BE49-F238E27FC236}">
                <a16:creationId xmlns:a16="http://schemas.microsoft.com/office/drawing/2014/main" id="{B1AB15F6-6C7A-0B58-1075-957FFBA39F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4983A4-0C2E-B437-7C9F-EAE75B172BBD}"/>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91839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76C0-FF14-6C62-6D62-CDBB5ADB794C}"/>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1205AC2C-6CB2-F032-264F-420CD62A650E}"/>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D19B0-BEA4-4736-92C0-342E5168C3FD}"/>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5" name="Footer Placeholder 4">
            <a:extLst>
              <a:ext uri="{FF2B5EF4-FFF2-40B4-BE49-F238E27FC236}">
                <a16:creationId xmlns:a16="http://schemas.microsoft.com/office/drawing/2014/main" id="{ED932031-CE79-EA60-D71A-45194F460D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73A0B2-5294-F4DE-F9B3-A14A6E47BC4F}"/>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54775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7EC8-4B22-24EC-6D4D-A6200AA5C7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62142-156C-EA56-B0AE-666C31B9CD1E}"/>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8EF57-71FE-C2ED-D4BE-889CC4E5201F}"/>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227692-83B1-245D-C4AF-44E5E165B410}"/>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6" name="Footer Placeholder 5">
            <a:extLst>
              <a:ext uri="{FF2B5EF4-FFF2-40B4-BE49-F238E27FC236}">
                <a16:creationId xmlns:a16="http://schemas.microsoft.com/office/drawing/2014/main" id="{EA42A9B1-4022-3266-D774-B0B7A782C5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0CCB44-C9C9-6D14-F42F-C04AE0775DF3}"/>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77005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A30E-2596-CE05-2848-2A48176DE854}"/>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C44B72-5D28-5112-B978-8E683DDE6000}"/>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B205D4E7-DC5B-3191-AC02-8D74F3289F40}"/>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F34E39-B7A2-E61D-FC6B-73E277CD6137}"/>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BE6A1D6E-88E9-D356-F304-5B420A6561D5}"/>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12687-FBCF-1C44-59F4-5834389BD6F5}"/>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8" name="Footer Placeholder 7">
            <a:extLst>
              <a:ext uri="{FF2B5EF4-FFF2-40B4-BE49-F238E27FC236}">
                <a16:creationId xmlns:a16="http://schemas.microsoft.com/office/drawing/2014/main" id="{BBE88A60-10C4-42DD-559B-A3029630D1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795F3A-900F-63E7-184B-D256E59D7C63}"/>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413952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35EC-FFB6-AB30-3163-6E575E5BCC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D91F7D-EBF4-EF02-4970-56CA04BB4438}"/>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4" name="Footer Placeholder 3">
            <a:extLst>
              <a:ext uri="{FF2B5EF4-FFF2-40B4-BE49-F238E27FC236}">
                <a16:creationId xmlns:a16="http://schemas.microsoft.com/office/drawing/2014/main" id="{89991722-B19F-3CE6-960D-C4BC942730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DE3CAF-AF5C-484F-7BA7-37E3701CA992}"/>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86408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4F6FD-58F1-DABF-6022-ACF600CB6D33}"/>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3" name="Footer Placeholder 2">
            <a:extLst>
              <a:ext uri="{FF2B5EF4-FFF2-40B4-BE49-F238E27FC236}">
                <a16:creationId xmlns:a16="http://schemas.microsoft.com/office/drawing/2014/main" id="{8C55D99D-9ECB-A894-52BA-70A8EED2A0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DA1458-86BE-1C8D-C553-899732BAFE1E}"/>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401002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FA3A-5B99-FFD4-A7B3-95BBF9AB80A3}"/>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A6DBCF22-0C42-0828-277C-2112E18C1D24}"/>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DB584D-CABC-4249-D4E6-91CE03BC818D}"/>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5CFCCF41-B4E7-59D9-4C4C-806EC5F64766}"/>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6" name="Footer Placeholder 5">
            <a:extLst>
              <a:ext uri="{FF2B5EF4-FFF2-40B4-BE49-F238E27FC236}">
                <a16:creationId xmlns:a16="http://schemas.microsoft.com/office/drawing/2014/main" id="{195EE723-C0E0-8FBD-EC95-67BCFD6859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4940B0-8E8B-A740-2DB1-1F72C6963AE5}"/>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6876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77F1-2EA3-9060-8FED-89285029DC8B}"/>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73428FCC-F61F-3DD0-7B04-5D36D79BE548}"/>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AAFF3F43-2AD3-CA9C-1A38-3D2E2D0E5779}"/>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D46DD1DD-25E5-FA49-ED0D-FEF30DD3ED5D}"/>
              </a:ext>
            </a:extLst>
          </p:cNvPr>
          <p:cNvSpPr>
            <a:spLocks noGrp="1"/>
          </p:cNvSpPr>
          <p:nvPr>
            <p:ph type="dt" sz="half" idx="10"/>
          </p:nvPr>
        </p:nvSpPr>
        <p:spPr/>
        <p:txBody>
          <a:bodyPr/>
          <a:lstStyle/>
          <a:p>
            <a:fld id="{985D6BDF-9D0E-4E2B-85B8-D8F4790360C9}" type="datetimeFigureOut">
              <a:rPr lang="en-US" smtClean="0"/>
              <a:t>12/15/2023</a:t>
            </a:fld>
            <a:endParaRPr lang="en-US" dirty="0"/>
          </a:p>
        </p:txBody>
      </p:sp>
      <p:sp>
        <p:nvSpPr>
          <p:cNvPr id="6" name="Footer Placeholder 5">
            <a:extLst>
              <a:ext uri="{FF2B5EF4-FFF2-40B4-BE49-F238E27FC236}">
                <a16:creationId xmlns:a16="http://schemas.microsoft.com/office/drawing/2014/main" id="{A1C378AD-2212-1135-C716-A25C1F82BE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308F14-A1A6-F841-5AEF-A674B85B25C9}"/>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51800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89AF2-FA14-981D-425B-F33044C048DA}"/>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D5B2EC-D8A8-3C2F-4A83-9995D1F574EF}"/>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F5938-DAD9-9BF8-ED94-69DAB4DCED2A}"/>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985D6BDF-9D0E-4E2B-85B8-D8F4790360C9}" type="datetimeFigureOut">
              <a:rPr lang="en-US" smtClean="0"/>
              <a:t>12/15/2023</a:t>
            </a:fld>
            <a:endParaRPr lang="en-US" dirty="0"/>
          </a:p>
        </p:txBody>
      </p:sp>
      <p:sp>
        <p:nvSpPr>
          <p:cNvPr id="5" name="Footer Placeholder 4">
            <a:extLst>
              <a:ext uri="{FF2B5EF4-FFF2-40B4-BE49-F238E27FC236}">
                <a16:creationId xmlns:a16="http://schemas.microsoft.com/office/drawing/2014/main" id="{8D3DFAD1-8683-9BB6-EBDC-F23F4DB0AC47}"/>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950976-0423-566A-3518-0358B9BAC02D}"/>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90804038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8351875-7C85-A0E7-53D5-8A99EB02688D}"/>
              </a:ext>
            </a:extLst>
          </p:cNvPr>
          <p:cNvSpPr/>
          <p:nvPr/>
        </p:nvSpPr>
        <p:spPr>
          <a:xfrm>
            <a:off x="410800" y="28188846"/>
            <a:ext cx="43104161" cy="4719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22"/>
          <p:cNvSpPr txBox="1">
            <a:spLocks noChangeArrowheads="1"/>
          </p:cNvSpPr>
          <p:nvPr/>
        </p:nvSpPr>
        <p:spPr bwMode="auto">
          <a:xfrm>
            <a:off x="6440869" y="-647200"/>
            <a:ext cx="30141865" cy="327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91440" rIns="137137" bIns="91440" anchor="ctr" anchorCtr="0">
            <a:norm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8800" b="1" dirty="0">
                <a:solidFill>
                  <a:schemeClr val="bg1"/>
                </a:solidFill>
                <a:latin typeface="+mn-lt"/>
              </a:rPr>
              <a:t>Real-Time Cracks Detection and Severity Classification System</a:t>
            </a:r>
          </a:p>
        </p:txBody>
      </p:sp>
      <p:sp>
        <p:nvSpPr>
          <p:cNvPr id="5" name="Text Box 123"/>
          <p:cNvSpPr txBox="1">
            <a:spLocks noChangeArrowheads="1"/>
          </p:cNvSpPr>
          <p:nvPr/>
        </p:nvSpPr>
        <p:spPr bwMode="auto">
          <a:xfrm>
            <a:off x="16383000" y="1601297"/>
            <a:ext cx="21945600" cy="33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91440" rIns="137137" bIns="91440" anchor="t" anchorCtr="0">
            <a:norm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rtl="0" fontAlgn="base"/>
            <a:r>
              <a:rPr lang="en-US" sz="4400" b="0" i="0" u="none" strike="noStrike" dirty="0" err="1">
                <a:solidFill>
                  <a:schemeClr val="bg1"/>
                </a:solidFill>
                <a:effectLst/>
                <a:latin typeface="Calibri" panose="020F0502020204030204" pitchFamily="34" charset="0"/>
              </a:rPr>
              <a:t>Yaman</a:t>
            </a:r>
            <a:r>
              <a:rPr lang="en-US" sz="4400" b="0" i="0" u="none" strike="noStrike" dirty="0">
                <a:solidFill>
                  <a:schemeClr val="bg1"/>
                </a:solidFill>
                <a:effectLst/>
                <a:latin typeface="Calibri" panose="020F0502020204030204" pitchFamily="34" charset="0"/>
              </a:rPr>
              <a:t> </a:t>
            </a:r>
            <a:r>
              <a:rPr lang="en-US" sz="4400" b="0" i="0" u="none" strike="noStrike" dirty="0" err="1">
                <a:solidFill>
                  <a:schemeClr val="bg1"/>
                </a:solidFill>
                <a:effectLst/>
                <a:latin typeface="Calibri" panose="020F0502020204030204" pitchFamily="34" charset="0"/>
              </a:rPr>
              <a:t>Shullar</a:t>
            </a:r>
            <a:r>
              <a:rPr lang="en-US" sz="4400" b="0" i="0" u="none" strike="noStrike" dirty="0">
                <a:solidFill>
                  <a:schemeClr val="bg1"/>
                </a:solidFill>
                <a:effectLst/>
                <a:latin typeface="Calibri" panose="020F0502020204030204" pitchFamily="34" charset="0"/>
              </a:rPr>
              <a:t>, Aly </a:t>
            </a:r>
            <a:r>
              <a:rPr lang="en-US" sz="4400" b="0" i="0" u="none" strike="noStrike" dirty="0" err="1">
                <a:solidFill>
                  <a:schemeClr val="bg1"/>
                </a:solidFill>
                <a:effectLst/>
                <a:latin typeface="Calibri" panose="020F0502020204030204" pitchFamily="34" charset="0"/>
              </a:rPr>
              <a:t>Sarhan</a:t>
            </a:r>
            <a:r>
              <a:rPr lang="en-US" sz="4400" b="0" i="0" u="none" strike="noStrike" dirty="0">
                <a:solidFill>
                  <a:schemeClr val="bg1"/>
                </a:solidFill>
                <a:effectLst/>
                <a:latin typeface="Calibri" panose="020F0502020204030204" pitchFamily="34" charset="0"/>
              </a:rPr>
              <a:t>                     | Computer Engineering </a:t>
            </a:r>
            <a:r>
              <a:rPr lang="en-US" sz="4400" b="0" i="0" dirty="0">
                <a:solidFill>
                  <a:schemeClr val="bg1"/>
                </a:solidFill>
                <a:effectLst/>
                <a:latin typeface="Calibri" panose="020F0502020204030204" pitchFamily="34" charset="0"/>
              </a:rPr>
              <a:t>​</a:t>
            </a:r>
            <a:endParaRPr lang="en-US" sz="4400" b="0" i="0" dirty="0">
              <a:solidFill>
                <a:schemeClr val="bg1"/>
              </a:solidFill>
              <a:effectLst/>
              <a:latin typeface="Segoe UI" panose="020B0502040204020203" pitchFamily="34" charset="0"/>
            </a:endParaRPr>
          </a:p>
          <a:p>
            <a:pPr rtl="0" fontAlgn="base"/>
            <a:r>
              <a:rPr lang="en-US" sz="4400" b="0" i="0" u="none" strike="noStrike" dirty="0">
                <a:solidFill>
                  <a:schemeClr val="bg1"/>
                </a:solidFill>
                <a:effectLst/>
                <a:latin typeface="Calibri" panose="020F0502020204030204" pitchFamily="34" charset="0"/>
              </a:rPr>
              <a:t>Ali Alloush, Abdulrahman </a:t>
            </a:r>
            <a:r>
              <a:rPr lang="en-US" sz="4400" b="0" i="0" u="none" strike="noStrike" dirty="0" err="1">
                <a:solidFill>
                  <a:schemeClr val="bg1"/>
                </a:solidFill>
                <a:effectLst/>
                <a:latin typeface="Calibri" panose="020F0502020204030204" pitchFamily="34" charset="0"/>
              </a:rPr>
              <a:t>Alahmadi</a:t>
            </a:r>
            <a:r>
              <a:rPr lang="en-US" sz="4400" b="0" i="0" u="none" strike="noStrike" dirty="0">
                <a:solidFill>
                  <a:schemeClr val="bg1"/>
                </a:solidFill>
                <a:effectLst/>
                <a:latin typeface="Calibri" panose="020F0502020204030204" pitchFamily="34" charset="0"/>
              </a:rPr>
              <a:t>    | Industrial and Systems Engineering </a:t>
            </a:r>
            <a:r>
              <a:rPr lang="en-US" sz="4400" b="0" i="0" dirty="0">
                <a:solidFill>
                  <a:schemeClr val="bg1"/>
                </a:solidFill>
                <a:effectLst/>
                <a:latin typeface="Calibri" panose="020F0502020204030204" pitchFamily="34" charset="0"/>
              </a:rPr>
              <a:t>​</a:t>
            </a:r>
            <a:endParaRPr lang="en-US" sz="4400" b="0" i="0" dirty="0">
              <a:solidFill>
                <a:schemeClr val="bg1"/>
              </a:solidFill>
              <a:effectLst/>
              <a:latin typeface="Segoe UI" panose="020B0502040204020203" pitchFamily="34" charset="0"/>
            </a:endParaRPr>
          </a:p>
          <a:p>
            <a:pPr rtl="0" fontAlgn="base"/>
            <a:r>
              <a:rPr lang="en-US" sz="4400" b="0" i="0" u="none" strike="noStrike" dirty="0">
                <a:solidFill>
                  <a:schemeClr val="bg1"/>
                </a:solidFill>
                <a:effectLst/>
                <a:latin typeface="Calibri" panose="020F0502020204030204" pitchFamily="34" charset="0"/>
              </a:rPr>
              <a:t>Ahmad </a:t>
            </a:r>
            <a:r>
              <a:rPr lang="en-US" sz="4400" b="0" i="0" u="none" strike="noStrike" dirty="0" err="1">
                <a:solidFill>
                  <a:schemeClr val="bg1"/>
                </a:solidFill>
                <a:effectLst/>
                <a:latin typeface="Calibri" panose="020F0502020204030204" pitchFamily="34" charset="0"/>
              </a:rPr>
              <a:t>Nayfeh</a:t>
            </a:r>
            <a:r>
              <a:rPr lang="en-US" sz="4400" b="0" i="0" u="none" strike="noStrike" dirty="0">
                <a:solidFill>
                  <a:schemeClr val="bg1"/>
                </a:solidFill>
                <a:effectLst/>
                <a:latin typeface="Calibri" panose="020F0502020204030204" pitchFamily="34" charset="0"/>
              </a:rPr>
              <a:t>                                         | Electrical Engineering </a:t>
            </a:r>
            <a:endParaRPr lang="en-US" sz="4400" b="0" i="0" dirty="0">
              <a:solidFill>
                <a:schemeClr val="bg1"/>
              </a:solidFill>
              <a:effectLst/>
              <a:latin typeface="Segoe UI" panose="020B0502040204020203" pitchFamily="34" charset="0"/>
            </a:endParaRPr>
          </a:p>
        </p:txBody>
      </p:sp>
      <p:sp>
        <p:nvSpPr>
          <p:cNvPr id="34" name="Rectangle 33"/>
          <p:cNvSpPr/>
          <p:nvPr/>
        </p:nvSpPr>
        <p:spPr>
          <a:xfrm>
            <a:off x="12095308" y="4372211"/>
            <a:ext cx="18384690" cy="112949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System Design</a:t>
            </a:r>
          </a:p>
        </p:txBody>
      </p:sp>
      <p:sp>
        <p:nvSpPr>
          <p:cNvPr id="45" name="Rectangle 44"/>
          <p:cNvSpPr/>
          <p:nvPr/>
        </p:nvSpPr>
        <p:spPr>
          <a:xfrm>
            <a:off x="1014990" y="24270577"/>
            <a:ext cx="29522953" cy="112949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Results Validation</a:t>
            </a:r>
          </a:p>
        </p:txBody>
      </p:sp>
      <p:sp>
        <p:nvSpPr>
          <p:cNvPr id="1036" name="Rectangle 1035">
            <a:extLst>
              <a:ext uri="{FF2B5EF4-FFF2-40B4-BE49-F238E27FC236}">
                <a16:creationId xmlns:a16="http://schemas.microsoft.com/office/drawing/2014/main" id="{0640BAE1-5471-6311-4903-98B16F95068D}"/>
              </a:ext>
            </a:extLst>
          </p:cNvPr>
          <p:cNvSpPr/>
          <p:nvPr/>
        </p:nvSpPr>
        <p:spPr>
          <a:xfrm>
            <a:off x="990599" y="4372211"/>
            <a:ext cx="10827498" cy="112949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Problem Statement</a:t>
            </a:r>
          </a:p>
        </p:txBody>
      </p:sp>
      <p:sp>
        <p:nvSpPr>
          <p:cNvPr id="2" name="TextBox 1">
            <a:extLst>
              <a:ext uri="{FF2B5EF4-FFF2-40B4-BE49-F238E27FC236}">
                <a16:creationId xmlns:a16="http://schemas.microsoft.com/office/drawing/2014/main" id="{D09E56D8-365A-A2AB-9A6E-F938664D268A}"/>
              </a:ext>
            </a:extLst>
          </p:cNvPr>
          <p:cNvSpPr txBox="1"/>
          <p:nvPr/>
        </p:nvSpPr>
        <p:spPr>
          <a:xfrm>
            <a:off x="1077831" y="5616859"/>
            <a:ext cx="10740266" cy="2492990"/>
          </a:xfrm>
          <a:prstGeom prst="rect">
            <a:avLst/>
          </a:prstGeom>
          <a:noFill/>
        </p:spPr>
        <p:txBody>
          <a:bodyPr wrap="square" rtlCol="0">
            <a:spAutoFit/>
          </a:bodyPr>
          <a:lstStyle/>
          <a:p>
            <a:r>
              <a:rPr lang="en-US" sz="3400" kern="100" dirty="0">
                <a:effectLst/>
                <a:latin typeface="Calibri" panose="020F0502020204030204" pitchFamily="34" charset="0"/>
                <a:ea typeface="Calibri" panose="020F0502020204030204" pitchFamily="34" charset="0"/>
                <a:cs typeface="Times New Roman" panose="02020603050405020304" pitchFamily="18" charset="0"/>
              </a:rPr>
              <a:t>The challenge lies in automating the real-time detection and severity classification of road cracks to enhance safety, reduce maintenance costs, and overcome the inefficiencies of manual inspections.</a:t>
            </a:r>
            <a:endParaRPr lang="en-US" sz="3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
        <p:nvSpPr>
          <p:cNvPr id="3" name="Rectangle 2">
            <a:extLst>
              <a:ext uri="{FF2B5EF4-FFF2-40B4-BE49-F238E27FC236}">
                <a16:creationId xmlns:a16="http://schemas.microsoft.com/office/drawing/2014/main" id="{9106549F-FBB8-6D0B-9350-3EB63835DC29}"/>
              </a:ext>
            </a:extLst>
          </p:cNvPr>
          <p:cNvSpPr/>
          <p:nvPr/>
        </p:nvSpPr>
        <p:spPr>
          <a:xfrm>
            <a:off x="990599" y="7981964"/>
            <a:ext cx="10827498" cy="1129496"/>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Constraints</a:t>
            </a:r>
          </a:p>
        </p:txBody>
      </p:sp>
      <p:sp>
        <p:nvSpPr>
          <p:cNvPr id="7" name="TextBox 6">
            <a:extLst>
              <a:ext uri="{FF2B5EF4-FFF2-40B4-BE49-F238E27FC236}">
                <a16:creationId xmlns:a16="http://schemas.microsoft.com/office/drawing/2014/main" id="{15795361-7067-5875-8A2E-112F4CF393CE}"/>
              </a:ext>
            </a:extLst>
          </p:cNvPr>
          <p:cNvSpPr txBox="1"/>
          <p:nvPr/>
        </p:nvSpPr>
        <p:spPr>
          <a:xfrm>
            <a:off x="1029446" y="9259728"/>
            <a:ext cx="10788651" cy="2185214"/>
          </a:xfrm>
          <a:prstGeom prst="rect">
            <a:avLst/>
          </a:prstGeom>
          <a:noFill/>
        </p:spPr>
        <p:txBody>
          <a:bodyPr wrap="square" rtlCol="0">
            <a:spAutoFit/>
          </a:bodyPr>
          <a:lstStyle/>
          <a:p>
            <a:r>
              <a:rPr lang="en-US" sz="3400" kern="100" dirty="0">
                <a:latin typeface="Calibri" panose="020F0502020204030204" pitchFamily="34" charset="0"/>
                <a:ea typeface="Calibri" panose="020F0502020204030204" pitchFamily="34" charset="0"/>
                <a:cs typeface="Times New Roman" panose="02020603050405020304" pitchFamily="18" charset="0"/>
              </a:rPr>
              <a:t>• Maintaining high accuracy in different conditions such as different lighting.</a:t>
            </a:r>
          </a:p>
          <a:p>
            <a:r>
              <a:rPr lang="en-US" sz="3400" kern="100" dirty="0">
                <a:latin typeface="Calibri" panose="020F0502020204030204" pitchFamily="34" charset="0"/>
                <a:ea typeface="Calibri" panose="020F0502020204030204" pitchFamily="34" charset="0"/>
                <a:cs typeface="Times New Roman" panose="02020603050405020304" pitchFamily="18" charset="0"/>
              </a:rPr>
              <a:t>• Training data quality.</a:t>
            </a:r>
          </a:p>
          <a:p>
            <a:r>
              <a:rPr lang="en-US" sz="3400" kern="100" dirty="0">
                <a:latin typeface="Calibri" panose="020F0502020204030204" pitchFamily="34" charset="0"/>
                <a:ea typeface="Calibri" panose="020F0502020204030204" pitchFamily="34" charset="0"/>
                <a:cs typeface="Times New Roman" panose="02020603050405020304" pitchFamily="18" charset="0"/>
              </a:rPr>
              <a:t>• Variant vehicle speed. </a:t>
            </a:r>
          </a:p>
        </p:txBody>
      </p:sp>
      <p:sp>
        <p:nvSpPr>
          <p:cNvPr id="9" name="Rectangle 8">
            <a:extLst>
              <a:ext uri="{FF2B5EF4-FFF2-40B4-BE49-F238E27FC236}">
                <a16:creationId xmlns:a16="http://schemas.microsoft.com/office/drawing/2014/main" id="{2944A971-12F7-9960-DC90-C397B80AE68F}"/>
              </a:ext>
            </a:extLst>
          </p:cNvPr>
          <p:cNvSpPr/>
          <p:nvPr/>
        </p:nvSpPr>
        <p:spPr>
          <a:xfrm>
            <a:off x="1014990" y="11719068"/>
            <a:ext cx="10803107" cy="110318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Target Specifications</a:t>
            </a:r>
          </a:p>
        </p:txBody>
      </p:sp>
      <p:graphicFrame>
        <p:nvGraphicFramePr>
          <p:cNvPr id="21" name="Table 20">
            <a:extLst>
              <a:ext uri="{FF2B5EF4-FFF2-40B4-BE49-F238E27FC236}">
                <a16:creationId xmlns:a16="http://schemas.microsoft.com/office/drawing/2014/main" id="{6EE6C2A3-166A-3941-29A0-047A5ADC59C3}"/>
              </a:ext>
            </a:extLst>
          </p:cNvPr>
          <p:cNvGraphicFramePr>
            <a:graphicFrameLocks noGrp="1"/>
          </p:cNvGraphicFramePr>
          <p:nvPr>
            <p:extLst>
              <p:ext uri="{D42A27DB-BD31-4B8C-83A1-F6EECF244321}">
                <p14:modId xmlns:p14="http://schemas.microsoft.com/office/powerpoint/2010/main" val="4063873043"/>
              </p:ext>
            </p:extLst>
          </p:nvPr>
        </p:nvGraphicFramePr>
        <p:xfrm>
          <a:off x="1014990" y="12973212"/>
          <a:ext cx="10797265" cy="11063157"/>
        </p:xfrm>
        <a:graphic>
          <a:graphicData uri="http://schemas.openxmlformats.org/drawingml/2006/table">
            <a:tbl>
              <a:tblPr firstRow="1" bandRow="1">
                <a:tableStyleId>{5C22544A-7EE6-4342-B048-85BDC9FD1C3A}</a:tableStyleId>
              </a:tblPr>
              <a:tblGrid>
                <a:gridCol w="5868361">
                  <a:extLst>
                    <a:ext uri="{9D8B030D-6E8A-4147-A177-3AD203B41FA5}">
                      <a16:colId xmlns:a16="http://schemas.microsoft.com/office/drawing/2014/main" val="3899993129"/>
                    </a:ext>
                  </a:extLst>
                </a:gridCol>
                <a:gridCol w="4928904">
                  <a:extLst>
                    <a:ext uri="{9D8B030D-6E8A-4147-A177-3AD203B41FA5}">
                      <a16:colId xmlns:a16="http://schemas.microsoft.com/office/drawing/2014/main" val="2972080065"/>
                    </a:ext>
                  </a:extLst>
                </a:gridCol>
              </a:tblGrid>
              <a:tr h="910186">
                <a:tc>
                  <a:txBody>
                    <a:bodyPr/>
                    <a:lstStyle/>
                    <a:p>
                      <a:pPr algn="ctr"/>
                      <a:r>
                        <a:rPr lang="en-US" sz="3600" b="1" kern="1200" dirty="0">
                          <a:solidFill>
                            <a:schemeClr val="bg1"/>
                          </a:solidFill>
                          <a:latin typeface="+mn-lt"/>
                          <a:ea typeface="+mn-ea"/>
                          <a:cs typeface="+mn-cs"/>
                        </a:rPr>
                        <a:t>Specification</a:t>
                      </a:r>
                      <a:r>
                        <a:rPr lang="en-US" sz="3600" dirty="0">
                          <a:solidFill>
                            <a:schemeClr val="bg1"/>
                          </a:solidFill>
                        </a:rPr>
                        <a:t> </a:t>
                      </a:r>
                    </a:p>
                  </a:txBody>
                  <a:tcPr anchor="ctr"/>
                </a:tc>
                <a:tc>
                  <a:txBody>
                    <a:bodyPr/>
                    <a:lstStyle/>
                    <a:p>
                      <a:pPr algn="ctr"/>
                      <a:r>
                        <a:rPr lang="en-US" sz="3600" b="1" kern="1200" dirty="0">
                          <a:solidFill>
                            <a:schemeClr val="bg1"/>
                          </a:solidFill>
                          <a:latin typeface="+mn-lt"/>
                          <a:ea typeface="+mn-ea"/>
                          <a:cs typeface="+mn-cs"/>
                        </a:rPr>
                        <a:t>Target</a:t>
                      </a:r>
                    </a:p>
                  </a:txBody>
                  <a:tcPr anchor="ctr"/>
                </a:tc>
                <a:extLst>
                  <a:ext uri="{0D108BD9-81ED-4DB2-BD59-A6C34878D82A}">
                    <a16:rowId xmlns:a16="http://schemas.microsoft.com/office/drawing/2014/main" val="139752735"/>
                  </a:ext>
                </a:extLst>
              </a:tr>
              <a:tr h="748937">
                <a:tc>
                  <a:txBody>
                    <a:bodyPr/>
                    <a:lstStyle/>
                    <a:p>
                      <a:pPr algn="ctr" fontAlgn="base"/>
                      <a:r>
                        <a:rPr lang="en-US" sz="3600" b="0" i="0" dirty="0">
                          <a:solidFill>
                            <a:schemeClr val="tx1"/>
                          </a:solidFill>
                          <a:effectLst/>
                          <a:latin typeface="Calibri" panose="020F0502020204030204" pitchFamily="34" charset="0"/>
                        </a:rPr>
                        <a:t>Detection accuracy​</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&gt; 70% </a:t>
                      </a:r>
                      <a:r>
                        <a:rPr lang="en-US" sz="3600" b="0" i="0" dirty="0">
                          <a:solidFill>
                            <a:schemeClr val="tx1"/>
                          </a:solidFill>
                          <a:effectLst/>
                          <a:latin typeface="Calibri" panose="020F0502020204030204" pitchFamily="34" charset="0"/>
                          <a:sym typeface="Wingdings" panose="05000000000000000000" pitchFamily="2" charset="2"/>
                        </a:rPr>
                        <a:t>mAP</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4105549021"/>
                  </a:ext>
                </a:extLst>
              </a:tr>
              <a:tr h="748937">
                <a:tc>
                  <a:txBody>
                    <a:bodyPr/>
                    <a:lstStyle/>
                    <a:p>
                      <a:pPr algn="ctr" fontAlgn="base"/>
                      <a:r>
                        <a:rPr lang="en-US" sz="3600" b="0" i="0" dirty="0">
                          <a:solidFill>
                            <a:schemeClr val="tx1"/>
                          </a:solidFill>
                          <a:effectLst/>
                          <a:latin typeface="Calibri" panose="020F0502020204030204" pitchFamily="34" charset="0"/>
                        </a:rPr>
                        <a:t>Inference time​</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&lt; 3 sec​</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1347387951"/>
                  </a:ext>
                </a:extLst>
              </a:tr>
              <a:tr h="1194888">
                <a:tc>
                  <a:txBody>
                    <a:bodyPr/>
                    <a:lstStyle/>
                    <a:p>
                      <a:pPr algn="ctr" fontAlgn="base"/>
                      <a:r>
                        <a:rPr lang="en-US" sz="3600" b="0" i="0" dirty="0">
                          <a:solidFill>
                            <a:schemeClr val="tx1"/>
                          </a:solidFill>
                          <a:effectLst/>
                          <a:latin typeface="Calibri" panose="020F0502020204030204" pitchFamily="34" charset="0"/>
                        </a:rPr>
                        <a:t>Optimization runtime​</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&lt; 30 min​</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2149104799"/>
                  </a:ext>
                </a:extLst>
              </a:tr>
              <a:tr h="748937">
                <a:tc>
                  <a:txBody>
                    <a:bodyPr/>
                    <a:lstStyle/>
                    <a:p>
                      <a:pPr algn="ctr" fontAlgn="base"/>
                      <a:r>
                        <a:rPr lang="en-US" sz="3600" b="0" i="0" dirty="0">
                          <a:solidFill>
                            <a:schemeClr val="tx1"/>
                          </a:solidFill>
                          <a:effectLst/>
                          <a:latin typeface="Calibri" panose="020F0502020204030204" pitchFamily="34" charset="0"/>
                        </a:rPr>
                        <a:t>Number of clicks​</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&lt; 5 clicks​</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685531616"/>
                  </a:ext>
                </a:extLst>
              </a:tr>
              <a:tr h="748937">
                <a:tc>
                  <a:txBody>
                    <a:bodyPr/>
                    <a:lstStyle/>
                    <a:p>
                      <a:pPr algn="ctr" fontAlgn="base"/>
                      <a:r>
                        <a:rPr lang="en-US" sz="3600" b="0" i="0" dirty="0">
                          <a:solidFill>
                            <a:schemeClr val="tx1"/>
                          </a:solidFill>
                          <a:effectLst/>
                          <a:latin typeface="Calibri" panose="020F0502020204030204" pitchFamily="34" charset="0"/>
                        </a:rPr>
                        <a:t>Weight​</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&lt; 5 Kg​</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3244764238"/>
                  </a:ext>
                </a:extLst>
              </a:tr>
              <a:tr h="748937">
                <a:tc>
                  <a:txBody>
                    <a:bodyPr/>
                    <a:lstStyle/>
                    <a:p>
                      <a:pPr algn="ctr" fontAlgn="base"/>
                      <a:r>
                        <a:rPr lang="en-US" sz="3600" b="0" i="0" dirty="0">
                          <a:solidFill>
                            <a:schemeClr val="tx1"/>
                          </a:solidFill>
                          <a:effectLst/>
                          <a:latin typeface="Calibri" panose="020F0502020204030204" pitchFamily="34" charset="0"/>
                        </a:rPr>
                        <a:t>Volume​</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&lt;350 Cm</a:t>
                      </a:r>
                      <a:r>
                        <a:rPr lang="en-US" sz="3600" b="0" i="0" baseline="30000" dirty="0">
                          <a:solidFill>
                            <a:schemeClr val="tx1"/>
                          </a:solidFill>
                          <a:effectLst/>
                          <a:latin typeface="Calibri" panose="020F0502020204030204" pitchFamily="34" charset="0"/>
                        </a:rPr>
                        <a:t>3</a:t>
                      </a:r>
                      <a:r>
                        <a:rPr lang="en-US" sz="3600" b="0" i="0" dirty="0">
                          <a:solidFill>
                            <a:schemeClr val="tx1"/>
                          </a:solidFill>
                          <a:effectLst/>
                          <a:latin typeface="Calibri" panose="020F0502020204030204" pitchFamily="34" charset="0"/>
                        </a:rPr>
                        <a:t>​</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111542777"/>
                  </a:ext>
                </a:extLst>
              </a:tr>
              <a:tr h="3269573">
                <a:tc>
                  <a:txBody>
                    <a:bodyPr/>
                    <a:lstStyle/>
                    <a:p>
                      <a:pPr algn="ctr" fontAlgn="base"/>
                      <a:r>
                        <a:rPr lang="en-US" sz="3600" b="0" i="0" dirty="0">
                          <a:solidFill>
                            <a:schemeClr val="tx1"/>
                          </a:solidFill>
                          <a:effectLst/>
                          <a:latin typeface="Calibri" panose="020F0502020204030204" pitchFamily="34" charset="0"/>
                        </a:rPr>
                        <a:t>Objective function value reduction (minimizing time while maximizing fixed severity) ​</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&gt; 15%​</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1821458646"/>
                  </a:ext>
                </a:extLst>
              </a:tr>
              <a:tr h="1194888">
                <a:tc>
                  <a:txBody>
                    <a:bodyPr/>
                    <a:lstStyle/>
                    <a:p>
                      <a:pPr algn="ctr" fontAlgn="base"/>
                      <a:r>
                        <a:rPr lang="en-US" sz="3600" b="0" i="0" dirty="0">
                          <a:solidFill>
                            <a:schemeClr val="tx1"/>
                          </a:solidFill>
                          <a:effectLst/>
                          <a:latin typeface="Calibri" panose="020F0502020204030204" pitchFamily="34" charset="0"/>
                        </a:rPr>
                        <a:t>Power consumption​</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&lt; 24 W</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3547254458"/>
                  </a:ext>
                </a:extLst>
              </a:tr>
              <a:tr h="748937">
                <a:tc>
                  <a:txBody>
                    <a:bodyPr/>
                    <a:lstStyle/>
                    <a:p>
                      <a:pPr algn="ctr" fontAlgn="base"/>
                      <a:r>
                        <a:rPr lang="en-US" sz="3600" b="0" i="0" dirty="0">
                          <a:solidFill>
                            <a:schemeClr val="tx1"/>
                          </a:solidFill>
                          <a:effectLst/>
                          <a:latin typeface="Calibri" panose="020F0502020204030204" pitchFamily="34" charset="0"/>
                        </a:rPr>
                        <a:t>Cost​</a:t>
                      </a:r>
                      <a:endParaRPr lang="en-US" sz="3600" b="0" i="0" dirty="0">
                        <a:solidFill>
                          <a:schemeClr val="tx1"/>
                        </a:solidFill>
                        <a:effectLst/>
                      </a:endParaRPr>
                    </a:p>
                  </a:txBody>
                  <a:tcPr marL="81843" marR="81843" marT="40922" marB="40922" anchor="ctr"/>
                </a:tc>
                <a:tc>
                  <a:txBody>
                    <a:bodyPr/>
                    <a:lstStyle/>
                    <a:p>
                      <a:pPr algn="ctr" fontAlgn="base"/>
                      <a:r>
                        <a:rPr lang="en-US" sz="3600" b="0" i="0" dirty="0">
                          <a:solidFill>
                            <a:schemeClr val="tx1"/>
                          </a:solidFill>
                          <a:effectLst/>
                          <a:latin typeface="Calibri" panose="020F0502020204030204" pitchFamily="34" charset="0"/>
                        </a:rPr>
                        <a:t>&lt; 6000 SAR​</a:t>
                      </a:r>
                      <a:endParaRPr lang="en-US" sz="3600" b="0" i="0" dirty="0">
                        <a:solidFill>
                          <a:schemeClr val="tx1"/>
                        </a:solidFill>
                        <a:effectLst/>
                      </a:endParaRPr>
                    </a:p>
                  </a:txBody>
                  <a:tcPr marL="81843" marR="81843" marT="40922" marB="40922" anchor="ctr"/>
                </a:tc>
                <a:extLst>
                  <a:ext uri="{0D108BD9-81ED-4DB2-BD59-A6C34878D82A}">
                    <a16:rowId xmlns:a16="http://schemas.microsoft.com/office/drawing/2014/main" val="2473774478"/>
                  </a:ext>
                </a:extLst>
              </a:tr>
            </a:tbl>
          </a:graphicData>
        </a:graphic>
      </p:graphicFrame>
      <p:pic>
        <p:nvPicPr>
          <p:cNvPr id="24" name="Picture 23" descr="A graph with blue dots and white background&#10;&#10;Description automatically generated">
            <a:extLst>
              <a:ext uri="{FF2B5EF4-FFF2-40B4-BE49-F238E27FC236}">
                <a16:creationId xmlns:a16="http://schemas.microsoft.com/office/drawing/2014/main" id="{43846B80-B06F-26A3-0817-2221487CA99C}"/>
              </a:ext>
            </a:extLst>
          </p:cNvPr>
          <p:cNvPicPr>
            <a:picLocks noChangeAspect="1"/>
          </p:cNvPicPr>
          <p:nvPr/>
        </p:nvPicPr>
        <p:blipFill>
          <a:blip r:embed="rId2"/>
          <a:stretch>
            <a:fillRect/>
          </a:stretch>
        </p:blipFill>
        <p:spPr>
          <a:xfrm>
            <a:off x="1344627" y="25593819"/>
            <a:ext cx="4786429" cy="5105400"/>
          </a:xfrm>
          <a:prstGeom prst="rect">
            <a:avLst/>
          </a:prstGeom>
          <a:ln>
            <a:solidFill>
              <a:schemeClr val="tx1"/>
            </a:solidFill>
          </a:ln>
        </p:spPr>
      </p:pic>
      <p:pic>
        <p:nvPicPr>
          <p:cNvPr id="32" name="Picture 31" descr="A black background with white text&#10;&#10;Description automatically generated">
            <a:extLst>
              <a:ext uri="{FF2B5EF4-FFF2-40B4-BE49-F238E27FC236}">
                <a16:creationId xmlns:a16="http://schemas.microsoft.com/office/drawing/2014/main" id="{A186B9B3-5DCD-B683-6F53-4F1D44BB4E6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179742" y="743681"/>
            <a:ext cx="13372305" cy="2674461"/>
          </a:xfrm>
          <a:prstGeom prst="rect">
            <a:avLst/>
          </a:prstGeom>
        </p:spPr>
      </p:pic>
      <p:sp>
        <p:nvSpPr>
          <p:cNvPr id="37" name="TextBox 36">
            <a:extLst>
              <a:ext uri="{FF2B5EF4-FFF2-40B4-BE49-F238E27FC236}">
                <a16:creationId xmlns:a16="http://schemas.microsoft.com/office/drawing/2014/main" id="{1CC3FB12-4F6F-F3DC-33B3-A9392ABAF613}"/>
              </a:ext>
            </a:extLst>
          </p:cNvPr>
          <p:cNvSpPr txBox="1"/>
          <p:nvPr/>
        </p:nvSpPr>
        <p:spPr>
          <a:xfrm>
            <a:off x="1414587" y="30878777"/>
            <a:ext cx="4786429" cy="1569660"/>
          </a:xfrm>
          <a:prstGeom prst="rect">
            <a:avLst/>
          </a:prstGeom>
          <a:noFill/>
        </p:spPr>
        <p:txBody>
          <a:bodyPr wrap="square" rtlCol="0">
            <a:spAutoFit/>
          </a:bodyPr>
          <a:lstStyle/>
          <a:p>
            <a:r>
              <a:rPr lang="en-US" sz="3200" dirty="0"/>
              <a:t>Figure 1: the mean average precision of the model results.</a:t>
            </a:r>
          </a:p>
        </p:txBody>
      </p:sp>
      <p:sp>
        <p:nvSpPr>
          <p:cNvPr id="50" name="TextBox 49">
            <a:extLst>
              <a:ext uri="{FF2B5EF4-FFF2-40B4-BE49-F238E27FC236}">
                <a16:creationId xmlns:a16="http://schemas.microsoft.com/office/drawing/2014/main" id="{990AD91B-4B64-CBBF-7749-CE3CDEC529AF}"/>
              </a:ext>
            </a:extLst>
          </p:cNvPr>
          <p:cNvSpPr txBox="1"/>
          <p:nvPr/>
        </p:nvSpPr>
        <p:spPr>
          <a:xfrm>
            <a:off x="6578597" y="30699984"/>
            <a:ext cx="5337824" cy="2062103"/>
          </a:xfrm>
          <a:prstGeom prst="rect">
            <a:avLst/>
          </a:prstGeom>
          <a:noFill/>
        </p:spPr>
        <p:txBody>
          <a:bodyPr wrap="square" rtlCol="0">
            <a:spAutoFit/>
          </a:bodyPr>
          <a:lstStyle/>
          <a:p>
            <a:r>
              <a:rPr lang="en-US" sz="3200" dirty="0"/>
              <a:t>Figure 2: the summation of the weights and volumes of all components constituting the product. </a:t>
            </a:r>
          </a:p>
        </p:txBody>
      </p:sp>
      <p:pic>
        <p:nvPicPr>
          <p:cNvPr id="59" name="Picture 58" descr="A diagram of a flowchart&#10;&#10;Description automatically generated">
            <a:extLst>
              <a:ext uri="{FF2B5EF4-FFF2-40B4-BE49-F238E27FC236}">
                <a16:creationId xmlns:a16="http://schemas.microsoft.com/office/drawing/2014/main" id="{9A48ED02-A45D-B8F6-3507-6779D1E5C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1439" y="15059529"/>
            <a:ext cx="18341039" cy="8984861"/>
          </a:xfrm>
          <a:prstGeom prst="rect">
            <a:avLst/>
          </a:prstGeom>
        </p:spPr>
      </p:pic>
      <p:sp>
        <p:nvSpPr>
          <p:cNvPr id="1028" name="Rectangle 1027">
            <a:extLst>
              <a:ext uri="{FF2B5EF4-FFF2-40B4-BE49-F238E27FC236}">
                <a16:creationId xmlns:a16="http://schemas.microsoft.com/office/drawing/2014/main" id="{5A319B48-E58E-C019-131E-4EDAE8519999}"/>
              </a:ext>
            </a:extLst>
          </p:cNvPr>
          <p:cNvSpPr/>
          <p:nvPr/>
        </p:nvSpPr>
        <p:spPr>
          <a:xfrm>
            <a:off x="10566572" y="28670739"/>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AE9EE4E-55DC-3473-50F6-136AA3F36EB3}"/>
              </a:ext>
            </a:extLst>
          </p:cNvPr>
          <p:cNvSpPr/>
          <p:nvPr/>
        </p:nvSpPr>
        <p:spPr>
          <a:xfrm>
            <a:off x="-15240" y="4114798"/>
            <a:ext cx="762353" cy="28803601"/>
          </a:xfrm>
          <a:prstGeom prst="rect">
            <a:avLst/>
          </a:prstGeom>
          <a:solidFill>
            <a:srgbClr val="00206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05B11FC2-7448-48E1-0850-C9500092E8B5}"/>
              </a:ext>
            </a:extLst>
          </p:cNvPr>
          <p:cNvSpPr/>
          <p:nvPr/>
        </p:nvSpPr>
        <p:spPr>
          <a:xfrm>
            <a:off x="43126133" y="4090235"/>
            <a:ext cx="721718" cy="28803601"/>
          </a:xfrm>
          <a:prstGeom prst="rect">
            <a:avLst/>
          </a:prstGeom>
          <a:solidFill>
            <a:srgbClr val="00206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8B6F3B9D-5AED-D5C5-9D5C-C8159E7F8530}"/>
              </a:ext>
            </a:extLst>
          </p:cNvPr>
          <p:cNvSpPr txBox="1"/>
          <p:nvPr/>
        </p:nvSpPr>
        <p:spPr>
          <a:xfrm>
            <a:off x="18878381" y="30878777"/>
            <a:ext cx="11383390" cy="1569660"/>
          </a:xfrm>
          <a:prstGeom prst="rect">
            <a:avLst/>
          </a:prstGeom>
          <a:noFill/>
        </p:spPr>
        <p:txBody>
          <a:bodyPr wrap="square" rtlCol="0">
            <a:spAutoFit/>
          </a:bodyPr>
          <a:lstStyle/>
          <a:p>
            <a:r>
              <a:rPr lang="en-US" sz="3200" dirty="0"/>
              <a:t>Figure 4: The optimization runtimes and the mean average reduction achieved by comparing the optimization model built with a standard process using 5 sets of data</a:t>
            </a:r>
          </a:p>
        </p:txBody>
      </p:sp>
      <p:sp>
        <p:nvSpPr>
          <p:cNvPr id="17" name="Rectangle 16">
            <a:extLst>
              <a:ext uri="{FF2B5EF4-FFF2-40B4-BE49-F238E27FC236}">
                <a16:creationId xmlns:a16="http://schemas.microsoft.com/office/drawing/2014/main" id="{D635328A-400F-8C80-AC72-DCF24198E3AA}"/>
              </a:ext>
            </a:extLst>
          </p:cNvPr>
          <p:cNvSpPr/>
          <p:nvPr/>
        </p:nvSpPr>
        <p:spPr>
          <a:xfrm>
            <a:off x="30895874" y="4390734"/>
            <a:ext cx="11997629" cy="1055224"/>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Maintenance Plan Model Formulation</a:t>
            </a:r>
          </a:p>
        </p:txBody>
      </p:sp>
      <p:pic>
        <p:nvPicPr>
          <p:cNvPr id="19" name="Picture 18">
            <a:extLst>
              <a:ext uri="{FF2B5EF4-FFF2-40B4-BE49-F238E27FC236}">
                <a16:creationId xmlns:a16="http://schemas.microsoft.com/office/drawing/2014/main" id="{4D08070F-714E-8E9F-33BE-75004F6E0B2A}"/>
              </a:ext>
            </a:extLst>
          </p:cNvPr>
          <p:cNvPicPr>
            <a:picLocks noChangeAspect="1"/>
          </p:cNvPicPr>
          <p:nvPr/>
        </p:nvPicPr>
        <p:blipFill>
          <a:blip r:embed="rId5"/>
          <a:stretch>
            <a:fillRect/>
          </a:stretch>
        </p:blipFill>
        <p:spPr>
          <a:xfrm>
            <a:off x="30834177" y="16570404"/>
            <a:ext cx="5125165" cy="4324954"/>
          </a:xfrm>
          <a:prstGeom prst="rect">
            <a:avLst/>
          </a:prstGeom>
        </p:spPr>
      </p:pic>
      <p:pic>
        <p:nvPicPr>
          <p:cNvPr id="23" name="Picture 22">
            <a:extLst>
              <a:ext uri="{FF2B5EF4-FFF2-40B4-BE49-F238E27FC236}">
                <a16:creationId xmlns:a16="http://schemas.microsoft.com/office/drawing/2014/main" id="{789FCFF5-D818-37A0-5985-041DCAA39167}"/>
              </a:ext>
            </a:extLst>
          </p:cNvPr>
          <p:cNvPicPr>
            <a:picLocks noChangeAspect="1"/>
          </p:cNvPicPr>
          <p:nvPr/>
        </p:nvPicPr>
        <p:blipFill>
          <a:blip r:embed="rId6"/>
          <a:stretch>
            <a:fillRect/>
          </a:stretch>
        </p:blipFill>
        <p:spPr>
          <a:xfrm>
            <a:off x="35687116" y="8329852"/>
            <a:ext cx="2468942" cy="1362577"/>
          </a:xfrm>
          <a:prstGeom prst="rect">
            <a:avLst/>
          </a:prstGeom>
        </p:spPr>
      </p:pic>
      <p:pic>
        <p:nvPicPr>
          <p:cNvPr id="26" name="Picture 25">
            <a:extLst>
              <a:ext uri="{FF2B5EF4-FFF2-40B4-BE49-F238E27FC236}">
                <a16:creationId xmlns:a16="http://schemas.microsoft.com/office/drawing/2014/main" id="{4742B6AD-E6C8-67E2-38ED-667C8604B57F}"/>
              </a:ext>
            </a:extLst>
          </p:cNvPr>
          <p:cNvPicPr>
            <a:picLocks noChangeAspect="1"/>
          </p:cNvPicPr>
          <p:nvPr/>
        </p:nvPicPr>
        <p:blipFill>
          <a:blip r:embed="rId7"/>
          <a:stretch>
            <a:fillRect/>
          </a:stretch>
        </p:blipFill>
        <p:spPr>
          <a:xfrm>
            <a:off x="36621905" y="16595899"/>
            <a:ext cx="6011471" cy="4299459"/>
          </a:xfrm>
          <a:prstGeom prst="rect">
            <a:avLst/>
          </a:prstGeom>
        </p:spPr>
      </p:pic>
      <p:sp>
        <p:nvSpPr>
          <p:cNvPr id="27" name="TextBox 26">
            <a:extLst>
              <a:ext uri="{FF2B5EF4-FFF2-40B4-BE49-F238E27FC236}">
                <a16:creationId xmlns:a16="http://schemas.microsoft.com/office/drawing/2014/main" id="{4C0F15C5-D632-E4D6-4AF5-63E8C77113B4}"/>
              </a:ext>
            </a:extLst>
          </p:cNvPr>
          <p:cNvSpPr txBox="1"/>
          <p:nvPr/>
        </p:nvSpPr>
        <p:spPr>
          <a:xfrm>
            <a:off x="31710530" y="21026200"/>
            <a:ext cx="3372457" cy="584775"/>
          </a:xfrm>
          <a:prstGeom prst="rect">
            <a:avLst/>
          </a:prstGeom>
          <a:noFill/>
        </p:spPr>
        <p:txBody>
          <a:bodyPr wrap="square" rtlCol="0">
            <a:spAutoFit/>
          </a:bodyPr>
          <a:lstStyle/>
          <a:p>
            <a:r>
              <a:rPr lang="en-US" sz="3200" dirty="0"/>
              <a:t>Figure 5: Clustering</a:t>
            </a:r>
          </a:p>
        </p:txBody>
      </p:sp>
      <p:sp>
        <p:nvSpPr>
          <p:cNvPr id="28" name="TextBox 27">
            <a:extLst>
              <a:ext uri="{FF2B5EF4-FFF2-40B4-BE49-F238E27FC236}">
                <a16:creationId xmlns:a16="http://schemas.microsoft.com/office/drawing/2014/main" id="{CA3537C9-301F-4E9F-4B53-364B25046440}"/>
              </a:ext>
            </a:extLst>
          </p:cNvPr>
          <p:cNvSpPr txBox="1"/>
          <p:nvPr/>
        </p:nvSpPr>
        <p:spPr>
          <a:xfrm>
            <a:off x="37142249" y="20986652"/>
            <a:ext cx="5313322" cy="584775"/>
          </a:xfrm>
          <a:prstGeom prst="rect">
            <a:avLst/>
          </a:prstGeom>
          <a:noFill/>
        </p:spPr>
        <p:txBody>
          <a:bodyPr wrap="square" rtlCol="0">
            <a:spAutoFit/>
          </a:bodyPr>
          <a:lstStyle/>
          <a:p>
            <a:r>
              <a:rPr lang="en-US" sz="3200" dirty="0"/>
              <a:t>Figure 6: Crew Route Example</a:t>
            </a:r>
          </a:p>
        </p:txBody>
      </p:sp>
      <p:sp>
        <p:nvSpPr>
          <p:cNvPr id="6" name="Text Box 122">
            <a:extLst>
              <a:ext uri="{FF2B5EF4-FFF2-40B4-BE49-F238E27FC236}">
                <a16:creationId xmlns:a16="http://schemas.microsoft.com/office/drawing/2014/main" id="{0807E89B-326B-C927-A8BD-7EB4E450DF8B}"/>
              </a:ext>
            </a:extLst>
          </p:cNvPr>
          <p:cNvSpPr txBox="1">
            <a:spLocks noChangeArrowheads="1"/>
          </p:cNvSpPr>
          <p:nvPr/>
        </p:nvSpPr>
        <p:spPr bwMode="auto">
          <a:xfrm>
            <a:off x="5562600" y="817713"/>
            <a:ext cx="13757400" cy="351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91440" rIns="137137" bIns="91440" anchor="ctr" anchorCtr="0">
            <a:norm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200" b="1" dirty="0">
                <a:solidFill>
                  <a:schemeClr val="bg1"/>
                </a:solidFill>
                <a:latin typeface="+mn-lt"/>
              </a:rPr>
              <a:t>Team 52</a:t>
            </a:r>
          </a:p>
        </p:txBody>
      </p:sp>
      <p:pic>
        <p:nvPicPr>
          <p:cNvPr id="10" name="Picture 9" descr="A hexagon with a pillar and text&#10;&#10;Description automatically generated">
            <a:extLst>
              <a:ext uri="{FF2B5EF4-FFF2-40B4-BE49-F238E27FC236}">
                <a16:creationId xmlns:a16="http://schemas.microsoft.com/office/drawing/2014/main" id="{AD4A7852-50CB-CEA2-1250-09920D32ED27}"/>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66144" y="404467"/>
            <a:ext cx="3352887" cy="3352887"/>
          </a:xfrm>
          <a:prstGeom prst="rect">
            <a:avLst/>
          </a:prstGeom>
        </p:spPr>
      </p:pic>
      <p:sp>
        <p:nvSpPr>
          <p:cNvPr id="12" name="TextBox 11">
            <a:extLst>
              <a:ext uri="{FF2B5EF4-FFF2-40B4-BE49-F238E27FC236}">
                <a16:creationId xmlns:a16="http://schemas.microsoft.com/office/drawing/2014/main" id="{2E4AD70E-0BE7-5DE9-50A2-BF28DDDA1BFD}"/>
              </a:ext>
            </a:extLst>
          </p:cNvPr>
          <p:cNvSpPr txBox="1"/>
          <p:nvPr/>
        </p:nvSpPr>
        <p:spPr>
          <a:xfrm>
            <a:off x="30895874" y="5610382"/>
            <a:ext cx="11899776" cy="15788938"/>
          </a:xfrm>
          <a:prstGeom prst="rect">
            <a:avLst/>
          </a:prstGeom>
          <a:noFill/>
        </p:spPr>
        <p:txBody>
          <a:bodyPr wrap="square" rtlCol="0">
            <a:spAutoFit/>
          </a:bodyPr>
          <a:lstStyle/>
          <a:p>
            <a:pPr eaLnBrk="1" hangingPunct="1"/>
            <a:r>
              <a:rPr lang="en-US" sz="3400" dirty="0">
                <a:latin typeface="Calibri" pitchFamily="34" charset="0"/>
              </a:rPr>
              <a:t>Phase 1: </a:t>
            </a:r>
          </a:p>
          <a:p>
            <a:pPr eaLnBrk="1" hangingPunct="1"/>
            <a:r>
              <a:rPr lang="en-US" sz="3400" dirty="0">
                <a:latin typeface="Calibri" pitchFamily="34" charset="0"/>
              </a:rPr>
              <a:t>Using affinity propagation algorithm to cluster nearby cracks. </a:t>
            </a:r>
          </a:p>
          <a:p>
            <a:pPr eaLnBrk="1" hangingPunct="1"/>
            <a:r>
              <a:rPr lang="en-US" sz="3400" dirty="0">
                <a:latin typeface="Calibri" pitchFamily="34" charset="0"/>
              </a:rPr>
              <a:t>See figure 4 below.</a:t>
            </a:r>
          </a:p>
          <a:p>
            <a:pPr eaLnBrk="1" hangingPunct="1"/>
            <a:r>
              <a:rPr lang="en-US" sz="3400" dirty="0">
                <a:latin typeface="Calibri" pitchFamily="34" charset="0"/>
              </a:rPr>
              <a:t>Phase 2: </a:t>
            </a:r>
          </a:p>
          <a:p>
            <a:pPr eaLnBrk="1" hangingPunct="1"/>
            <a:r>
              <a:rPr lang="en-US" sz="3400" dirty="0">
                <a:latin typeface="Calibri" pitchFamily="34" charset="0"/>
              </a:rPr>
              <a:t>Filtering clusters based on cracks’ severity and allocated budget</a:t>
            </a:r>
          </a:p>
          <a:p>
            <a:pPr eaLnBrk="1" hangingPunct="1"/>
            <a:endParaRPr lang="en-US" sz="3400" dirty="0">
              <a:latin typeface="Calibri" pitchFamily="34" charset="0"/>
            </a:endParaRPr>
          </a:p>
          <a:p>
            <a:pPr eaLnBrk="1" hangingPunct="1"/>
            <a:r>
              <a:rPr lang="en-US" sz="3400" dirty="0">
                <a:latin typeface="Calibri" pitchFamily="34" charset="0"/>
              </a:rPr>
              <a:t>Objective function:</a:t>
            </a:r>
          </a:p>
          <a:p>
            <a:pPr eaLnBrk="1" hangingPunct="1"/>
            <a:endParaRPr lang="en-US" sz="3400" dirty="0">
              <a:latin typeface="Calibri" pitchFamily="34" charset="0"/>
            </a:endParaRPr>
          </a:p>
          <a:p>
            <a:pPr eaLnBrk="1" hangingPunct="1"/>
            <a:r>
              <a:rPr lang="en-US" sz="3400" dirty="0">
                <a:latin typeface="Calibri" pitchFamily="34" charset="0"/>
              </a:rPr>
              <a:t>Phase 3:</a:t>
            </a:r>
          </a:p>
          <a:p>
            <a:pPr eaLnBrk="1" hangingPunct="1"/>
            <a:r>
              <a:rPr lang="en-US" sz="3400" dirty="0">
                <a:latin typeface="Calibri" pitchFamily="34" charset="0"/>
              </a:rPr>
              <a:t>Choosing cracks to be fixed and assigning them to crews to minimize the distances travelled by each crew while maximizing the severity fixed of the chosen cracks taking into consideration several constraints. See figure 5 below.</a:t>
            </a:r>
          </a:p>
          <a:p>
            <a:pPr eaLnBrk="1" hangingPunct="1"/>
            <a:r>
              <a:rPr lang="en-US" sz="3400" dirty="0">
                <a:latin typeface="Calibri" pitchFamily="34" charset="0"/>
              </a:rPr>
              <a:t>Constraints: </a:t>
            </a:r>
          </a:p>
          <a:p>
            <a:pPr marL="457200" indent="-457200" eaLnBrk="1" hangingPunct="1">
              <a:buFont typeface="Arial" panose="020B0604020202020204" pitchFamily="34" charset="0"/>
              <a:buChar char="•"/>
            </a:pPr>
            <a:r>
              <a:rPr lang="en-US" sz="3400" dirty="0">
                <a:latin typeface="Calibri" pitchFamily="34" charset="0"/>
              </a:rPr>
              <a:t>Linearization constraints </a:t>
            </a:r>
          </a:p>
          <a:p>
            <a:pPr marL="457200" indent="-457200" eaLnBrk="1" hangingPunct="1">
              <a:buFont typeface="Arial" panose="020B0604020202020204" pitchFamily="34" charset="0"/>
              <a:buChar char="•"/>
            </a:pPr>
            <a:r>
              <a:rPr lang="en-US" sz="3400" dirty="0">
                <a:latin typeface="Calibri" pitchFamily="34" charset="0"/>
              </a:rPr>
              <a:t>Modified traveling salesperson model constraints </a:t>
            </a:r>
          </a:p>
          <a:p>
            <a:pPr marL="457200" indent="-457200" eaLnBrk="1" hangingPunct="1">
              <a:buFont typeface="Arial" panose="020B0604020202020204" pitchFamily="34" charset="0"/>
              <a:buChar char="•"/>
            </a:pPr>
            <a:r>
              <a:rPr lang="en-US" sz="3400" dirty="0">
                <a:latin typeface="Calibri" pitchFamily="34" charset="0"/>
              </a:rPr>
              <a:t>Time constraints</a:t>
            </a:r>
          </a:p>
          <a:p>
            <a:pPr marL="457200" indent="-457200" eaLnBrk="1" hangingPunct="1">
              <a:buFont typeface="Arial" panose="020B0604020202020204" pitchFamily="34" charset="0"/>
              <a:buChar char="•"/>
            </a:pPr>
            <a:r>
              <a:rPr lang="en-US" sz="3400" dirty="0">
                <a:latin typeface="Calibri" pitchFamily="34" charset="0"/>
              </a:rPr>
              <a:t>Material constraints </a:t>
            </a:r>
          </a:p>
          <a:p>
            <a:pPr marL="457200" indent="-457200" eaLnBrk="1" hangingPunct="1">
              <a:buFont typeface="Arial" panose="020B0604020202020204" pitchFamily="34" charset="0"/>
              <a:buChar char="•"/>
            </a:pPr>
            <a:r>
              <a:rPr lang="en-US" sz="3400" dirty="0">
                <a:latin typeface="Calibri" pitchFamily="34" charset="0"/>
              </a:rPr>
              <a:t>Logical constraints </a:t>
            </a:r>
          </a:p>
          <a:p>
            <a:pPr marL="457200" indent="-457200" eaLnBrk="1" hangingPunct="1">
              <a:buFont typeface="Arial" panose="020B0604020202020204" pitchFamily="34" charset="0"/>
              <a:buChar char="•"/>
            </a:pPr>
            <a:r>
              <a:rPr lang="en-US" sz="3400" dirty="0">
                <a:latin typeface="Calibri" pitchFamily="34" charset="0"/>
              </a:rPr>
              <a:t>Clustering constraints </a:t>
            </a:r>
          </a:p>
          <a:p>
            <a:pPr marL="457200" indent="-457200" eaLnBrk="1" hangingPunct="1">
              <a:buFont typeface="Arial" panose="020B0604020202020204" pitchFamily="34" charset="0"/>
              <a:buChar char="•"/>
            </a:pPr>
            <a:endParaRPr lang="en-US" sz="3400" b="1" dirty="0">
              <a:latin typeface="Calibri" pitchFamily="34" charset="0"/>
            </a:endParaRPr>
          </a:p>
          <a:p>
            <a:pPr marL="457200" indent="-457200" eaLnBrk="1" hangingPunct="1">
              <a:buFont typeface="Arial" panose="020B0604020202020204" pitchFamily="34" charset="0"/>
              <a:buChar char="•"/>
            </a:pPr>
            <a:endParaRPr lang="en-US" sz="3400" b="1" dirty="0">
              <a:latin typeface="Calibri" pitchFamily="34" charset="0"/>
            </a:endParaRPr>
          </a:p>
          <a:p>
            <a:pPr marL="457200" indent="-457200" eaLnBrk="1" hangingPunct="1">
              <a:buFont typeface="Arial" panose="020B0604020202020204" pitchFamily="34" charset="0"/>
              <a:buChar char="•"/>
            </a:pPr>
            <a:endParaRPr lang="en-US" sz="3400" b="1" dirty="0">
              <a:latin typeface="Calibri" pitchFamily="34" charset="0"/>
            </a:endParaRPr>
          </a:p>
          <a:p>
            <a:pPr marL="457200" indent="-457200" eaLnBrk="1" hangingPunct="1">
              <a:buFont typeface="Arial" panose="020B0604020202020204" pitchFamily="34" charset="0"/>
              <a:buChar char="•"/>
            </a:pPr>
            <a:endParaRPr lang="en-US" sz="3400" b="1" dirty="0">
              <a:latin typeface="Calibri" pitchFamily="34" charset="0"/>
            </a:endParaRPr>
          </a:p>
          <a:p>
            <a:pPr marL="457200" indent="-457200" eaLnBrk="1" hangingPunct="1">
              <a:buFont typeface="Arial" panose="020B0604020202020204" pitchFamily="34" charset="0"/>
              <a:buChar char="•"/>
            </a:pPr>
            <a:endParaRPr lang="en-US" sz="3400" b="1" dirty="0">
              <a:latin typeface="Calibri" pitchFamily="34" charset="0"/>
            </a:endParaRPr>
          </a:p>
          <a:p>
            <a:pPr marL="457200" indent="-457200" eaLnBrk="1" hangingPunct="1">
              <a:buFont typeface="Arial" panose="020B0604020202020204" pitchFamily="34" charset="0"/>
              <a:buChar char="•"/>
            </a:pPr>
            <a:endParaRPr lang="en-US" sz="3400" b="1" dirty="0">
              <a:latin typeface="Calibri" pitchFamily="34" charset="0"/>
            </a:endParaRPr>
          </a:p>
          <a:p>
            <a:pPr marL="457200" indent="-457200" eaLnBrk="1" hangingPunct="1">
              <a:buFont typeface="Arial" panose="020B0604020202020204" pitchFamily="34" charset="0"/>
              <a:buChar char="•"/>
            </a:pPr>
            <a:endParaRPr lang="en-US" sz="3400" b="1" dirty="0">
              <a:latin typeface="Calibri" pitchFamily="34" charset="0"/>
            </a:endParaRPr>
          </a:p>
          <a:p>
            <a:pPr marL="457200" indent="-457200" eaLnBrk="1" hangingPunct="1">
              <a:buFont typeface="Arial" panose="020B0604020202020204" pitchFamily="34" charset="0"/>
              <a:buChar char="•"/>
            </a:pPr>
            <a:endParaRPr lang="en-US" sz="3400" b="1" dirty="0">
              <a:latin typeface="Calibri" pitchFamily="34" charset="0"/>
            </a:endParaRPr>
          </a:p>
          <a:p>
            <a:pPr marL="457200" indent="-457200" eaLnBrk="1" hangingPunct="1">
              <a:buFont typeface="Arial" panose="020B0604020202020204" pitchFamily="34" charset="0"/>
              <a:buChar char="•"/>
            </a:pPr>
            <a:endParaRPr lang="en-US" sz="3400" b="1" dirty="0">
              <a:latin typeface="Calibri" pitchFamily="34" charset="0"/>
            </a:endParaRPr>
          </a:p>
          <a:p>
            <a:pPr eaLnBrk="1" hangingPunct="1"/>
            <a:endParaRPr lang="en-US" sz="3400" b="1" dirty="0">
              <a:latin typeface="Calibri" pitchFamily="34" charset="0"/>
            </a:endParaRPr>
          </a:p>
        </p:txBody>
      </p:sp>
      <p:sp>
        <p:nvSpPr>
          <p:cNvPr id="13" name="Rectangle 12">
            <a:extLst>
              <a:ext uri="{FF2B5EF4-FFF2-40B4-BE49-F238E27FC236}">
                <a16:creationId xmlns:a16="http://schemas.microsoft.com/office/drawing/2014/main" id="{44BDF7A9-AF09-2ECA-F234-BDD44166EB68}"/>
              </a:ext>
            </a:extLst>
          </p:cNvPr>
          <p:cNvSpPr/>
          <p:nvPr/>
        </p:nvSpPr>
        <p:spPr>
          <a:xfrm>
            <a:off x="30727621" y="21887314"/>
            <a:ext cx="11997629" cy="1055224"/>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Conclusion</a:t>
            </a:r>
          </a:p>
        </p:txBody>
      </p:sp>
      <p:sp>
        <p:nvSpPr>
          <p:cNvPr id="18" name="Rectangle 17">
            <a:extLst>
              <a:ext uri="{FF2B5EF4-FFF2-40B4-BE49-F238E27FC236}">
                <a16:creationId xmlns:a16="http://schemas.microsoft.com/office/drawing/2014/main" id="{B981F10C-8687-4EA1-5C89-53CB97763B8A}"/>
              </a:ext>
            </a:extLst>
          </p:cNvPr>
          <p:cNvSpPr/>
          <p:nvPr/>
        </p:nvSpPr>
        <p:spPr>
          <a:xfrm>
            <a:off x="30742861" y="28360953"/>
            <a:ext cx="11997629" cy="1055224"/>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bg1"/>
                </a:solidFill>
              </a:rPr>
              <a:t>Acknowledgments</a:t>
            </a:r>
          </a:p>
        </p:txBody>
      </p:sp>
      <p:pic>
        <p:nvPicPr>
          <p:cNvPr id="25" name="Picture 24">
            <a:extLst>
              <a:ext uri="{FF2B5EF4-FFF2-40B4-BE49-F238E27FC236}">
                <a16:creationId xmlns:a16="http://schemas.microsoft.com/office/drawing/2014/main" id="{E5171598-1330-551C-A4E0-E03A7ED155F7}"/>
              </a:ext>
            </a:extLst>
          </p:cNvPr>
          <p:cNvPicPr>
            <a:picLocks noChangeAspect="1"/>
          </p:cNvPicPr>
          <p:nvPr/>
        </p:nvPicPr>
        <p:blipFill>
          <a:blip r:embed="rId9"/>
          <a:stretch>
            <a:fillRect/>
          </a:stretch>
        </p:blipFill>
        <p:spPr>
          <a:xfrm>
            <a:off x="18474848" y="25721384"/>
            <a:ext cx="11997630" cy="4534169"/>
          </a:xfrm>
          <a:prstGeom prst="rect">
            <a:avLst/>
          </a:prstGeom>
        </p:spPr>
      </p:pic>
      <p:sp>
        <p:nvSpPr>
          <p:cNvPr id="33" name="TextBox 32">
            <a:extLst>
              <a:ext uri="{FF2B5EF4-FFF2-40B4-BE49-F238E27FC236}">
                <a16:creationId xmlns:a16="http://schemas.microsoft.com/office/drawing/2014/main" id="{96F975A7-CAAC-5EF2-C4A4-8A967274987F}"/>
              </a:ext>
            </a:extLst>
          </p:cNvPr>
          <p:cNvSpPr txBox="1"/>
          <p:nvPr/>
        </p:nvSpPr>
        <p:spPr>
          <a:xfrm>
            <a:off x="30756370" y="23212968"/>
            <a:ext cx="11899776" cy="4801314"/>
          </a:xfrm>
          <a:prstGeom prst="rect">
            <a:avLst/>
          </a:prstGeom>
          <a:noFill/>
        </p:spPr>
        <p:txBody>
          <a:bodyPr wrap="square" rtlCol="0">
            <a:spAutoFit/>
          </a:bodyPr>
          <a:lstStyle/>
          <a:p>
            <a:pPr eaLnBrk="1" hangingPunct="1"/>
            <a:r>
              <a:rPr lang="en-US" sz="3400" dirty="0">
                <a:latin typeface="Calibri" pitchFamily="34" charset="0"/>
              </a:rPr>
              <a:t>This work seeks the possibility of establishing a real-time cost-effective road defect detection and severity classification system that provides an efficient maintenance plan using mostly commercial edge devices. By using an RGB-D camera, a depth estimator, a resource-constrained processing unit supported by a GPS module, and a cloud utility in the experiments, it was shown that the system is effective and can be taken to further stages. Moreover, the maintenance plan has displayed promising results in reducing the objective function value.</a:t>
            </a:r>
          </a:p>
        </p:txBody>
      </p:sp>
      <p:sp>
        <p:nvSpPr>
          <p:cNvPr id="35" name="TextBox 34">
            <a:extLst>
              <a:ext uri="{FF2B5EF4-FFF2-40B4-BE49-F238E27FC236}">
                <a16:creationId xmlns:a16="http://schemas.microsoft.com/office/drawing/2014/main" id="{E813A6AC-ABB6-6293-AD17-91BC0248293A}"/>
              </a:ext>
            </a:extLst>
          </p:cNvPr>
          <p:cNvSpPr txBox="1"/>
          <p:nvPr/>
        </p:nvSpPr>
        <p:spPr>
          <a:xfrm>
            <a:off x="30768016" y="29860969"/>
            <a:ext cx="11899776" cy="2185214"/>
          </a:xfrm>
          <a:prstGeom prst="rect">
            <a:avLst/>
          </a:prstGeom>
          <a:noFill/>
        </p:spPr>
        <p:txBody>
          <a:bodyPr wrap="square" rtlCol="0">
            <a:spAutoFit/>
          </a:bodyPr>
          <a:lstStyle/>
          <a:p>
            <a:pPr algn="ctr"/>
            <a:r>
              <a:rPr lang="en-US" sz="3400" dirty="0"/>
              <a:t>We extend our sincere thanks to Dr. Yasser </a:t>
            </a:r>
            <a:r>
              <a:rPr lang="en-US" sz="3400" dirty="0" err="1"/>
              <a:t>Almoghathawi</a:t>
            </a:r>
            <a:r>
              <a:rPr lang="en-US" sz="3400" dirty="0"/>
              <a:t> for his continuous supervision throughout this semester. Additionally, we would like to dedicate our appreciation to SDAIA for their significant support throughout this project. </a:t>
            </a:r>
          </a:p>
        </p:txBody>
      </p:sp>
      <p:pic>
        <p:nvPicPr>
          <p:cNvPr id="15" name="Content Placeholder 5">
            <a:extLst>
              <a:ext uri="{FF2B5EF4-FFF2-40B4-BE49-F238E27FC236}">
                <a16:creationId xmlns:a16="http://schemas.microsoft.com/office/drawing/2014/main" id="{C7DF2CB2-AD0B-45DF-638F-10AB61186ED2}"/>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2094588" y="5809359"/>
            <a:ext cx="18349200" cy="8877600"/>
          </a:xfrm>
          <a:prstGeom prst="rect">
            <a:avLst/>
          </a:prstGeom>
          <a:ln>
            <a:solidFill>
              <a:schemeClr val="tx1"/>
            </a:solidFill>
          </a:ln>
        </p:spPr>
      </p:pic>
      <p:sp>
        <p:nvSpPr>
          <p:cNvPr id="16" name="TextBox 15">
            <a:extLst>
              <a:ext uri="{FF2B5EF4-FFF2-40B4-BE49-F238E27FC236}">
                <a16:creationId xmlns:a16="http://schemas.microsoft.com/office/drawing/2014/main" id="{D2364B53-D095-EBC0-9871-ED96F7F28583}"/>
              </a:ext>
            </a:extLst>
          </p:cNvPr>
          <p:cNvSpPr txBox="1"/>
          <p:nvPr/>
        </p:nvSpPr>
        <p:spPr>
          <a:xfrm>
            <a:off x="12000763" y="30711255"/>
            <a:ext cx="5337824" cy="2062103"/>
          </a:xfrm>
          <a:prstGeom prst="rect">
            <a:avLst/>
          </a:prstGeom>
          <a:noFill/>
        </p:spPr>
        <p:txBody>
          <a:bodyPr wrap="square" rtlCol="0">
            <a:spAutoFit/>
          </a:bodyPr>
          <a:lstStyle/>
          <a:p>
            <a:r>
              <a:rPr lang="en-US" sz="3200" dirty="0"/>
              <a:t>Figure 3: the summation of the power consumption of all components constituting the product. </a:t>
            </a:r>
          </a:p>
        </p:txBody>
      </p:sp>
      <p:pic>
        <p:nvPicPr>
          <p:cNvPr id="20" name="Picture 19">
            <a:extLst>
              <a:ext uri="{FF2B5EF4-FFF2-40B4-BE49-F238E27FC236}">
                <a16:creationId xmlns:a16="http://schemas.microsoft.com/office/drawing/2014/main" id="{33277CF2-3FEF-9BA3-07A0-E8606FC8A642}"/>
              </a:ext>
            </a:extLst>
          </p:cNvPr>
          <p:cNvPicPr>
            <a:picLocks/>
          </p:cNvPicPr>
          <p:nvPr/>
        </p:nvPicPr>
        <p:blipFill>
          <a:blip r:embed="rId11"/>
          <a:stretch>
            <a:fillRect/>
          </a:stretch>
        </p:blipFill>
        <p:spPr>
          <a:xfrm>
            <a:off x="12027642" y="25692196"/>
            <a:ext cx="5988865" cy="4954186"/>
          </a:xfrm>
          <a:prstGeom prst="rect">
            <a:avLst/>
          </a:prstGeom>
          <a:ln>
            <a:solidFill>
              <a:schemeClr val="tx1"/>
            </a:solidFill>
          </a:ln>
        </p:spPr>
      </p:pic>
      <p:pic>
        <p:nvPicPr>
          <p:cNvPr id="31" name="Picture 30">
            <a:extLst>
              <a:ext uri="{FF2B5EF4-FFF2-40B4-BE49-F238E27FC236}">
                <a16:creationId xmlns:a16="http://schemas.microsoft.com/office/drawing/2014/main" id="{6D2B2E15-4EA9-2531-DFF1-2B4D605FBE53}"/>
              </a:ext>
            </a:extLst>
          </p:cNvPr>
          <p:cNvPicPr>
            <a:picLocks/>
          </p:cNvPicPr>
          <p:nvPr/>
        </p:nvPicPr>
        <p:blipFill>
          <a:blip r:embed="rId12"/>
          <a:stretch>
            <a:fillRect/>
          </a:stretch>
        </p:blipFill>
        <p:spPr>
          <a:xfrm>
            <a:off x="6447963" y="25551316"/>
            <a:ext cx="5310000" cy="5095065"/>
          </a:xfrm>
          <a:prstGeom prst="rect">
            <a:avLst/>
          </a:prstGeom>
        </p:spPr>
      </p:pic>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1FD30245-A073-451D-AC14-40E16727C669}"/>
</file>

<file path=customXml/itemProps2.xml><?xml version="1.0" encoding="utf-8"?>
<ds:datastoreItem xmlns:ds="http://schemas.openxmlformats.org/officeDocument/2006/customXml" ds:itemID="{DC858B44-EEFC-4EC0-BFD1-82D6A1DCB1B3}"/>
</file>

<file path=customXml/itemProps3.xml><?xml version="1.0" encoding="utf-8"?>
<ds:datastoreItem xmlns:ds="http://schemas.openxmlformats.org/officeDocument/2006/customXml" ds:itemID="{0DDD6307-D803-4971-AAAF-9F45BAF64950}"/>
</file>

<file path=docProps/app.xml><?xml version="1.0" encoding="utf-8"?>
<Properties xmlns="http://schemas.openxmlformats.org/officeDocument/2006/extended-properties" xmlns:vt="http://schemas.openxmlformats.org/officeDocument/2006/docPropsVTypes">
  <Template>Office 2013 - 2022 Theme</Template>
  <TotalTime>10920</TotalTime>
  <Words>472</Words>
  <Application>Microsoft Office PowerPoint</Application>
  <PresentationFormat>Custom</PresentationFormat>
  <Paragraphs>70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UI</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 Tri-Fold</dc:title>
  <dc:creator>Jay Larson</dc:creator>
  <dc:description>Quality poster printing
www.genigraphics.com
1-800-790-4001</dc:description>
  <cp:lastModifiedBy>YAMAN M SHULLAR</cp:lastModifiedBy>
  <cp:revision>110</cp:revision>
  <cp:lastPrinted>2013-02-12T02:21:55Z</cp:lastPrinted>
  <dcterms:created xsi:type="dcterms:W3CDTF">2013-02-10T21:14:48Z</dcterms:created>
  <dcterms:modified xsi:type="dcterms:W3CDTF">2023-12-15T10:32:57Z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