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Lst>
  <p:sldSz cx="21396325" cy="30267275"/>
  <p:notesSz cx="10693400" cy="15125700"/>
  <p:defaultTextStyle>
    <a:defPPr>
      <a:defRPr lang="en-US"/>
    </a:defPPr>
    <a:lvl1pPr marL="0" algn="l" defTabSz="1829623" rtl="0" eaLnBrk="1" latinLnBrk="0" hangingPunct="1">
      <a:defRPr sz="3602" kern="1200">
        <a:solidFill>
          <a:schemeClr val="tx1"/>
        </a:solidFill>
        <a:latin typeface="+mn-lt"/>
        <a:ea typeface="+mn-ea"/>
        <a:cs typeface="+mn-cs"/>
      </a:defRPr>
    </a:lvl1pPr>
    <a:lvl2pPr marL="914811" algn="l" defTabSz="1829623" rtl="0" eaLnBrk="1" latinLnBrk="0" hangingPunct="1">
      <a:defRPr sz="3602" kern="1200">
        <a:solidFill>
          <a:schemeClr val="tx1"/>
        </a:solidFill>
        <a:latin typeface="+mn-lt"/>
        <a:ea typeface="+mn-ea"/>
        <a:cs typeface="+mn-cs"/>
      </a:defRPr>
    </a:lvl2pPr>
    <a:lvl3pPr marL="1829623" algn="l" defTabSz="1829623" rtl="0" eaLnBrk="1" latinLnBrk="0" hangingPunct="1">
      <a:defRPr sz="3602" kern="1200">
        <a:solidFill>
          <a:schemeClr val="tx1"/>
        </a:solidFill>
        <a:latin typeface="+mn-lt"/>
        <a:ea typeface="+mn-ea"/>
        <a:cs typeface="+mn-cs"/>
      </a:defRPr>
    </a:lvl3pPr>
    <a:lvl4pPr marL="2744434" algn="l" defTabSz="1829623" rtl="0" eaLnBrk="1" latinLnBrk="0" hangingPunct="1">
      <a:defRPr sz="3602" kern="1200">
        <a:solidFill>
          <a:schemeClr val="tx1"/>
        </a:solidFill>
        <a:latin typeface="+mn-lt"/>
        <a:ea typeface="+mn-ea"/>
        <a:cs typeface="+mn-cs"/>
      </a:defRPr>
    </a:lvl4pPr>
    <a:lvl5pPr marL="3659246" algn="l" defTabSz="1829623" rtl="0" eaLnBrk="1" latinLnBrk="0" hangingPunct="1">
      <a:defRPr sz="3602" kern="1200">
        <a:solidFill>
          <a:schemeClr val="tx1"/>
        </a:solidFill>
        <a:latin typeface="+mn-lt"/>
        <a:ea typeface="+mn-ea"/>
        <a:cs typeface="+mn-cs"/>
      </a:defRPr>
    </a:lvl5pPr>
    <a:lvl6pPr marL="4574057" algn="l" defTabSz="1829623" rtl="0" eaLnBrk="1" latinLnBrk="0" hangingPunct="1">
      <a:defRPr sz="3602" kern="1200">
        <a:solidFill>
          <a:schemeClr val="tx1"/>
        </a:solidFill>
        <a:latin typeface="+mn-lt"/>
        <a:ea typeface="+mn-ea"/>
        <a:cs typeface="+mn-cs"/>
      </a:defRPr>
    </a:lvl6pPr>
    <a:lvl7pPr marL="5488869" algn="l" defTabSz="1829623" rtl="0" eaLnBrk="1" latinLnBrk="0" hangingPunct="1">
      <a:defRPr sz="3602" kern="1200">
        <a:solidFill>
          <a:schemeClr val="tx1"/>
        </a:solidFill>
        <a:latin typeface="+mn-lt"/>
        <a:ea typeface="+mn-ea"/>
        <a:cs typeface="+mn-cs"/>
      </a:defRPr>
    </a:lvl7pPr>
    <a:lvl8pPr marL="6403680" algn="l" defTabSz="1829623" rtl="0" eaLnBrk="1" latinLnBrk="0" hangingPunct="1">
      <a:defRPr sz="3602" kern="1200">
        <a:solidFill>
          <a:schemeClr val="tx1"/>
        </a:solidFill>
        <a:latin typeface="+mn-lt"/>
        <a:ea typeface="+mn-ea"/>
        <a:cs typeface="+mn-cs"/>
      </a:defRPr>
    </a:lvl8pPr>
    <a:lvl9pPr marL="7318492" algn="l" defTabSz="1829623" rtl="0" eaLnBrk="1" latinLnBrk="0" hangingPunct="1">
      <a:defRPr sz="3602"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63" userDrawn="1">
          <p15:clr>
            <a:srgbClr val="A4A3A4"/>
          </p15:clr>
        </p15:guide>
        <p15:guide id="2" pos="432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985A3C-91F7-4E30-B242-C2AEC274646F}" v="223" dt="2023-12-07T20:42:26.569"/>
    <p1510:client id="{782723FF-F725-413B-AFA9-46234B3A47D1}" vWet="2" dt="2023-12-07T20:03:54.67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5" d="100"/>
          <a:sy n="25" d="100"/>
        </p:scale>
        <p:origin x="3108" y="18"/>
      </p:cViewPr>
      <p:guideLst>
        <p:guide orient="horz" pos="5763"/>
        <p:guide pos="432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604725" y="9382856"/>
            <a:ext cx="18186876"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3209449" y="16949675"/>
            <a:ext cx="14977428"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1069817" y="6961473"/>
            <a:ext cx="9307401"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1019109" y="6961473"/>
            <a:ext cx="9307401"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6100"/>
            <a:ext cx="21394292" cy="30239827"/>
          </a:xfrm>
          <a:prstGeom prst="rect">
            <a:avLst/>
          </a:prstGeom>
        </p:spPr>
      </p:pic>
      <p:sp>
        <p:nvSpPr>
          <p:cNvPr id="17" name="bg object 17"/>
          <p:cNvSpPr/>
          <p:nvPr/>
        </p:nvSpPr>
        <p:spPr>
          <a:xfrm>
            <a:off x="1341718" y="6098"/>
            <a:ext cx="18714161" cy="446004"/>
          </a:xfrm>
          <a:custGeom>
            <a:avLst/>
            <a:gdLst/>
            <a:ahLst/>
            <a:cxnLst/>
            <a:rect l="l" t="t" r="r" b="b"/>
            <a:pathLst>
              <a:path w="9352915" h="222885">
                <a:moveTo>
                  <a:pt x="9352787" y="222503"/>
                </a:moveTo>
                <a:lnTo>
                  <a:pt x="0" y="222503"/>
                </a:lnTo>
                <a:lnTo>
                  <a:pt x="0" y="0"/>
                </a:lnTo>
                <a:lnTo>
                  <a:pt x="9352787" y="0"/>
                </a:lnTo>
                <a:lnTo>
                  <a:pt x="9352787" y="222503"/>
                </a:lnTo>
                <a:close/>
              </a:path>
            </a:pathLst>
          </a:custGeom>
          <a:solidFill>
            <a:srgbClr val="000000"/>
          </a:solidFill>
        </p:spPr>
        <p:txBody>
          <a:bodyPr wrap="square" lIns="0" tIns="0" rIns="0" bIns="0" rtlCol="0"/>
          <a:lstStyle/>
          <a:p>
            <a:endParaRPr sz="7207"/>
          </a:p>
        </p:txBody>
      </p:sp>
      <p:sp>
        <p:nvSpPr>
          <p:cNvPr id="18" name="bg object 18"/>
          <p:cNvSpPr/>
          <p:nvPr/>
        </p:nvSpPr>
        <p:spPr>
          <a:xfrm>
            <a:off x="1341718" y="6098"/>
            <a:ext cx="18714161" cy="446004"/>
          </a:xfrm>
          <a:custGeom>
            <a:avLst/>
            <a:gdLst/>
            <a:ahLst/>
            <a:cxnLst/>
            <a:rect l="l" t="t" r="r" b="b"/>
            <a:pathLst>
              <a:path w="9352915" h="222885">
                <a:moveTo>
                  <a:pt x="9352787" y="0"/>
                </a:moveTo>
                <a:lnTo>
                  <a:pt x="9352787" y="222504"/>
                </a:lnTo>
                <a:lnTo>
                  <a:pt x="0" y="222504"/>
                </a:lnTo>
                <a:lnTo>
                  <a:pt x="0" y="0"/>
                </a:lnTo>
              </a:path>
            </a:pathLst>
          </a:custGeom>
          <a:ln w="6096">
            <a:solidFill>
              <a:srgbClr val="000000"/>
            </a:solidFill>
          </a:ln>
        </p:spPr>
        <p:txBody>
          <a:bodyPr wrap="square" lIns="0" tIns="0" rIns="0" bIns="0" rtlCol="0"/>
          <a:lstStyle/>
          <a:p>
            <a:endParaRPr sz="7207"/>
          </a:p>
        </p:txBody>
      </p:sp>
      <p:pic>
        <p:nvPicPr>
          <p:cNvPr id="19" name="bg object 19"/>
          <p:cNvPicPr/>
          <p:nvPr/>
        </p:nvPicPr>
        <p:blipFill>
          <a:blip r:embed="rId8" cstate="print"/>
          <a:stretch>
            <a:fillRect/>
          </a:stretch>
        </p:blipFill>
        <p:spPr>
          <a:xfrm>
            <a:off x="1323422" y="5080634"/>
            <a:ext cx="8404027" cy="140280"/>
          </a:xfrm>
          <a:prstGeom prst="rect">
            <a:avLst/>
          </a:prstGeom>
        </p:spPr>
      </p:pic>
      <p:sp>
        <p:nvSpPr>
          <p:cNvPr id="20" name="bg object 20"/>
          <p:cNvSpPr/>
          <p:nvPr/>
        </p:nvSpPr>
        <p:spPr>
          <a:xfrm>
            <a:off x="1341718" y="5153821"/>
            <a:ext cx="8276464" cy="0"/>
          </a:xfrm>
          <a:custGeom>
            <a:avLst/>
            <a:gdLst/>
            <a:ahLst/>
            <a:cxnLst/>
            <a:rect l="l" t="t" r="r" b="b"/>
            <a:pathLst>
              <a:path w="4136390">
                <a:moveTo>
                  <a:pt x="0" y="0"/>
                </a:moveTo>
                <a:lnTo>
                  <a:pt x="4136136" y="0"/>
                </a:lnTo>
              </a:path>
            </a:pathLst>
          </a:custGeom>
          <a:ln w="13716">
            <a:solidFill>
              <a:srgbClr val="A5A5A5"/>
            </a:solidFill>
          </a:ln>
        </p:spPr>
        <p:txBody>
          <a:bodyPr wrap="square" lIns="0" tIns="0" rIns="0" bIns="0" rtlCol="0"/>
          <a:lstStyle/>
          <a:p>
            <a:endParaRPr sz="7207"/>
          </a:p>
        </p:txBody>
      </p:sp>
      <p:pic>
        <p:nvPicPr>
          <p:cNvPr id="21" name="bg object 21"/>
          <p:cNvPicPr/>
          <p:nvPr/>
        </p:nvPicPr>
        <p:blipFill>
          <a:blip r:embed="rId9" cstate="print"/>
          <a:stretch>
            <a:fillRect/>
          </a:stretch>
        </p:blipFill>
        <p:spPr>
          <a:xfrm>
            <a:off x="11758324" y="5080634"/>
            <a:ext cx="8404027" cy="140280"/>
          </a:xfrm>
          <a:prstGeom prst="rect">
            <a:avLst/>
          </a:prstGeom>
        </p:spPr>
      </p:pic>
      <p:sp>
        <p:nvSpPr>
          <p:cNvPr id="22" name="bg object 22"/>
          <p:cNvSpPr/>
          <p:nvPr/>
        </p:nvSpPr>
        <p:spPr>
          <a:xfrm>
            <a:off x="11779666" y="5153821"/>
            <a:ext cx="8276464" cy="0"/>
          </a:xfrm>
          <a:custGeom>
            <a:avLst/>
            <a:gdLst/>
            <a:ahLst/>
            <a:cxnLst/>
            <a:rect l="l" t="t" r="r" b="b"/>
            <a:pathLst>
              <a:path w="4136390">
                <a:moveTo>
                  <a:pt x="0" y="0"/>
                </a:moveTo>
                <a:lnTo>
                  <a:pt x="4136135" y="0"/>
                </a:lnTo>
              </a:path>
            </a:pathLst>
          </a:custGeom>
          <a:ln w="13716">
            <a:solidFill>
              <a:srgbClr val="A5A5A5"/>
            </a:solidFill>
          </a:ln>
        </p:spPr>
        <p:txBody>
          <a:bodyPr wrap="square" lIns="0" tIns="0" rIns="0" bIns="0" rtlCol="0"/>
          <a:lstStyle/>
          <a:p>
            <a:endParaRPr sz="7207"/>
          </a:p>
        </p:txBody>
      </p:sp>
      <p:sp>
        <p:nvSpPr>
          <p:cNvPr id="2" name="Holder 2"/>
          <p:cNvSpPr>
            <a:spLocks noGrp="1"/>
          </p:cNvSpPr>
          <p:nvPr>
            <p:ph type="title"/>
          </p:nvPr>
        </p:nvSpPr>
        <p:spPr>
          <a:xfrm>
            <a:off x="1069816" y="1210691"/>
            <a:ext cx="19256693"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1069816" y="6961473"/>
            <a:ext cx="19256693"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7274751" y="28148567"/>
            <a:ext cx="6846824" cy="55431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69816" y="28148567"/>
            <a:ext cx="4921155" cy="55431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12/7/2023</a:t>
            </a:fld>
            <a:endParaRPr lang="en-US"/>
          </a:p>
        </p:txBody>
      </p:sp>
      <p:sp>
        <p:nvSpPr>
          <p:cNvPr id="6" name="Holder 6"/>
          <p:cNvSpPr>
            <a:spLocks noGrp="1"/>
          </p:cNvSpPr>
          <p:nvPr>
            <p:ph type="sldNum" sz="quarter" idx="7"/>
          </p:nvPr>
        </p:nvSpPr>
        <p:spPr>
          <a:xfrm>
            <a:off x="15405354" y="28148567"/>
            <a:ext cx="4921155" cy="55431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914811">
        <a:defRPr>
          <a:latin typeface="+mn-lt"/>
          <a:ea typeface="+mn-ea"/>
          <a:cs typeface="+mn-cs"/>
        </a:defRPr>
      </a:lvl2pPr>
      <a:lvl3pPr marL="1829623">
        <a:defRPr>
          <a:latin typeface="+mn-lt"/>
          <a:ea typeface="+mn-ea"/>
          <a:cs typeface="+mn-cs"/>
        </a:defRPr>
      </a:lvl3pPr>
      <a:lvl4pPr marL="2744434">
        <a:defRPr>
          <a:latin typeface="+mn-lt"/>
          <a:ea typeface="+mn-ea"/>
          <a:cs typeface="+mn-cs"/>
        </a:defRPr>
      </a:lvl4pPr>
      <a:lvl5pPr marL="3659246">
        <a:defRPr>
          <a:latin typeface="+mn-lt"/>
          <a:ea typeface="+mn-ea"/>
          <a:cs typeface="+mn-cs"/>
        </a:defRPr>
      </a:lvl5pPr>
      <a:lvl6pPr marL="4574057">
        <a:defRPr>
          <a:latin typeface="+mn-lt"/>
          <a:ea typeface="+mn-ea"/>
          <a:cs typeface="+mn-cs"/>
        </a:defRPr>
      </a:lvl6pPr>
      <a:lvl7pPr marL="5488869">
        <a:defRPr>
          <a:latin typeface="+mn-lt"/>
          <a:ea typeface="+mn-ea"/>
          <a:cs typeface="+mn-cs"/>
        </a:defRPr>
      </a:lvl7pPr>
      <a:lvl8pPr marL="6403680">
        <a:defRPr>
          <a:latin typeface="+mn-lt"/>
          <a:ea typeface="+mn-ea"/>
          <a:cs typeface="+mn-cs"/>
        </a:defRPr>
      </a:lvl8pPr>
      <a:lvl9pPr marL="7318492">
        <a:defRPr>
          <a:latin typeface="+mn-lt"/>
          <a:ea typeface="+mn-ea"/>
          <a:cs typeface="+mn-cs"/>
        </a:defRPr>
      </a:lvl9pPr>
    </p:bodyStyle>
    <p:otherStyle>
      <a:lvl1pPr marL="0">
        <a:defRPr>
          <a:latin typeface="+mn-lt"/>
          <a:ea typeface="+mn-ea"/>
          <a:cs typeface="+mn-cs"/>
        </a:defRPr>
      </a:lvl1pPr>
      <a:lvl2pPr marL="914811">
        <a:defRPr>
          <a:latin typeface="+mn-lt"/>
          <a:ea typeface="+mn-ea"/>
          <a:cs typeface="+mn-cs"/>
        </a:defRPr>
      </a:lvl2pPr>
      <a:lvl3pPr marL="1829623">
        <a:defRPr>
          <a:latin typeface="+mn-lt"/>
          <a:ea typeface="+mn-ea"/>
          <a:cs typeface="+mn-cs"/>
        </a:defRPr>
      </a:lvl3pPr>
      <a:lvl4pPr marL="2744434">
        <a:defRPr>
          <a:latin typeface="+mn-lt"/>
          <a:ea typeface="+mn-ea"/>
          <a:cs typeface="+mn-cs"/>
        </a:defRPr>
      </a:lvl4pPr>
      <a:lvl5pPr marL="3659246">
        <a:defRPr>
          <a:latin typeface="+mn-lt"/>
          <a:ea typeface="+mn-ea"/>
          <a:cs typeface="+mn-cs"/>
        </a:defRPr>
      </a:lvl5pPr>
      <a:lvl6pPr marL="4574057">
        <a:defRPr>
          <a:latin typeface="+mn-lt"/>
          <a:ea typeface="+mn-ea"/>
          <a:cs typeface="+mn-cs"/>
        </a:defRPr>
      </a:lvl6pPr>
      <a:lvl7pPr marL="5488869">
        <a:defRPr>
          <a:latin typeface="+mn-lt"/>
          <a:ea typeface="+mn-ea"/>
          <a:cs typeface="+mn-cs"/>
        </a:defRPr>
      </a:lvl7pPr>
      <a:lvl8pPr marL="6403680">
        <a:defRPr>
          <a:latin typeface="+mn-lt"/>
          <a:ea typeface="+mn-ea"/>
          <a:cs typeface="+mn-cs"/>
        </a:defRPr>
      </a:lvl8pPr>
      <a:lvl9pPr marL="7318492">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png"/><Relationship Id="rId7" Type="http://schemas.openxmlformats.org/officeDocument/2006/relationships/image" Target="../media/image9.jpeg"/><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8.jpeg"/><Relationship Id="rId5" Type="http://schemas.openxmlformats.org/officeDocument/2006/relationships/image" Target="../media/image7.jpg"/><Relationship Id="rId4" Type="http://schemas.openxmlformats.org/officeDocument/2006/relationships/image" Target="../media/image6.jpg"/><Relationship Id="rId9"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404687" y="4339499"/>
            <a:ext cx="3365726" cy="638968"/>
          </a:xfrm>
          <a:prstGeom prst="rect">
            <a:avLst/>
          </a:prstGeom>
        </p:spPr>
        <p:txBody>
          <a:bodyPr vert="horz" wrap="square" lIns="0" tIns="22870" rIns="0" bIns="0" rtlCol="0">
            <a:spAutoFit/>
          </a:bodyPr>
          <a:lstStyle/>
          <a:p>
            <a:pPr marL="25411">
              <a:spcBef>
                <a:spcPts val="180"/>
              </a:spcBef>
            </a:pPr>
            <a:r>
              <a:rPr sz="4002" b="1" spc="-30" dirty="0">
                <a:latin typeface="Calibri"/>
                <a:cs typeface="Calibri"/>
              </a:rPr>
              <a:t>INTRODUCTION</a:t>
            </a:r>
            <a:endParaRPr sz="4002" dirty="0">
              <a:latin typeface="Calibri"/>
              <a:cs typeface="Calibri"/>
            </a:endParaRPr>
          </a:p>
        </p:txBody>
      </p:sp>
      <p:sp>
        <p:nvSpPr>
          <p:cNvPr id="3" name="object 3"/>
          <p:cNvSpPr txBox="1"/>
          <p:nvPr/>
        </p:nvSpPr>
        <p:spPr>
          <a:xfrm>
            <a:off x="11842742" y="4388190"/>
            <a:ext cx="8246422" cy="638968"/>
          </a:xfrm>
          <a:prstGeom prst="rect">
            <a:avLst/>
          </a:prstGeom>
        </p:spPr>
        <p:txBody>
          <a:bodyPr vert="horz" wrap="square" lIns="0" tIns="22870" rIns="0" bIns="0" rtlCol="0">
            <a:spAutoFit/>
          </a:bodyPr>
          <a:lstStyle/>
          <a:p>
            <a:pPr marL="25411">
              <a:spcBef>
                <a:spcPts val="180"/>
              </a:spcBef>
            </a:pPr>
            <a:r>
              <a:rPr lang="en-US" sz="4002" b="1" spc="-30" dirty="0">
                <a:latin typeface="Calibri"/>
                <a:cs typeface="Calibri"/>
              </a:rPr>
              <a:t>Testing and Validation</a:t>
            </a:r>
            <a:endParaRPr sz="4002" dirty="0">
              <a:latin typeface="Calibri"/>
              <a:cs typeface="Calibri"/>
            </a:endParaRPr>
          </a:p>
        </p:txBody>
      </p:sp>
      <p:grpSp>
        <p:nvGrpSpPr>
          <p:cNvPr id="4" name="object 4"/>
          <p:cNvGrpSpPr/>
          <p:nvPr/>
        </p:nvGrpSpPr>
        <p:grpSpPr>
          <a:xfrm>
            <a:off x="1271342" y="17267606"/>
            <a:ext cx="8404792" cy="141033"/>
            <a:chOff x="661416" y="5120639"/>
            <a:chExt cx="4200525" cy="70485"/>
          </a:xfrm>
        </p:grpSpPr>
        <p:pic>
          <p:nvPicPr>
            <p:cNvPr id="5" name="object 5"/>
            <p:cNvPicPr/>
            <p:nvPr/>
          </p:nvPicPr>
          <p:blipFill>
            <a:blip r:embed="rId2" cstate="print"/>
            <a:stretch>
              <a:fillRect/>
            </a:stretch>
          </p:blipFill>
          <p:spPr>
            <a:xfrm>
              <a:off x="661416" y="5120639"/>
              <a:ext cx="4200143" cy="70103"/>
            </a:xfrm>
            <a:prstGeom prst="rect">
              <a:avLst/>
            </a:prstGeom>
          </p:spPr>
        </p:pic>
        <p:sp>
          <p:nvSpPr>
            <p:cNvPr id="6" name="object 6"/>
            <p:cNvSpPr/>
            <p:nvPr/>
          </p:nvSpPr>
          <p:spPr>
            <a:xfrm>
              <a:off x="670560" y="5157216"/>
              <a:ext cx="4136390" cy="0"/>
            </a:xfrm>
            <a:custGeom>
              <a:avLst/>
              <a:gdLst/>
              <a:ahLst/>
              <a:cxnLst/>
              <a:rect l="l" t="t" r="r" b="b"/>
              <a:pathLst>
                <a:path w="4136390">
                  <a:moveTo>
                    <a:pt x="0" y="0"/>
                  </a:moveTo>
                  <a:lnTo>
                    <a:pt x="4136136" y="0"/>
                  </a:lnTo>
                </a:path>
              </a:pathLst>
            </a:custGeom>
            <a:ln w="13716">
              <a:solidFill>
                <a:srgbClr val="A5A5A5"/>
              </a:solidFill>
            </a:ln>
          </p:spPr>
          <p:txBody>
            <a:bodyPr wrap="square" lIns="0" tIns="0" rIns="0" bIns="0" rtlCol="0"/>
            <a:lstStyle/>
            <a:p>
              <a:endParaRPr sz="7207"/>
            </a:p>
          </p:txBody>
        </p:sp>
      </p:grpSp>
      <p:sp>
        <p:nvSpPr>
          <p:cNvPr id="16" name="object 16"/>
          <p:cNvSpPr txBox="1"/>
          <p:nvPr/>
        </p:nvSpPr>
        <p:spPr>
          <a:xfrm>
            <a:off x="1240769" y="21319628"/>
            <a:ext cx="4525383" cy="638968"/>
          </a:xfrm>
          <a:prstGeom prst="rect">
            <a:avLst/>
          </a:prstGeom>
        </p:spPr>
        <p:txBody>
          <a:bodyPr vert="horz" wrap="square" lIns="0" tIns="22870" rIns="0" bIns="0" rtlCol="0">
            <a:spAutoFit/>
          </a:bodyPr>
          <a:lstStyle/>
          <a:p>
            <a:pPr marL="25411">
              <a:spcBef>
                <a:spcPts val="180"/>
              </a:spcBef>
            </a:pPr>
            <a:r>
              <a:rPr lang="en-US" sz="4002" b="1" spc="-40" dirty="0">
                <a:latin typeface="Calibri"/>
                <a:cs typeface="Calibri"/>
              </a:rPr>
              <a:t> Prototype Design</a:t>
            </a:r>
            <a:endParaRPr sz="4002" dirty="0">
              <a:latin typeface="Calibri"/>
              <a:cs typeface="Calibri"/>
            </a:endParaRPr>
          </a:p>
        </p:txBody>
      </p:sp>
      <p:sp>
        <p:nvSpPr>
          <p:cNvPr id="23" name="object 23"/>
          <p:cNvSpPr txBox="1"/>
          <p:nvPr/>
        </p:nvSpPr>
        <p:spPr>
          <a:xfrm>
            <a:off x="1398614" y="5412746"/>
            <a:ext cx="8227194" cy="2610469"/>
          </a:xfrm>
          <a:prstGeom prst="rect">
            <a:avLst/>
          </a:prstGeom>
        </p:spPr>
        <p:txBody>
          <a:bodyPr vert="horz" wrap="square" lIns="0" tIns="24141" rIns="0" bIns="0" rtlCol="0">
            <a:spAutoFit/>
          </a:bodyPr>
          <a:lstStyle/>
          <a:p>
            <a:pPr marL="25411" algn="just">
              <a:spcBef>
                <a:spcPts val="190"/>
              </a:spcBef>
            </a:pPr>
            <a:r>
              <a:rPr lang="en-US" sz="2801" dirty="0">
                <a:latin typeface="Arial MT"/>
                <a:cs typeface="Arial MT"/>
              </a:rPr>
              <a:t>This project explores automating crude oil stabilization, highlighting the limitations of current manual methods. It emphasizes the need for more efficient, accurate solutions in oil production, setting the stage for our investigation into advanced automated systems like the PID controller.</a:t>
            </a:r>
            <a:endParaRPr sz="2801" dirty="0">
              <a:latin typeface="Arial MT"/>
              <a:cs typeface="Arial MT"/>
            </a:endParaRPr>
          </a:p>
        </p:txBody>
      </p:sp>
      <p:pic>
        <p:nvPicPr>
          <p:cNvPr id="33" name="object 33"/>
          <p:cNvPicPr/>
          <p:nvPr/>
        </p:nvPicPr>
        <p:blipFill>
          <a:blip r:embed="rId3" cstate="print"/>
          <a:stretch>
            <a:fillRect/>
          </a:stretch>
        </p:blipFill>
        <p:spPr>
          <a:xfrm>
            <a:off x="11457457" y="5631252"/>
            <a:ext cx="442155" cy="436056"/>
          </a:xfrm>
          <a:prstGeom prst="rect">
            <a:avLst/>
          </a:prstGeom>
        </p:spPr>
      </p:pic>
      <p:sp>
        <p:nvSpPr>
          <p:cNvPr id="34" name="object 34"/>
          <p:cNvSpPr txBox="1"/>
          <p:nvPr/>
        </p:nvSpPr>
        <p:spPr>
          <a:xfrm>
            <a:off x="15975701" y="7503075"/>
            <a:ext cx="250301" cy="457958"/>
          </a:xfrm>
          <a:prstGeom prst="rect">
            <a:avLst/>
          </a:prstGeom>
        </p:spPr>
        <p:txBody>
          <a:bodyPr vert="horz" wrap="square" lIns="0" tIns="26682" rIns="0" bIns="0" rtlCol="0">
            <a:spAutoFit/>
          </a:bodyPr>
          <a:lstStyle/>
          <a:p>
            <a:pPr marL="25411">
              <a:spcBef>
                <a:spcPts val="210"/>
              </a:spcBef>
            </a:pPr>
            <a:r>
              <a:rPr sz="2801" b="1" dirty="0">
                <a:solidFill>
                  <a:srgbClr val="FFFFFF"/>
                </a:solidFill>
                <a:latin typeface="Arial"/>
                <a:cs typeface="Arial"/>
              </a:rPr>
              <a:t>1</a:t>
            </a:r>
            <a:endParaRPr sz="2801" dirty="0">
              <a:latin typeface="Arial"/>
              <a:cs typeface="Arial"/>
            </a:endParaRPr>
          </a:p>
        </p:txBody>
      </p:sp>
      <p:sp>
        <p:nvSpPr>
          <p:cNvPr id="42" name="object 42"/>
          <p:cNvSpPr txBox="1"/>
          <p:nvPr/>
        </p:nvSpPr>
        <p:spPr>
          <a:xfrm>
            <a:off x="15295577" y="9494091"/>
            <a:ext cx="3903178" cy="1958244"/>
          </a:xfrm>
          <a:prstGeom prst="rect">
            <a:avLst/>
          </a:prstGeom>
        </p:spPr>
        <p:txBody>
          <a:bodyPr vert="horz" wrap="square" lIns="0" tIns="34305" rIns="0" bIns="0" rtlCol="0">
            <a:spAutoFit/>
          </a:bodyPr>
          <a:lstStyle/>
          <a:p>
            <a:pPr marL="219809">
              <a:lnSpc>
                <a:spcPts val="11265"/>
              </a:lnSpc>
              <a:spcBef>
                <a:spcPts val="270"/>
              </a:spcBef>
            </a:pPr>
            <a:r>
              <a:rPr sz="9504" b="1" spc="20" dirty="0">
                <a:solidFill>
                  <a:srgbClr val="FFFFFF"/>
                </a:solidFill>
                <a:latin typeface="Calibri"/>
                <a:cs typeface="Calibri"/>
              </a:rPr>
              <a:t>$36.78</a:t>
            </a:r>
            <a:endParaRPr sz="9504" dirty="0">
              <a:latin typeface="Calibri"/>
              <a:cs typeface="Calibri"/>
            </a:endParaRPr>
          </a:p>
          <a:p>
            <a:pPr marL="25411">
              <a:lnSpc>
                <a:spcPts val="3702"/>
              </a:lnSpc>
            </a:pPr>
            <a:r>
              <a:rPr sz="3201" b="1" spc="-10" dirty="0">
                <a:solidFill>
                  <a:srgbClr val="FFFFFF"/>
                </a:solidFill>
                <a:latin typeface="Calibri"/>
                <a:cs typeface="Calibri"/>
              </a:rPr>
              <a:t>Millions</a:t>
            </a:r>
            <a:r>
              <a:rPr sz="3201" b="1" spc="-60" dirty="0">
                <a:solidFill>
                  <a:srgbClr val="FFFFFF"/>
                </a:solidFill>
                <a:latin typeface="Calibri"/>
                <a:cs typeface="Calibri"/>
              </a:rPr>
              <a:t> </a:t>
            </a:r>
            <a:r>
              <a:rPr sz="3201" b="1" spc="-20" dirty="0">
                <a:solidFill>
                  <a:srgbClr val="FFFFFF"/>
                </a:solidFill>
                <a:latin typeface="Calibri"/>
                <a:cs typeface="Calibri"/>
              </a:rPr>
              <a:t>after</a:t>
            </a:r>
            <a:r>
              <a:rPr sz="3201" b="1" spc="-50" dirty="0">
                <a:solidFill>
                  <a:srgbClr val="FFFFFF"/>
                </a:solidFill>
                <a:latin typeface="Calibri"/>
                <a:cs typeface="Calibri"/>
              </a:rPr>
              <a:t> </a:t>
            </a:r>
            <a:r>
              <a:rPr sz="3201" b="1" dirty="0">
                <a:solidFill>
                  <a:srgbClr val="FFFFFF"/>
                </a:solidFill>
                <a:latin typeface="Calibri"/>
                <a:cs typeface="Calibri"/>
              </a:rPr>
              <a:t>15</a:t>
            </a:r>
            <a:r>
              <a:rPr sz="3201" b="1" spc="-50" dirty="0">
                <a:solidFill>
                  <a:srgbClr val="FFFFFF"/>
                </a:solidFill>
                <a:latin typeface="Calibri"/>
                <a:cs typeface="Calibri"/>
              </a:rPr>
              <a:t> </a:t>
            </a:r>
            <a:r>
              <a:rPr sz="3201" b="1" spc="-20" dirty="0">
                <a:solidFill>
                  <a:srgbClr val="FFFFFF"/>
                </a:solidFill>
                <a:latin typeface="Calibri"/>
                <a:cs typeface="Calibri"/>
              </a:rPr>
              <a:t>years.</a:t>
            </a:r>
            <a:endParaRPr sz="3201" dirty="0">
              <a:latin typeface="Calibri"/>
              <a:cs typeface="Calibri"/>
            </a:endParaRPr>
          </a:p>
        </p:txBody>
      </p:sp>
      <p:sp>
        <p:nvSpPr>
          <p:cNvPr id="58" name="object 58"/>
          <p:cNvSpPr txBox="1"/>
          <p:nvPr/>
        </p:nvSpPr>
        <p:spPr>
          <a:xfrm>
            <a:off x="-10861956" y="39387551"/>
            <a:ext cx="4998379" cy="1278809"/>
          </a:xfrm>
          <a:prstGeom prst="rect">
            <a:avLst/>
          </a:prstGeom>
        </p:spPr>
        <p:txBody>
          <a:bodyPr vert="horz" wrap="square" lIns="0" tIns="22870" rIns="0" bIns="0" rtlCol="0">
            <a:spAutoFit/>
          </a:bodyPr>
          <a:lstStyle/>
          <a:p>
            <a:pPr marL="25411">
              <a:spcBef>
                <a:spcPts val="180"/>
              </a:spcBef>
            </a:pPr>
            <a:r>
              <a:rPr sz="4002" b="1" spc="-40" dirty="0">
                <a:latin typeface="Calibri"/>
                <a:cs typeface="Calibri"/>
              </a:rPr>
              <a:t>PROCESS</a:t>
            </a:r>
            <a:r>
              <a:rPr sz="4002" b="1" spc="-50" dirty="0">
                <a:latin typeface="Calibri"/>
                <a:cs typeface="Calibri"/>
              </a:rPr>
              <a:t> FLOW</a:t>
            </a:r>
            <a:r>
              <a:rPr sz="4002" b="1" spc="-30" dirty="0">
                <a:latin typeface="Calibri"/>
                <a:cs typeface="Calibri"/>
              </a:rPr>
              <a:t> </a:t>
            </a:r>
            <a:r>
              <a:rPr sz="4002" b="1" spc="-20" dirty="0">
                <a:latin typeface="Calibri"/>
                <a:cs typeface="Calibri"/>
              </a:rPr>
              <a:t>DIAGRAM</a:t>
            </a:r>
            <a:endParaRPr sz="4002" dirty="0">
              <a:latin typeface="Calibri"/>
              <a:cs typeface="Calibri"/>
            </a:endParaRPr>
          </a:p>
        </p:txBody>
      </p:sp>
      <p:sp>
        <p:nvSpPr>
          <p:cNvPr id="59" name="object 59"/>
          <p:cNvSpPr txBox="1"/>
          <p:nvPr/>
        </p:nvSpPr>
        <p:spPr>
          <a:xfrm>
            <a:off x="11845644" y="25819448"/>
            <a:ext cx="2834632" cy="638968"/>
          </a:xfrm>
          <a:prstGeom prst="rect">
            <a:avLst/>
          </a:prstGeom>
        </p:spPr>
        <p:txBody>
          <a:bodyPr vert="horz" wrap="square" lIns="0" tIns="22870" rIns="0" bIns="0" rtlCol="0">
            <a:spAutoFit/>
          </a:bodyPr>
          <a:lstStyle/>
          <a:p>
            <a:pPr marL="25411">
              <a:spcBef>
                <a:spcPts val="180"/>
              </a:spcBef>
            </a:pPr>
            <a:r>
              <a:rPr sz="4002" b="1" spc="-40" dirty="0">
                <a:latin typeface="Calibri"/>
                <a:cs typeface="Calibri"/>
              </a:rPr>
              <a:t>CONCLUSION</a:t>
            </a:r>
            <a:endParaRPr sz="4002" dirty="0">
              <a:latin typeface="Calibri"/>
              <a:cs typeface="Calibri"/>
            </a:endParaRPr>
          </a:p>
        </p:txBody>
      </p:sp>
      <p:grpSp>
        <p:nvGrpSpPr>
          <p:cNvPr id="279" name="object 279"/>
          <p:cNvGrpSpPr/>
          <p:nvPr/>
        </p:nvGrpSpPr>
        <p:grpSpPr>
          <a:xfrm>
            <a:off x="13679418" y="580576"/>
            <a:ext cx="6318523" cy="2866396"/>
            <a:chOff x="6836664" y="289559"/>
            <a:chExt cx="3157855" cy="1432560"/>
          </a:xfrm>
        </p:grpSpPr>
        <p:pic>
          <p:nvPicPr>
            <p:cNvPr id="280" name="object 280"/>
            <p:cNvPicPr/>
            <p:nvPr/>
          </p:nvPicPr>
          <p:blipFill>
            <a:blip r:embed="rId4" cstate="print"/>
            <a:stretch>
              <a:fillRect/>
            </a:stretch>
          </p:blipFill>
          <p:spPr>
            <a:xfrm>
              <a:off x="6836664" y="289559"/>
              <a:ext cx="1542287" cy="1432559"/>
            </a:xfrm>
            <a:prstGeom prst="rect">
              <a:avLst/>
            </a:prstGeom>
          </p:spPr>
        </p:pic>
        <p:pic>
          <p:nvPicPr>
            <p:cNvPr id="281" name="object 281"/>
            <p:cNvPicPr/>
            <p:nvPr/>
          </p:nvPicPr>
          <p:blipFill>
            <a:blip r:embed="rId5" cstate="print"/>
            <a:stretch>
              <a:fillRect/>
            </a:stretch>
          </p:blipFill>
          <p:spPr>
            <a:xfrm>
              <a:off x="8619744" y="533400"/>
              <a:ext cx="1374648" cy="926591"/>
            </a:xfrm>
            <a:prstGeom prst="rect">
              <a:avLst/>
            </a:prstGeom>
          </p:spPr>
        </p:pic>
      </p:grpSp>
      <p:sp>
        <p:nvSpPr>
          <p:cNvPr id="282" name="object 282"/>
          <p:cNvSpPr txBox="1"/>
          <p:nvPr/>
        </p:nvSpPr>
        <p:spPr>
          <a:xfrm>
            <a:off x="13652353" y="3446971"/>
            <a:ext cx="3227237" cy="579913"/>
          </a:xfrm>
          <a:prstGeom prst="rect">
            <a:avLst/>
          </a:prstGeom>
        </p:spPr>
        <p:txBody>
          <a:bodyPr vert="horz" wrap="square" lIns="0" tIns="25411" rIns="0" bIns="0" rtlCol="0">
            <a:spAutoFit/>
          </a:bodyPr>
          <a:lstStyle/>
          <a:p>
            <a:pPr marL="25411" algn="ctr">
              <a:spcBef>
                <a:spcPts val="200"/>
              </a:spcBef>
            </a:pPr>
            <a:r>
              <a:rPr lang="en-US" sz="1801" spc="-10" dirty="0">
                <a:latin typeface="Calibri"/>
                <a:cs typeface="Calibri"/>
              </a:rPr>
              <a:t>King Fahad University of Petroleum and Minerals </a:t>
            </a:r>
            <a:endParaRPr sz="1801" dirty="0">
              <a:latin typeface="Calibri"/>
              <a:cs typeface="Calibri"/>
            </a:endParaRPr>
          </a:p>
        </p:txBody>
      </p:sp>
      <p:sp>
        <p:nvSpPr>
          <p:cNvPr id="283" name="object 283"/>
          <p:cNvSpPr txBox="1"/>
          <p:nvPr/>
        </p:nvSpPr>
        <p:spPr>
          <a:xfrm>
            <a:off x="1404714" y="1189434"/>
            <a:ext cx="11122247" cy="2427022"/>
          </a:xfrm>
          <a:prstGeom prst="rect">
            <a:avLst/>
          </a:prstGeom>
        </p:spPr>
        <p:txBody>
          <a:bodyPr vert="horz" wrap="square" lIns="0" tIns="25411" rIns="0" bIns="0" rtlCol="0">
            <a:spAutoFit/>
          </a:bodyPr>
          <a:lstStyle/>
          <a:p>
            <a:pPr marL="25411" marR="10165">
              <a:spcBef>
                <a:spcPts val="200"/>
              </a:spcBef>
            </a:pPr>
            <a:r>
              <a:rPr lang="en-US" sz="4802" spc="30" dirty="0">
                <a:latin typeface="Tahoma"/>
                <a:cs typeface="Tahoma"/>
              </a:rPr>
              <a:t>ENHANCING OIL STABILIZER BY OPTIMIZING THE PROCESS WITH PID</a:t>
            </a:r>
          </a:p>
          <a:p>
            <a:pPr marL="25411" marR="10165">
              <a:spcBef>
                <a:spcPts val="200"/>
              </a:spcBef>
            </a:pPr>
            <a:endParaRPr lang="en-US" sz="2800" spc="80" dirty="0">
              <a:latin typeface="Tahoma"/>
              <a:cs typeface="Tahoma"/>
            </a:endParaRPr>
          </a:p>
          <a:p>
            <a:pPr marL="49552" marR="2867680" indent="-25411">
              <a:lnSpc>
                <a:spcPct val="115799"/>
              </a:lnSpc>
              <a:spcBef>
                <a:spcPts val="530"/>
              </a:spcBef>
            </a:pPr>
            <a:r>
              <a:rPr sz="2401" b="1" dirty="0">
                <a:latin typeface="Calibri"/>
                <a:cs typeface="Calibri"/>
              </a:rPr>
              <a:t> </a:t>
            </a:r>
            <a:r>
              <a:rPr sz="2401" b="1" spc="-530" dirty="0">
                <a:latin typeface="Calibri"/>
                <a:cs typeface="Calibri"/>
              </a:rPr>
              <a:t> </a:t>
            </a:r>
            <a:endParaRPr sz="2401" dirty="0">
              <a:latin typeface="Calibri"/>
              <a:cs typeface="Calibri"/>
            </a:endParaRPr>
          </a:p>
        </p:txBody>
      </p:sp>
      <p:sp>
        <p:nvSpPr>
          <p:cNvPr id="291" name="object 291"/>
          <p:cNvSpPr txBox="1"/>
          <p:nvPr/>
        </p:nvSpPr>
        <p:spPr>
          <a:xfrm>
            <a:off x="1246439" y="16483287"/>
            <a:ext cx="2288289" cy="638968"/>
          </a:xfrm>
          <a:prstGeom prst="rect">
            <a:avLst/>
          </a:prstGeom>
        </p:spPr>
        <p:txBody>
          <a:bodyPr vert="horz" wrap="square" lIns="0" tIns="22870" rIns="0" bIns="0" rtlCol="0">
            <a:spAutoFit/>
          </a:bodyPr>
          <a:lstStyle/>
          <a:p>
            <a:pPr marL="25411">
              <a:spcBef>
                <a:spcPts val="180"/>
              </a:spcBef>
            </a:pPr>
            <a:r>
              <a:rPr sz="4002" b="1" spc="-20" dirty="0">
                <a:latin typeface="Calibri"/>
                <a:cs typeface="Calibri"/>
              </a:rPr>
              <a:t>OBJECTIVE</a:t>
            </a:r>
            <a:endParaRPr sz="4002" dirty="0">
              <a:latin typeface="Calibri"/>
              <a:cs typeface="Calibri"/>
            </a:endParaRPr>
          </a:p>
        </p:txBody>
      </p:sp>
      <p:sp>
        <p:nvSpPr>
          <p:cNvPr id="321" name="TextBox 320">
            <a:extLst>
              <a:ext uri="{FF2B5EF4-FFF2-40B4-BE49-F238E27FC236}">
                <a16:creationId xmlns:a16="http://schemas.microsoft.com/office/drawing/2014/main" id="{2451A5F7-F9B9-47E0-F968-58B860E4A3EC}"/>
              </a:ext>
            </a:extLst>
          </p:cNvPr>
          <p:cNvSpPr txBox="1"/>
          <p:nvPr/>
        </p:nvSpPr>
        <p:spPr>
          <a:xfrm flipH="1">
            <a:off x="4734130" y="9052962"/>
            <a:ext cx="5115295" cy="3971472"/>
          </a:xfrm>
          <a:prstGeom prst="rect">
            <a:avLst/>
          </a:prstGeom>
          <a:noFill/>
        </p:spPr>
        <p:txBody>
          <a:bodyPr wrap="square" rtlCol="0">
            <a:spAutoFit/>
          </a:bodyPr>
          <a:lstStyle/>
          <a:p>
            <a:r>
              <a:rPr lang="en-US" sz="2801" b="1" dirty="0"/>
              <a:t>Problem Statement:</a:t>
            </a:r>
          </a:p>
          <a:p>
            <a:pPr algn="just"/>
            <a:r>
              <a:rPr lang="en-US" sz="2801" dirty="0"/>
              <a:t>Our project targets the inefficiencies in manual oil stabilization, aiming to improve accuracy and reduce costs through the adoption of an automated PID controller in the oil industry</a:t>
            </a:r>
            <a:r>
              <a:rPr lang="en-US" sz="2801" b="1" dirty="0"/>
              <a:t>. </a:t>
            </a:r>
          </a:p>
          <a:p>
            <a:endParaRPr lang="en-US" sz="2801" b="1" dirty="0"/>
          </a:p>
        </p:txBody>
      </p:sp>
      <p:sp>
        <p:nvSpPr>
          <p:cNvPr id="323" name="TextBox 322">
            <a:extLst>
              <a:ext uri="{FF2B5EF4-FFF2-40B4-BE49-F238E27FC236}">
                <a16:creationId xmlns:a16="http://schemas.microsoft.com/office/drawing/2014/main" id="{0AF3BBB6-580F-0BC8-19CF-92BF9E4C373D}"/>
              </a:ext>
            </a:extLst>
          </p:cNvPr>
          <p:cNvSpPr txBox="1"/>
          <p:nvPr/>
        </p:nvSpPr>
        <p:spPr>
          <a:xfrm>
            <a:off x="1319800" y="17735943"/>
            <a:ext cx="8243278" cy="2677656"/>
          </a:xfrm>
          <a:prstGeom prst="rect">
            <a:avLst/>
          </a:prstGeom>
          <a:noFill/>
        </p:spPr>
        <p:txBody>
          <a:bodyPr wrap="square">
            <a:spAutoFit/>
          </a:bodyPr>
          <a:lstStyle/>
          <a:p>
            <a:pPr algn="just"/>
            <a:r>
              <a:rPr lang="en-US" sz="2800" dirty="0"/>
              <a:t>to enhance the accuracy and efficiency of oil stabilization processes by implementing an automated Proportional-Integral-Derivative (PID) controller. This aims to overcome the limitations of manual methods, reducing operational costs and improving overall process effectiveness in the oil industry.</a:t>
            </a:r>
          </a:p>
        </p:txBody>
      </p:sp>
      <p:sp>
        <p:nvSpPr>
          <p:cNvPr id="324" name="TextBox 323">
            <a:extLst>
              <a:ext uri="{FF2B5EF4-FFF2-40B4-BE49-F238E27FC236}">
                <a16:creationId xmlns:a16="http://schemas.microsoft.com/office/drawing/2014/main" id="{25DDD068-621C-C59A-5F32-CDF2448F5C17}"/>
              </a:ext>
            </a:extLst>
          </p:cNvPr>
          <p:cNvSpPr txBox="1"/>
          <p:nvPr/>
        </p:nvSpPr>
        <p:spPr>
          <a:xfrm>
            <a:off x="1271342" y="9107198"/>
            <a:ext cx="3486430" cy="3540456"/>
          </a:xfrm>
          <a:prstGeom prst="rect">
            <a:avLst/>
          </a:prstGeom>
          <a:noFill/>
        </p:spPr>
        <p:txBody>
          <a:bodyPr wrap="square" rtlCol="0">
            <a:spAutoFit/>
          </a:bodyPr>
          <a:lstStyle/>
          <a:p>
            <a:r>
              <a:rPr lang="en-US" sz="2801" b="1" dirty="0"/>
              <a:t>Constraints:</a:t>
            </a:r>
          </a:p>
          <a:p>
            <a:r>
              <a:rPr lang="en-US" sz="2801" dirty="0"/>
              <a:t>-Limited project time and budget.</a:t>
            </a:r>
          </a:p>
          <a:p>
            <a:r>
              <a:rPr lang="en-US" sz="2801" dirty="0"/>
              <a:t>-Challenges in data availability and integration of automated systems.</a:t>
            </a:r>
          </a:p>
          <a:p>
            <a:endParaRPr lang="en-US" sz="2801" dirty="0"/>
          </a:p>
        </p:txBody>
      </p:sp>
      <p:sp>
        <p:nvSpPr>
          <p:cNvPr id="14" name="TextBox 13">
            <a:extLst>
              <a:ext uri="{FF2B5EF4-FFF2-40B4-BE49-F238E27FC236}">
                <a16:creationId xmlns:a16="http://schemas.microsoft.com/office/drawing/2014/main" id="{79F8810A-443B-8773-771E-BD749437D932}"/>
              </a:ext>
            </a:extLst>
          </p:cNvPr>
          <p:cNvSpPr txBox="1"/>
          <p:nvPr/>
        </p:nvSpPr>
        <p:spPr>
          <a:xfrm>
            <a:off x="11595860" y="26458416"/>
            <a:ext cx="8960532" cy="2677656"/>
          </a:xfrm>
          <a:prstGeom prst="rect">
            <a:avLst/>
          </a:prstGeom>
          <a:noFill/>
        </p:spPr>
        <p:txBody>
          <a:bodyPr wrap="square">
            <a:spAutoFit/>
          </a:bodyPr>
          <a:lstStyle/>
          <a:p>
            <a:pPr algn="just"/>
            <a:r>
              <a:rPr lang="en-US" sz="2400" b="0" i="0" dirty="0">
                <a:effectLst/>
                <a:latin typeface="-apple-system"/>
              </a:rPr>
              <a:t>In conclusion, our project demonstrates the successful implementation of a PID controller in oil stabilization, revealing marked improvements in process efficiency and accuracy. These enhancements suggest promising applications in the oil industry, pointing towards a significant shift from manual to automated processes. This advancement not only aligns with industry trends but also offers a practical, cost-effective solution to existing challenges in oil production.</a:t>
            </a:r>
          </a:p>
        </p:txBody>
      </p:sp>
      <p:pic>
        <p:nvPicPr>
          <p:cNvPr id="1026" name="Picture 2">
            <a:extLst>
              <a:ext uri="{FF2B5EF4-FFF2-40B4-BE49-F238E27FC236}">
                <a16:creationId xmlns:a16="http://schemas.microsoft.com/office/drawing/2014/main" id="{5E3685FB-2A32-0AB6-6235-85EC9E3D851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9800" y="22950465"/>
            <a:ext cx="8473411" cy="278563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2F925D52-A945-199B-F9CC-2FF1FB02C9D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2038" y="26097012"/>
            <a:ext cx="8276465" cy="3776137"/>
          </a:xfrm>
          <a:prstGeom prst="rect">
            <a:avLst/>
          </a:prstGeom>
          <a:noFill/>
          <a:extLst>
            <a:ext uri="{909E8E84-426E-40DD-AFC4-6F175D3DCCD1}">
              <a14:hiddenFill xmlns:a14="http://schemas.microsoft.com/office/drawing/2010/main">
                <a:solidFill>
                  <a:srgbClr val="FFFFFF"/>
                </a:solidFill>
              </a14:hiddenFill>
            </a:ext>
          </a:extLst>
        </p:spPr>
      </p:pic>
      <p:grpSp>
        <p:nvGrpSpPr>
          <p:cNvPr id="26" name="object 4">
            <a:extLst>
              <a:ext uri="{FF2B5EF4-FFF2-40B4-BE49-F238E27FC236}">
                <a16:creationId xmlns:a16="http://schemas.microsoft.com/office/drawing/2014/main" id="{720FA1F5-8D93-E8E1-43D2-7BBD594BB036}"/>
              </a:ext>
            </a:extLst>
          </p:cNvPr>
          <p:cNvGrpSpPr/>
          <p:nvPr/>
        </p:nvGrpSpPr>
        <p:grpSpPr>
          <a:xfrm>
            <a:off x="1423742" y="22318897"/>
            <a:ext cx="8404792" cy="141033"/>
            <a:chOff x="661416" y="5120639"/>
            <a:chExt cx="4200525" cy="70485"/>
          </a:xfrm>
        </p:grpSpPr>
        <p:pic>
          <p:nvPicPr>
            <p:cNvPr id="27" name="object 5">
              <a:extLst>
                <a:ext uri="{FF2B5EF4-FFF2-40B4-BE49-F238E27FC236}">
                  <a16:creationId xmlns:a16="http://schemas.microsoft.com/office/drawing/2014/main" id="{57FD8B63-51EA-F505-1046-BDCE1440F910}"/>
                </a:ext>
              </a:extLst>
            </p:cNvPr>
            <p:cNvPicPr/>
            <p:nvPr/>
          </p:nvPicPr>
          <p:blipFill>
            <a:blip r:embed="rId2" cstate="print"/>
            <a:stretch>
              <a:fillRect/>
            </a:stretch>
          </p:blipFill>
          <p:spPr>
            <a:xfrm>
              <a:off x="661416" y="5120639"/>
              <a:ext cx="4200143" cy="70103"/>
            </a:xfrm>
            <a:prstGeom prst="rect">
              <a:avLst/>
            </a:prstGeom>
          </p:spPr>
        </p:pic>
        <p:sp>
          <p:nvSpPr>
            <p:cNvPr id="28" name="object 6">
              <a:extLst>
                <a:ext uri="{FF2B5EF4-FFF2-40B4-BE49-F238E27FC236}">
                  <a16:creationId xmlns:a16="http://schemas.microsoft.com/office/drawing/2014/main" id="{CE4DE238-C4AD-BF1B-F5F0-A7B7A835B0A3}"/>
                </a:ext>
              </a:extLst>
            </p:cNvPr>
            <p:cNvSpPr/>
            <p:nvPr/>
          </p:nvSpPr>
          <p:spPr>
            <a:xfrm>
              <a:off x="670560" y="5157216"/>
              <a:ext cx="4136390" cy="0"/>
            </a:xfrm>
            <a:custGeom>
              <a:avLst/>
              <a:gdLst/>
              <a:ahLst/>
              <a:cxnLst/>
              <a:rect l="l" t="t" r="r" b="b"/>
              <a:pathLst>
                <a:path w="4136390">
                  <a:moveTo>
                    <a:pt x="0" y="0"/>
                  </a:moveTo>
                  <a:lnTo>
                    <a:pt x="4136136" y="0"/>
                  </a:lnTo>
                </a:path>
              </a:pathLst>
            </a:custGeom>
            <a:ln w="13716">
              <a:solidFill>
                <a:srgbClr val="A5A5A5"/>
              </a:solidFill>
            </a:ln>
          </p:spPr>
          <p:txBody>
            <a:bodyPr wrap="square" lIns="0" tIns="0" rIns="0" bIns="0" rtlCol="0"/>
            <a:lstStyle/>
            <a:p>
              <a:endParaRPr sz="7207"/>
            </a:p>
          </p:txBody>
        </p:sp>
      </p:grpSp>
      <p:sp>
        <p:nvSpPr>
          <p:cNvPr id="1029" name="TextBox 1028">
            <a:extLst>
              <a:ext uri="{FF2B5EF4-FFF2-40B4-BE49-F238E27FC236}">
                <a16:creationId xmlns:a16="http://schemas.microsoft.com/office/drawing/2014/main" id="{CB740129-811F-92F6-E850-FDC148F7CA40}"/>
              </a:ext>
            </a:extLst>
          </p:cNvPr>
          <p:cNvSpPr txBox="1"/>
          <p:nvPr/>
        </p:nvSpPr>
        <p:spPr>
          <a:xfrm>
            <a:off x="1271343" y="13156132"/>
            <a:ext cx="8510956" cy="2246769"/>
          </a:xfrm>
          <a:prstGeom prst="rect">
            <a:avLst/>
          </a:prstGeom>
          <a:noFill/>
        </p:spPr>
        <p:txBody>
          <a:bodyPr wrap="square">
            <a:spAutoFit/>
          </a:bodyPr>
          <a:lstStyle/>
          <a:p>
            <a:r>
              <a:rPr lang="en-US" sz="2800" b="1" dirty="0"/>
              <a:t>Target Specifications:</a:t>
            </a:r>
            <a:endParaRPr lang="en-US" sz="2800" dirty="0"/>
          </a:p>
          <a:p>
            <a:pPr algn="just"/>
            <a:r>
              <a:rPr lang="en-US" sz="2800" dirty="0"/>
              <a:t>-System tolerance ≤ 10%.</a:t>
            </a:r>
          </a:p>
          <a:p>
            <a:pPr algn="just"/>
            <a:r>
              <a:rPr lang="en-US" sz="2800" dirty="0"/>
              <a:t>-Process Time ≤ 12 hours.</a:t>
            </a:r>
          </a:p>
          <a:p>
            <a:pPr algn="just"/>
            <a:r>
              <a:rPr lang="en-US" sz="2800" dirty="0"/>
              <a:t>-Undesired Output Gases ≤ 10%.</a:t>
            </a:r>
          </a:p>
          <a:p>
            <a:pPr algn="just"/>
            <a:r>
              <a:rPr lang="en-US" sz="2800" dirty="0"/>
              <a:t>-Regularly data readings every 6 hours.</a:t>
            </a:r>
          </a:p>
        </p:txBody>
      </p:sp>
      <p:pic>
        <p:nvPicPr>
          <p:cNvPr id="1037" name="Picture 10">
            <a:extLst>
              <a:ext uri="{FF2B5EF4-FFF2-40B4-BE49-F238E27FC236}">
                <a16:creationId xmlns:a16="http://schemas.microsoft.com/office/drawing/2014/main" id="{F37663B5-61F3-9D8A-A563-5BB2F885CF3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899612" y="6116350"/>
            <a:ext cx="8193889" cy="3971472"/>
          </a:xfrm>
          <a:prstGeom prst="rect">
            <a:avLst/>
          </a:prstGeom>
          <a:noFill/>
          <a:extLst>
            <a:ext uri="{909E8E84-426E-40DD-AFC4-6F175D3DCCD1}">
              <a14:hiddenFill xmlns:a14="http://schemas.microsoft.com/office/drawing/2010/main">
                <a:solidFill>
                  <a:srgbClr val="FFFFFF"/>
                </a:solidFill>
              </a14:hiddenFill>
            </a:ext>
          </a:extLst>
        </p:spPr>
      </p:pic>
      <p:pic>
        <p:nvPicPr>
          <p:cNvPr id="1038" name="object 33">
            <a:extLst>
              <a:ext uri="{FF2B5EF4-FFF2-40B4-BE49-F238E27FC236}">
                <a16:creationId xmlns:a16="http://schemas.microsoft.com/office/drawing/2014/main" id="{53988AD4-4C1F-8C70-BEAE-E9A107CAA863}"/>
              </a:ext>
            </a:extLst>
          </p:cNvPr>
          <p:cNvPicPr/>
          <p:nvPr/>
        </p:nvPicPr>
        <p:blipFill>
          <a:blip r:embed="rId3" cstate="print"/>
          <a:stretch>
            <a:fillRect/>
          </a:stretch>
        </p:blipFill>
        <p:spPr>
          <a:xfrm>
            <a:off x="11461692" y="10378767"/>
            <a:ext cx="442155" cy="436056"/>
          </a:xfrm>
          <a:prstGeom prst="rect">
            <a:avLst/>
          </a:prstGeom>
        </p:spPr>
      </p:pic>
      <p:pic>
        <p:nvPicPr>
          <p:cNvPr id="1039" name="Picture 12">
            <a:extLst>
              <a:ext uri="{FF2B5EF4-FFF2-40B4-BE49-F238E27FC236}">
                <a16:creationId xmlns:a16="http://schemas.microsoft.com/office/drawing/2014/main" id="{B79EF79E-551A-CC5F-DDC8-1E0701E711B6}"/>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26606" t="24313" r="3538" b="5743"/>
          <a:stretch/>
        </p:blipFill>
        <p:spPr bwMode="auto">
          <a:xfrm>
            <a:off x="11848915" y="11233020"/>
            <a:ext cx="8161847" cy="4681568"/>
          </a:xfrm>
          <a:prstGeom prst="rect">
            <a:avLst/>
          </a:prstGeom>
          <a:noFill/>
          <a:extLst>
            <a:ext uri="{909E8E84-426E-40DD-AFC4-6F175D3DCCD1}">
              <a14:hiddenFill xmlns:a14="http://schemas.microsoft.com/office/drawing/2010/main">
                <a:solidFill>
                  <a:srgbClr val="FFFFFF"/>
                </a:solidFill>
              </a14:hiddenFill>
            </a:ext>
          </a:extLst>
        </p:spPr>
      </p:pic>
      <p:sp>
        <p:nvSpPr>
          <p:cNvPr id="1040" name="TextBox 1039">
            <a:extLst>
              <a:ext uri="{FF2B5EF4-FFF2-40B4-BE49-F238E27FC236}">
                <a16:creationId xmlns:a16="http://schemas.microsoft.com/office/drawing/2014/main" id="{91E852BA-0B02-021F-8893-378360A17B8C}"/>
              </a:ext>
            </a:extLst>
          </p:cNvPr>
          <p:cNvSpPr txBox="1"/>
          <p:nvPr/>
        </p:nvSpPr>
        <p:spPr>
          <a:xfrm>
            <a:off x="11493732" y="5541345"/>
            <a:ext cx="221078" cy="584775"/>
          </a:xfrm>
          <a:prstGeom prst="rect">
            <a:avLst/>
          </a:prstGeom>
          <a:noFill/>
        </p:spPr>
        <p:txBody>
          <a:bodyPr wrap="square" rtlCol="0">
            <a:spAutoFit/>
          </a:bodyPr>
          <a:lstStyle/>
          <a:p>
            <a:r>
              <a:rPr lang="en-US" sz="3200" dirty="0">
                <a:solidFill>
                  <a:schemeClr val="bg1"/>
                </a:solidFill>
              </a:rPr>
              <a:t>1</a:t>
            </a:r>
          </a:p>
        </p:txBody>
      </p:sp>
      <p:sp>
        <p:nvSpPr>
          <p:cNvPr id="1041" name="object 319">
            <a:extLst>
              <a:ext uri="{FF2B5EF4-FFF2-40B4-BE49-F238E27FC236}">
                <a16:creationId xmlns:a16="http://schemas.microsoft.com/office/drawing/2014/main" id="{338DF14F-3334-1B02-1799-8D3CCDBBEDD6}"/>
              </a:ext>
            </a:extLst>
          </p:cNvPr>
          <p:cNvSpPr txBox="1"/>
          <p:nvPr/>
        </p:nvSpPr>
        <p:spPr>
          <a:xfrm>
            <a:off x="12222162" y="5656934"/>
            <a:ext cx="5161320" cy="365625"/>
          </a:xfrm>
          <a:prstGeom prst="rect">
            <a:avLst/>
          </a:prstGeom>
        </p:spPr>
        <p:txBody>
          <a:bodyPr vert="horz" wrap="square" lIns="0" tIns="26682" rIns="0" bIns="0" rtlCol="0">
            <a:spAutoFit/>
          </a:bodyPr>
          <a:lstStyle/>
          <a:p>
            <a:pPr marL="25411">
              <a:spcBef>
                <a:spcPts val="210"/>
              </a:spcBef>
            </a:pPr>
            <a:r>
              <a:rPr lang="en-US" sz="2201" b="1" spc="-10" dirty="0">
                <a:latin typeface="Calibri"/>
                <a:cs typeface="Calibri"/>
              </a:rPr>
              <a:t>Regularly data readings every 6 hours</a:t>
            </a:r>
            <a:endParaRPr lang="en-US" sz="2201" dirty="0">
              <a:latin typeface="Calibri"/>
              <a:cs typeface="Calibri"/>
            </a:endParaRPr>
          </a:p>
        </p:txBody>
      </p:sp>
      <p:sp>
        <p:nvSpPr>
          <p:cNvPr id="1042" name="TextBox 1041">
            <a:extLst>
              <a:ext uri="{FF2B5EF4-FFF2-40B4-BE49-F238E27FC236}">
                <a16:creationId xmlns:a16="http://schemas.microsoft.com/office/drawing/2014/main" id="{E7947634-300A-E920-EBDC-742A67609A8E}"/>
              </a:ext>
            </a:extLst>
          </p:cNvPr>
          <p:cNvSpPr txBox="1"/>
          <p:nvPr/>
        </p:nvSpPr>
        <p:spPr>
          <a:xfrm>
            <a:off x="11483563" y="10304407"/>
            <a:ext cx="221078" cy="584775"/>
          </a:xfrm>
          <a:prstGeom prst="rect">
            <a:avLst/>
          </a:prstGeom>
          <a:noFill/>
        </p:spPr>
        <p:txBody>
          <a:bodyPr wrap="square" rtlCol="0">
            <a:spAutoFit/>
          </a:bodyPr>
          <a:lstStyle/>
          <a:p>
            <a:r>
              <a:rPr lang="en-US" sz="3200" dirty="0">
                <a:solidFill>
                  <a:schemeClr val="bg1"/>
                </a:solidFill>
              </a:rPr>
              <a:t>2</a:t>
            </a:r>
          </a:p>
        </p:txBody>
      </p:sp>
      <p:sp>
        <p:nvSpPr>
          <p:cNvPr id="1043" name="object 319">
            <a:extLst>
              <a:ext uri="{FF2B5EF4-FFF2-40B4-BE49-F238E27FC236}">
                <a16:creationId xmlns:a16="http://schemas.microsoft.com/office/drawing/2014/main" id="{9BC035BC-AEEB-9422-05B2-D9857A23729A}"/>
              </a:ext>
            </a:extLst>
          </p:cNvPr>
          <p:cNvSpPr txBox="1"/>
          <p:nvPr/>
        </p:nvSpPr>
        <p:spPr>
          <a:xfrm>
            <a:off x="12226398" y="10375410"/>
            <a:ext cx="5161320" cy="365625"/>
          </a:xfrm>
          <a:prstGeom prst="rect">
            <a:avLst/>
          </a:prstGeom>
        </p:spPr>
        <p:txBody>
          <a:bodyPr vert="horz" wrap="square" lIns="0" tIns="26682" rIns="0" bIns="0" rtlCol="0">
            <a:spAutoFit/>
          </a:bodyPr>
          <a:lstStyle/>
          <a:p>
            <a:pPr marL="25411">
              <a:spcBef>
                <a:spcPts val="210"/>
              </a:spcBef>
            </a:pPr>
            <a:r>
              <a:rPr lang="en-US" sz="2201" b="1" spc="-10" dirty="0">
                <a:latin typeface="Calibri"/>
                <a:cs typeface="Calibri"/>
              </a:rPr>
              <a:t>System tolerance ≤ 10%</a:t>
            </a:r>
            <a:endParaRPr lang="en-US" sz="2201" dirty="0">
              <a:latin typeface="Calibri"/>
              <a:cs typeface="Calibri"/>
            </a:endParaRPr>
          </a:p>
        </p:txBody>
      </p:sp>
      <p:graphicFrame>
        <p:nvGraphicFramePr>
          <p:cNvPr id="1044" name="Table 1043">
            <a:extLst>
              <a:ext uri="{FF2B5EF4-FFF2-40B4-BE49-F238E27FC236}">
                <a16:creationId xmlns:a16="http://schemas.microsoft.com/office/drawing/2014/main" id="{443074D8-1162-BF6C-D813-A1952F0DAA01}"/>
              </a:ext>
            </a:extLst>
          </p:cNvPr>
          <p:cNvGraphicFramePr>
            <a:graphicFrameLocks noGrp="1"/>
          </p:cNvGraphicFramePr>
          <p:nvPr>
            <p:extLst>
              <p:ext uri="{D42A27DB-BD31-4B8C-83A1-F6EECF244321}">
                <p14:modId xmlns:p14="http://schemas.microsoft.com/office/powerpoint/2010/main" val="1404098116"/>
              </p:ext>
            </p:extLst>
          </p:nvPr>
        </p:nvGraphicFramePr>
        <p:xfrm>
          <a:off x="15975701" y="18500454"/>
          <a:ext cx="4580691" cy="4450012"/>
        </p:xfrm>
        <a:graphic>
          <a:graphicData uri="http://schemas.openxmlformats.org/drawingml/2006/table">
            <a:tbl>
              <a:tblPr>
                <a:tableStyleId>{D7AC3CCA-C797-4891-BE02-D94E43425B78}</a:tableStyleId>
              </a:tblPr>
              <a:tblGrid>
                <a:gridCol w="1526897">
                  <a:extLst>
                    <a:ext uri="{9D8B030D-6E8A-4147-A177-3AD203B41FA5}">
                      <a16:colId xmlns:a16="http://schemas.microsoft.com/office/drawing/2014/main" val="513617988"/>
                    </a:ext>
                  </a:extLst>
                </a:gridCol>
                <a:gridCol w="3053794">
                  <a:extLst>
                    <a:ext uri="{9D8B030D-6E8A-4147-A177-3AD203B41FA5}">
                      <a16:colId xmlns:a16="http://schemas.microsoft.com/office/drawing/2014/main" val="2033549486"/>
                    </a:ext>
                  </a:extLst>
                </a:gridCol>
              </a:tblGrid>
              <a:tr h="317858">
                <a:tc>
                  <a:txBody>
                    <a:bodyPr/>
                    <a:lstStyle/>
                    <a:p>
                      <a:pPr algn="ctr" fontAlgn="b"/>
                      <a:r>
                        <a:rPr lang="en-US" sz="2000" u="none" strike="noStrike">
                          <a:effectLst/>
                        </a:rPr>
                        <a:t>Component</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dirty="0">
                          <a:effectLst/>
                        </a:rPr>
                        <a:t>Mole Fraction</a:t>
                      </a:r>
                      <a:endParaRPr lang="en-US" sz="2000" b="0" i="0" u="none" strike="noStrike" dirty="0">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3632710977"/>
                  </a:ext>
                </a:extLst>
              </a:tr>
              <a:tr h="317858">
                <a:tc>
                  <a:txBody>
                    <a:bodyPr/>
                    <a:lstStyle/>
                    <a:p>
                      <a:pPr algn="ctr" fontAlgn="b"/>
                      <a:r>
                        <a:rPr lang="en-US" sz="2000" u="none" strike="noStrike" dirty="0">
                          <a:effectLst/>
                        </a:rPr>
                        <a:t>H2O</a:t>
                      </a:r>
                      <a:endParaRPr lang="en-US" sz="2000" b="0" i="0" u="none" strike="noStrike" dirty="0">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0.00E+00</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109568181"/>
                  </a:ext>
                </a:extLst>
              </a:tr>
              <a:tr h="317858">
                <a:tc>
                  <a:txBody>
                    <a:bodyPr/>
                    <a:lstStyle/>
                    <a:p>
                      <a:pPr algn="ctr" fontAlgn="b"/>
                      <a:r>
                        <a:rPr lang="en-US" sz="2000" u="none" strike="noStrike" dirty="0">
                          <a:effectLst/>
                        </a:rPr>
                        <a:t>H2S</a:t>
                      </a:r>
                      <a:endParaRPr lang="en-US" sz="2000" b="0" i="0" u="none" strike="noStrike" dirty="0">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0.00E+00</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436543325"/>
                  </a:ext>
                </a:extLst>
              </a:tr>
              <a:tr h="317858">
                <a:tc>
                  <a:txBody>
                    <a:bodyPr/>
                    <a:lstStyle/>
                    <a:p>
                      <a:pPr algn="ctr" fontAlgn="b"/>
                      <a:r>
                        <a:rPr lang="en-US" sz="2000" u="none" strike="noStrike">
                          <a:effectLst/>
                        </a:rPr>
                        <a:t>CO2</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dirty="0">
                          <a:effectLst/>
                        </a:rPr>
                        <a:t>0.00E+00</a:t>
                      </a:r>
                      <a:endParaRPr lang="en-US" sz="2000" b="0" i="0" u="none" strike="noStrike" dirty="0">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46583190"/>
                  </a:ext>
                </a:extLst>
              </a:tr>
              <a:tr h="317858">
                <a:tc>
                  <a:txBody>
                    <a:bodyPr/>
                    <a:lstStyle/>
                    <a:p>
                      <a:pPr algn="ctr" fontAlgn="b"/>
                      <a:r>
                        <a:rPr lang="en-US" sz="2000" u="none" strike="noStrike">
                          <a:effectLst/>
                        </a:rPr>
                        <a:t>Methane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0.00E+00</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605595616"/>
                  </a:ext>
                </a:extLst>
              </a:tr>
              <a:tr h="317858">
                <a:tc>
                  <a:txBody>
                    <a:bodyPr/>
                    <a:lstStyle/>
                    <a:p>
                      <a:pPr algn="ctr" fontAlgn="b"/>
                      <a:r>
                        <a:rPr lang="en-US" sz="2000" u="none" strike="noStrike">
                          <a:effectLst/>
                        </a:rPr>
                        <a:t>Propane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3.80E-03</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2481670640"/>
                  </a:ext>
                </a:extLst>
              </a:tr>
              <a:tr h="317858">
                <a:tc>
                  <a:txBody>
                    <a:bodyPr/>
                    <a:lstStyle/>
                    <a:p>
                      <a:pPr algn="ctr" fontAlgn="b"/>
                      <a:r>
                        <a:rPr lang="en-US" sz="2000" u="none" strike="noStrike">
                          <a:effectLst/>
                        </a:rPr>
                        <a:t>C7+*</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dirty="0">
                          <a:effectLst/>
                        </a:rPr>
                        <a:t>0.8454</a:t>
                      </a:r>
                      <a:endParaRPr lang="en-US" sz="2000" b="0" i="0" u="none" strike="noStrike" dirty="0">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513839850"/>
                  </a:ext>
                </a:extLst>
              </a:tr>
              <a:tr h="317858">
                <a:tc>
                  <a:txBody>
                    <a:bodyPr/>
                    <a:lstStyle/>
                    <a:p>
                      <a:pPr algn="ctr" fontAlgn="b"/>
                      <a:r>
                        <a:rPr lang="en-US" sz="2000" u="none" strike="noStrike">
                          <a:effectLst/>
                        </a:rPr>
                        <a:t>n-Hexane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dirty="0">
                          <a:effectLst/>
                        </a:rPr>
                        <a:t>8.65E-02</a:t>
                      </a:r>
                      <a:endParaRPr lang="en-US" sz="2000" b="0" i="0" u="none" strike="noStrike" dirty="0">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4233108307"/>
                  </a:ext>
                </a:extLst>
              </a:tr>
              <a:tr h="317858">
                <a:tc>
                  <a:txBody>
                    <a:bodyPr/>
                    <a:lstStyle/>
                    <a:p>
                      <a:pPr algn="ctr" fontAlgn="b"/>
                      <a:r>
                        <a:rPr lang="en-US" sz="2000" u="none" strike="noStrike">
                          <a:effectLst/>
                        </a:rPr>
                        <a:t>n-Pentane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2.40E-02</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3300605255"/>
                  </a:ext>
                </a:extLst>
              </a:tr>
              <a:tr h="317858">
                <a:tc>
                  <a:txBody>
                    <a:bodyPr/>
                    <a:lstStyle/>
                    <a:p>
                      <a:pPr algn="ctr" fontAlgn="b"/>
                      <a:r>
                        <a:rPr lang="en-US" sz="2000" u="none" strike="noStrike">
                          <a:effectLst/>
                        </a:rPr>
                        <a:t>i-Pentane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2.03E-02</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580204688"/>
                  </a:ext>
                </a:extLst>
              </a:tr>
              <a:tr h="317858">
                <a:tc>
                  <a:txBody>
                    <a:bodyPr/>
                    <a:lstStyle/>
                    <a:p>
                      <a:pPr algn="ctr" fontAlgn="b"/>
                      <a:r>
                        <a:rPr lang="en-US" sz="2000" u="none" strike="noStrike">
                          <a:effectLst/>
                        </a:rPr>
                        <a:t>n-Butane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1.55E-02</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3803730990"/>
                  </a:ext>
                </a:extLst>
              </a:tr>
              <a:tr h="317858">
                <a:tc>
                  <a:txBody>
                    <a:bodyPr/>
                    <a:lstStyle/>
                    <a:p>
                      <a:pPr algn="ctr" fontAlgn="b"/>
                      <a:r>
                        <a:rPr lang="en-US" sz="2000" u="none" strike="noStrike">
                          <a:effectLst/>
                        </a:rPr>
                        <a:t>i-Butane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4.40E-03</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2976735139"/>
                  </a:ext>
                </a:extLst>
              </a:tr>
              <a:tr h="317858">
                <a:tc>
                  <a:txBody>
                    <a:bodyPr/>
                    <a:lstStyle/>
                    <a:p>
                      <a:pPr algn="ctr" fontAlgn="b"/>
                      <a:r>
                        <a:rPr lang="en-US" sz="2000" u="none" strike="noStrike">
                          <a:effectLst/>
                        </a:rPr>
                        <a:t>Ethane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dirty="0">
                          <a:effectLst/>
                        </a:rPr>
                        <a:t>0.00E+00</a:t>
                      </a:r>
                      <a:endParaRPr lang="en-US" sz="2000" b="0" i="0" u="none" strike="noStrike" dirty="0">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1310786037"/>
                  </a:ext>
                </a:extLst>
              </a:tr>
              <a:tr h="317858">
                <a:tc>
                  <a:txBody>
                    <a:bodyPr/>
                    <a:lstStyle/>
                    <a:p>
                      <a:pPr algn="ctr" fontAlgn="b"/>
                      <a:r>
                        <a:rPr lang="en-US" sz="2000" u="none" strike="noStrike">
                          <a:effectLst/>
                        </a:rPr>
                        <a:t>Total</a:t>
                      </a:r>
                      <a:endParaRPr lang="en-US" sz="2000" b="1"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dirty="0">
                          <a:effectLst/>
                        </a:rPr>
                        <a:t>1</a:t>
                      </a:r>
                      <a:endParaRPr lang="en-US" sz="2000" b="0" i="0" u="none" strike="noStrike" dirty="0">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3912705451"/>
                  </a:ext>
                </a:extLst>
              </a:tr>
            </a:tbl>
          </a:graphicData>
        </a:graphic>
      </p:graphicFrame>
      <p:graphicFrame>
        <p:nvGraphicFramePr>
          <p:cNvPr id="1045" name="Table 1044">
            <a:extLst>
              <a:ext uri="{FF2B5EF4-FFF2-40B4-BE49-F238E27FC236}">
                <a16:creationId xmlns:a16="http://schemas.microsoft.com/office/drawing/2014/main" id="{ECAC08F7-9042-B6AE-BF64-651E2A0B0F60}"/>
              </a:ext>
            </a:extLst>
          </p:cNvPr>
          <p:cNvGraphicFramePr>
            <a:graphicFrameLocks noGrp="1"/>
          </p:cNvGraphicFramePr>
          <p:nvPr>
            <p:extLst>
              <p:ext uri="{D42A27DB-BD31-4B8C-83A1-F6EECF244321}">
                <p14:modId xmlns:p14="http://schemas.microsoft.com/office/powerpoint/2010/main" val="2509979665"/>
              </p:ext>
            </p:extLst>
          </p:nvPr>
        </p:nvGraphicFramePr>
        <p:xfrm>
          <a:off x="11280852" y="18500454"/>
          <a:ext cx="4378160" cy="4450011"/>
        </p:xfrm>
        <a:graphic>
          <a:graphicData uri="http://schemas.openxmlformats.org/drawingml/2006/table">
            <a:tbl>
              <a:tblPr>
                <a:tableStyleId>{D7AC3CCA-C797-4891-BE02-D94E43425B78}</a:tableStyleId>
              </a:tblPr>
              <a:tblGrid>
                <a:gridCol w="1459389">
                  <a:extLst>
                    <a:ext uri="{9D8B030D-6E8A-4147-A177-3AD203B41FA5}">
                      <a16:colId xmlns:a16="http://schemas.microsoft.com/office/drawing/2014/main" val="1666003202"/>
                    </a:ext>
                  </a:extLst>
                </a:gridCol>
                <a:gridCol w="2918771">
                  <a:extLst>
                    <a:ext uri="{9D8B030D-6E8A-4147-A177-3AD203B41FA5}">
                      <a16:colId xmlns:a16="http://schemas.microsoft.com/office/drawing/2014/main" val="295722579"/>
                    </a:ext>
                  </a:extLst>
                </a:gridCol>
              </a:tblGrid>
              <a:tr h="402517">
                <a:tc>
                  <a:txBody>
                    <a:bodyPr/>
                    <a:lstStyle/>
                    <a:p>
                      <a:pPr algn="ctr" fontAlgn="b"/>
                      <a:r>
                        <a:rPr lang="en-US" sz="2000" u="none" strike="noStrike" dirty="0">
                          <a:effectLst/>
                        </a:rPr>
                        <a:t>Component</a:t>
                      </a:r>
                      <a:endParaRPr lang="en-US" sz="2000" b="0" i="0" u="none" strike="noStrike" dirty="0">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Mole Fraction</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3903878123"/>
                  </a:ext>
                </a:extLst>
              </a:tr>
              <a:tr h="283062">
                <a:tc>
                  <a:txBody>
                    <a:bodyPr/>
                    <a:lstStyle/>
                    <a:p>
                      <a:pPr algn="ctr" fontAlgn="b"/>
                      <a:r>
                        <a:rPr lang="en-US" sz="2000" u="none" strike="noStrike">
                          <a:effectLst/>
                        </a:rPr>
                        <a:t>H2O</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2.20E-03</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3609918411"/>
                  </a:ext>
                </a:extLst>
              </a:tr>
              <a:tr h="283062">
                <a:tc>
                  <a:txBody>
                    <a:bodyPr/>
                    <a:lstStyle/>
                    <a:p>
                      <a:pPr algn="ctr" fontAlgn="b"/>
                      <a:r>
                        <a:rPr lang="en-US" sz="2000" u="none" strike="noStrike">
                          <a:effectLst/>
                        </a:rPr>
                        <a:t>H2S</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dirty="0">
                          <a:effectLst/>
                        </a:rPr>
                        <a:t>4.40E-03</a:t>
                      </a:r>
                      <a:endParaRPr lang="en-US" sz="2000" b="0" i="0" u="none" strike="noStrike" dirty="0">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1303552020"/>
                  </a:ext>
                </a:extLst>
              </a:tr>
              <a:tr h="283062">
                <a:tc>
                  <a:txBody>
                    <a:bodyPr/>
                    <a:lstStyle/>
                    <a:p>
                      <a:pPr algn="ctr" fontAlgn="b"/>
                      <a:r>
                        <a:rPr lang="en-US" sz="2000" u="none" strike="noStrike">
                          <a:effectLst/>
                        </a:rPr>
                        <a:t>CO2</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1.30E-03</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2698231167"/>
                  </a:ext>
                </a:extLst>
              </a:tr>
              <a:tr h="283062">
                <a:tc>
                  <a:txBody>
                    <a:bodyPr/>
                    <a:lstStyle/>
                    <a:p>
                      <a:pPr algn="ctr" fontAlgn="b"/>
                      <a:r>
                        <a:rPr lang="en-US" sz="2000" u="none" strike="noStrike">
                          <a:effectLst/>
                        </a:rPr>
                        <a:t>Methane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9.00E-03</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106838433"/>
                  </a:ext>
                </a:extLst>
              </a:tr>
              <a:tr h="283062">
                <a:tc>
                  <a:txBody>
                    <a:bodyPr/>
                    <a:lstStyle/>
                    <a:p>
                      <a:pPr algn="ctr" fontAlgn="b"/>
                      <a:r>
                        <a:rPr lang="en-US" sz="2000" u="none" strike="noStrike">
                          <a:effectLst/>
                        </a:rPr>
                        <a:t>Propane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5.63E-02</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1695185468"/>
                  </a:ext>
                </a:extLst>
              </a:tr>
              <a:tr h="283062">
                <a:tc>
                  <a:txBody>
                    <a:bodyPr/>
                    <a:lstStyle/>
                    <a:p>
                      <a:pPr algn="ctr" fontAlgn="b"/>
                      <a:r>
                        <a:rPr lang="en-US" sz="2000" u="none" strike="noStrike">
                          <a:effectLst/>
                        </a:rPr>
                        <a:t>C7+*</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0.6206</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863287407"/>
                  </a:ext>
                </a:extLst>
              </a:tr>
              <a:tr h="283062">
                <a:tc>
                  <a:txBody>
                    <a:bodyPr/>
                    <a:lstStyle/>
                    <a:p>
                      <a:pPr algn="ctr" fontAlgn="b"/>
                      <a:r>
                        <a:rPr lang="en-US" sz="2000" u="none" strike="noStrike">
                          <a:effectLst/>
                        </a:rPr>
                        <a:t>n-Hexane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9.51E-02</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1751003843"/>
                  </a:ext>
                </a:extLst>
              </a:tr>
              <a:tr h="342188">
                <a:tc>
                  <a:txBody>
                    <a:bodyPr/>
                    <a:lstStyle/>
                    <a:p>
                      <a:pPr algn="ctr" fontAlgn="b"/>
                      <a:r>
                        <a:rPr lang="en-US" sz="2000" u="none" strike="noStrike">
                          <a:effectLst/>
                        </a:rPr>
                        <a:t>n-Pentane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dirty="0">
                          <a:effectLst/>
                        </a:rPr>
                        <a:t>4.62E-02</a:t>
                      </a:r>
                      <a:endParaRPr lang="en-US" sz="2000" b="0" i="0" u="none" strike="noStrike" dirty="0">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3171116642"/>
                  </a:ext>
                </a:extLst>
              </a:tr>
              <a:tr h="342188">
                <a:tc>
                  <a:txBody>
                    <a:bodyPr/>
                    <a:lstStyle/>
                    <a:p>
                      <a:pPr algn="ctr" fontAlgn="b"/>
                      <a:r>
                        <a:rPr lang="en-US" sz="2000" u="none" strike="noStrike">
                          <a:effectLst/>
                        </a:rPr>
                        <a:t>i-Pentane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4.60E-02</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4047907214"/>
                  </a:ext>
                </a:extLst>
              </a:tr>
              <a:tr h="283062">
                <a:tc>
                  <a:txBody>
                    <a:bodyPr/>
                    <a:lstStyle/>
                    <a:p>
                      <a:pPr algn="ctr" fontAlgn="b"/>
                      <a:r>
                        <a:rPr lang="en-US" sz="2000" u="none" strike="noStrike">
                          <a:effectLst/>
                        </a:rPr>
                        <a:t>n-Butane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6.69E-02</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863048136"/>
                  </a:ext>
                </a:extLst>
              </a:tr>
              <a:tr h="283062">
                <a:tc>
                  <a:txBody>
                    <a:bodyPr/>
                    <a:lstStyle/>
                    <a:p>
                      <a:pPr algn="ctr" fontAlgn="b"/>
                      <a:r>
                        <a:rPr lang="en-US" sz="2000" u="none" strike="noStrike">
                          <a:effectLst/>
                        </a:rPr>
                        <a:t>i-Butane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2.50E-02</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161648912"/>
                  </a:ext>
                </a:extLst>
              </a:tr>
              <a:tr h="283062">
                <a:tc>
                  <a:txBody>
                    <a:bodyPr/>
                    <a:lstStyle/>
                    <a:p>
                      <a:pPr algn="ctr" fontAlgn="b"/>
                      <a:r>
                        <a:rPr lang="en-US" sz="2000" u="none" strike="noStrike">
                          <a:effectLst/>
                        </a:rPr>
                        <a:t>Ethane</a:t>
                      </a:r>
                      <a:endParaRPr lang="en-US" sz="2000" b="0"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a:effectLst/>
                        </a:rPr>
                        <a:t>2.70E-02</a:t>
                      </a:r>
                      <a:endParaRPr lang="en-US" sz="2000" b="0" i="0" u="none" strike="noStrike">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1594986399"/>
                  </a:ext>
                </a:extLst>
              </a:tr>
              <a:tr h="283062">
                <a:tc>
                  <a:txBody>
                    <a:bodyPr/>
                    <a:lstStyle/>
                    <a:p>
                      <a:pPr algn="ctr" fontAlgn="b"/>
                      <a:r>
                        <a:rPr lang="en-US" sz="2000" u="none" strike="noStrike">
                          <a:effectLst/>
                        </a:rPr>
                        <a:t>Total</a:t>
                      </a:r>
                      <a:endParaRPr lang="en-US" sz="2000" b="1" i="0" u="none" strike="noStrike">
                        <a:solidFill>
                          <a:srgbClr val="000000"/>
                        </a:solidFill>
                        <a:effectLst/>
                        <a:latin typeface="Calibri" panose="020F0502020204030204" pitchFamily="34" charset="0"/>
                      </a:endParaRPr>
                    </a:p>
                  </a:txBody>
                  <a:tcPr marL="938" marR="938" marT="938" marB="0" anchor="b"/>
                </a:tc>
                <a:tc>
                  <a:txBody>
                    <a:bodyPr/>
                    <a:lstStyle/>
                    <a:p>
                      <a:pPr algn="ctr" fontAlgn="b"/>
                      <a:r>
                        <a:rPr lang="en-US" sz="2000" u="none" strike="noStrike" dirty="0">
                          <a:effectLst/>
                        </a:rPr>
                        <a:t>1</a:t>
                      </a:r>
                      <a:endParaRPr lang="en-US" sz="2000" b="0" i="0" u="none" strike="noStrike" dirty="0">
                        <a:solidFill>
                          <a:srgbClr val="000000"/>
                        </a:solidFill>
                        <a:effectLst/>
                        <a:latin typeface="Calibri" panose="020F0502020204030204" pitchFamily="34" charset="0"/>
                      </a:endParaRPr>
                    </a:p>
                  </a:txBody>
                  <a:tcPr marL="938" marR="938" marT="938" marB="0" anchor="b"/>
                </a:tc>
                <a:extLst>
                  <a:ext uri="{0D108BD9-81ED-4DB2-BD59-A6C34878D82A}">
                    <a16:rowId xmlns:a16="http://schemas.microsoft.com/office/drawing/2014/main" val="3130711354"/>
                  </a:ext>
                </a:extLst>
              </a:tr>
            </a:tbl>
          </a:graphicData>
        </a:graphic>
      </p:graphicFrame>
      <p:pic>
        <p:nvPicPr>
          <p:cNvPr id="1048" name="object 33">
            <a:extLst>
              <a:ext uri="{FF2B5EF4-FFF2-40B4-BE49-F238E27FC236}">
                <a16:creationId xmlns:a16="http://schemas.microsoft.com/office/drawing/2014/main" id="{2724F92B-0CA4-3E7D-E207-CF74F81CE259}"/>
              </a:ext>
            </a:extLst>
          </p:cNvPr>
          <p:cNvPicPr/>
          <p:nvPr/>
        </p:nvPicPr>
        <p:blipFill>
          <a:blip r:embed="rId3" cstate="print"/>
          <a:stretch>
            <a:fillRect/>
          </a:stretch>
        </p:blipFill>
        <p:spPr>
          <a:xfrm>
            <a:off x="11494150" y="16841758"/>
            <a:ext cx="442155" cy="436056"/>
          </a:xfrm>
          <a:prstGeom prst="rect">
            <a:avLst/>
          </a:prstGeom>
        </p:spPr>
      </p:pic>
      <p:sp>
        <p:nvSpPr>
          <p:cNvPr id="1049" name="TextBox 1048">
            <a:extLst>
              <a:ext uri="{FF2B5EF4-FFF2-40B4-BE49-F238E27FC236}">
                <a16:creationId xmlns:a16="http://schemas.microsoft.com/office/drawing/2014/main" id="{E4A774D4-C54D-E5B6-BAAD-835688CEE70D}"/>
              </a:ext>
            </a:extLst>
          </p:cNvPr>
          <p:cNvSpPr txBox="1"/>
          <p:nvPr/>
        </p:nvSpPr>
        <p:spPr>
          <a:xfrm>
            <a:off x="11516021" y="16767398"/>
            <a:ext cx="221078" cy="584775"/>
          </a:xfrm>
          <a:prstGeom prst="rect">
            <a:avLst/>
          </a:prstGeom>
          <a:noFill/>
        </p:spPr>
        <p:txBody>
          <a:bodyPr wrap="square" rtlCol="0">
            <a:spAutoFit/>
          </a:bodyPr>
          <a:lstStyle/>
          <a:p>
            <a:r>
              <a:rPr lang="en-US" sz="3200" dirty="0">
                <a:solidFill>
                  <a:schemeClr val="bg1"/>
                </a:solidFill>
              </a:rPr>
              <a:t>3</a:t>
            </a:r>
          </a:p>
        </p:txBody>
      </p:sp>
      <p:sp>
        <p:nvSpPr>
          <p:cNvPr id="1050" name="object 319">
            <a:extLst>
              <a:ext uri="{FF2B5EF4-FFF2-40B4-BE49-F238E27FC236}">
                <a16:creationId xmlns:a16="http://schemas.microsoft.com/office/drawing/2014/main" id="{9309432F-5E05-BF3F-23A6-8ADD112203B2}"/>
              </a:ext>
            </a:extLst>
          </p:cNvPr>
          <p:cNvSpPr txBox="1"/>
          <p:nvPr/>
        </p:nvSpPr>
        <p:spPr>
          <a:xfrm>
            <a:off x="12222162" y="16876972"/>
            <a:ext cx="5161320" cy="365625"/>
          </a:xfrm>
          <a:prstGeom prst="rect">
            <a:avLst/>
          </a:prstGeom>
        </p:spPr>
        <p:txBody>
          <a:bodyPr vert="horz" wrap="square" lIns="0" tIns="26682" rIns="0" bIns="0" rtlCol="0">
            <a:spAutoFit/>
          </a:bodyPr>
          <a:lstStyle/>
          <a:p>
            <a:pPr marL="25411">
              <a:spcBef>
                <a:spcPts val="210"/>
              </a:spcBef>
            </a:pPr>
            <a:r>
              <a:rPr lang="en-US" sz="2201" b="1" spc="-10" dirty="0">
                <a:latin typeface="Calibri"/>
                <a:cs typeface="Calibri"/>
              </a:rPr>
              <a:t>Undesired Output Gases ≤ 10% </a:t>
            </a:r>
            <a:endParaRPr lang="en-US" sz="2201" dirty="0">
              <a:latin typeface="Calibri"/>
              <a:cs typeface="Calibri"/>
            </a:endParaRPr>
          </a:p>
        </p:txBody>
      </p:sp>
      <p:sp>
        <p:nvSpPr>
          <p:cNvPr id="1051" name="object 319">
            <a:extLst>
              <a:ext uri="{FF2B5EF4-FFF2-40B4-BE49-F238E27FC236}">
                <a16:creationId xmlns:a16="http://schemas.microsoft.com/office/drawing/2014/main" id="{8BEFF8C5-0B30-843C-1D3E-5062442C8AD6}"/>
              </a:ext>
            </a:extLst>
          </p:cNvPr>
          <p:cNvSpPr txBox="1"/>
          <p:nvPr/>
        </p:nvSpPr>
        <p:spPr>
          <a:xfrm>
            <a:off x="11822104" y="17863406"/>
            <a:ext cx="3295657" cy="365625"/>
          </a:xfrm>
          <a:prstGeom prst="rect">
            <a:avLst/>
          </a:prstGeom>
        </p:spPr>
        <p:txBody>
          <a:bodyPr vert="horz" wrap="square" lIns="0" tIns="26682" rIns="0" bIns="0" rtlCol="0">
            <a:spAutoFit/>
          </a:bodyPr>
          <a:lstStyle/>
          <a:p>
            <a:pPr marL="25411" algn="ctr">
              <a:spcBef>
                <a:spcPts val="210"/>
              </a:spcBef>
            </a:pPr>
            <a:r>
              <a:rPr lang="en-US" sz="2201" b="1" spc="-10" dirty="0">
                <a:latin typeface="Calibri"/>
                <a:cs typeface="Calibri"/>
              </a:rPr>
              <a:t>Before Controlling</a:t>
            </a:r>
            <a:endParaRPr lang="en-US" sz="2201" dirty="0">
              <a:latin typeface="Calibri"/>
              <a:cs typeface="Calibri"/>
            </a:endParaRPr>
          </a:p>
        </p:txBody>
      </p:sp>
      <p:sp>
        <p:nvSpPr>
          <p:cNvPr id="1052" name="object 319">
            <a:extLst>
              <a:ext uri="{FF2B5EF4-FFF2-40B4-BE49-F238E27FC236}">
                <a16:creationId xmlns:a16="http://schemas.microsoft.com/office/drawing/2014/main" id="{7C45DEBC-541A-8A9C-E2F6-F94CF0ACDB3F}"/>
              </a:ext>
            </a:extLst>
          </p:cNvPr>
          <p:cNvSpPr txBox="1"/>
          <p:nvPr/>
        </p:nvSpPr>
        <p:spPr>
          <a:xfrm>
            <a:off x="16333684" y="17842933"/>
            <a:ext cx="3508477" cy="365625"/>
          </a:xfrm>
          <a:prstGeom prst="rect">
            <a:avLst/>
          </a:prstGeom>
        </p:spPr>
        <p:txBody>
          <a:bodyPr vert="horz" wrap="square" lIns="0" tIns="26682" rIns="0" bIns="0" rtlCol="0">
            <a:spAutoFit/>
          </a:bodyPr>
          <a:lstStyle/>
          <a:p>
            <a:pPr marL="25411" algn="ctr">
              <a:spcBef>
                <a:spcPts val="210"/>
              </a:spcBef>
            </a:pPr>
            <a:r>
              <a:rPr lang="en-US" sz="2201" b="1" spc="-10" dirty="0">
                <a:latin typeface="Calibri"/>
                <a:cs typeface="Calibri"/>
              </a:rPr>
              <a:t>After Controlling</a:t>
            </a:r>
            <a:endParaRPr lang="en-US" sz="2201" dirty="0">
              <a:latin typeface="Calibri"/>
              <a:cs typeface="Calibri"/>
            </a:endParaRPr>
          </a:p>
        </p:txBody>
      </p:sp>
      <p:grpSp>
        <p:nvGrpSpPr>
          <p:cNvPr id="1053" name="object 4">
            <a:extLst>
              <a:ext uri="{FF2B5EF4-FFF2-40B4-BE49-F238E27FC236}">
                <a16:creationId xmlns:a16="http://schemas.microsoft.com/office/drawing/2014/main" id="{D9397A1B-4C21-E77C-3B93-EAB887B7080D}"/>
              </a:ext>
            </a:extLst>
          </p:cNvPr>
          <p:cNvGrpSpPr/>
          <p:nvPr/>
        </p:nvGrpSpPr>
        <p:grpSpPr>
          <a:xfrm>
            <a:off x="11684372" y="25260600"/>
            <a:ext cx="8404792" cy="141033"/>
            <a:chOff x="661416" y="5120639"/>
            <a:chExt cx="4200525" cy="70485"/>
          </a:xfrm>
        </p:grpSpPr>
        <p:pic>
          <p:nvPicPr>
            <p:cNvPr id="1054" name="object 5">
              <a:extLst>
                <a:ext uri="{FF2B5EF4-FFF2-40B4-BE49-F238E27FC236}">
                  <a16:creationId xmlns:a16="http://schemas.microsoft.com/office/drawing/2014/main" id="{FEFDF351-96F3-71F6-4ED0-3760E572394B}"/>
                </a:ext>
              </a:extLst>
            </p:cNvPr>
            <p:cNvPicPr/>
            <p:nvPr/>
          </p:nvPicPr>
          <p:blipFill>
            <a:blip r:embed="rId2" cstate="print"/>
            <a:stretch>
              <a:fillRect/>
            </a:stretch>
          </p:blipFill>
          <p:spPr>
            <a:xfrm>
              <a:off x="661416" y="5120639"/>
              <a:ext cx="4200143" cy="70103"/>
            </a:xfrm>
            <a:prstGeom prst="rect">
              <a:avLst/>
            </a:prstGeom>
          </p:spPr>
        </p:pic>
        <p:sp>
          <p:nvSpPr>
            <p:cNvPr id="1055" name="object 6">
              <a:extLst>
                <a:ext uri="{FF2B5EF4-FFF2-40B4-BE49-F238E27FC236}">
                  <a16:creationId xmlns:a16="http://schemas.microsoft.com/office/drawing/2014/main" id="{396CBFF2-6F73-C8E0-D090-D9096782B9D3}"/>
                </a:ext>
              </a:extLst>
            </p:cNvPr>
            <p:cNvSpPr/>
            <p:nvPr/>
          </p:nvSpPr>
          <p:spPr>
            <a:xfrm>
              <a:off x="670560" y="5157216"/>
              <a:ext cx="4136390" cy="0"/>
            </a:xfrm>
            <a:custGeom>
              <a:avLst/>
              <a:gdLst/>
              <a:ahLst/>
              <a:cxnLst/>
              <a:rect l="l" t="t" r="r" b="b"/>
              <a:pathLst>
                <a:path w="4136390">
                  <a:moveTo>
                    <a:pt x="0" y="0"/>
                  </a:moveTo>
                  <a:lnTo>
                    <a:pt x="4136136" y="0"/>
                  </a:lnTo>
                </a:path>
              </a:pathLst>
            </a:custGeom>
            <a:ln w="13716">
              <a:solidFill>
                <a:srgbClr val="A5A5A5"/>
              </a:solidFill>
            </a:ln>
          </p:spPr>
          <p:txBody>
            <a:bodyPr wrap="square" lIns="0" tIns="0" rIns="0" bIns="0" rtlCol="0"/>
            <a:lstStyle/>
            <a:p>
              <a:endParaRPr sz="7207"/>
            </a:p>
          </p:txBody>
        </p:sp>
      </p:grpSp>
      <p:sp>
        <p:nvSpPr>
          <p:cNvPr id="1057" name="TextBox 1056">
            <a:extLst>
              <a:ext uri="{FF2B5EF4-FFF2-40B4-BE49-F238E27FC236}">
                <a16:creationId xmlns:a16="http://schemas.microsoft.com/office/drawing/2014/main" id="{4B7A0BDB-51BB-EFF0-15DC-A2F3CAB856D6}"/>
              </a:ext>
            </a:extLst>
          </p:cNvPr>
          <p:cNvSpPr txBox="1"/>
          <p:nvPr/>
        </p:nvSpPr>
        <p:spPr>
          <a:xfrm>
            <a:off x="1319801" y="2837006"/>
            <a:ext cx="9073562" cy="954107"/>
          </a:xfrm>
          <a:prstGeom prst="rect">
            <a:avLst/>
          </a:prstGeom>
          <a:noFill/>
        </p:spPr>
        <p:txBody>
          <a:bodyPr wrap="square">
            <a:spAutoFit/>
          </a:bodyPr>
          <a:lstStyle/>
          <a:p>
            <a:pPr marL="25411" marR="10165">
              <a:spcBef>
                <a:spcPts val="200"/>
              </a:spcBef>
            </a:pPr>
            <a:r>
              <a:rPr lang="en-US" sz="2800" b="1" spc="-50" dirty="0">
                <a:latin typeface="Calibri"/>
                <a:cs typeface="Calibri"/>
              </a:rPr>
              <a:t>Team: </a:t>
            </a:r>
            <a:r>
              <a:rPr lang="en-US" sz="2800" b="1" spc="-10" dirty="0">
                <a:latin typeface="Calibri"/>
                <a:cs typeface="Calibri"/>
              </a:rPr>
              <a:t>Komosany Y(COE)</a:t>
            </a:r>
            <a:r>
              <a:rPr lang="en-US" sz="2800" b="1" dirty="0">
                <a:latin typeface="Calibri"/>
                <a:cs typeface="Calibri"/>
              </a:rPr>
              <a:t>, </a:t>
            </a:r>
            <a:r>
              <a:rPr lang="en-US" sz="2800" b="1" spc="-10" dirty="0">
                <a:latin typeface="Calibri"/>
                <a:cs typeface="Calibri"/>
              </a:rPr>
              <a:t>Alghamdi S(CHE), Shameri A(COE)</a:t>
            </a:r>
            <a:r>
              <a:rPr lang="en-US" sz="2800" b="1" spc="10" dirty="0">
                <a:latin typeface="Calibri"/>
                <a:cs typeface="Calibri"/>
              </a:rPr>
              <a:t>, </a:t>
            </a:r>
            <a:r>
              <a:rPr lang="en-US" sz="2800" b="1" spc="-40" dirty="0">
                <a:latin typeface="Calibri"/>
                <a:cs typeface="Calibri"/>
              </a:rPr>
              <a:t>Al-Masoud B(EE), Kutbi A(CHE), Al-Ahmad A(EE)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1dd54b39039cc3a2789d5d1d3fc10e6e">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9ed85d63b31bb9f0e74e4febb6f854bd"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BA86211-8EEA-42E9-9EFA-0ECD685C0C6E}">
  <ds:schemaRefs>
    <ds:schemaRef ds:uri="http://purl.org/dc/terms/"/>
    <ds:schemaRef ds:uri="http://www.w3.org/XML/1998/namespace"/>
    <ds:schemaRef ds:uri="6f5d17f9-25d1-4dea-939f-b34f0409363f"/>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a30ae2a8-67e8-45c0-a4f0-0ec19dfa7a95"/>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3FC03277-7E4C-4A52-B1EC-B1E96B636C88}"/>
</file>

<file path=customXml/itemProps3.xml><?xml version="1.0" encoding="utf-8"?>
<ds:datastoreItem xmlns:ds="http://schemas.openxmlformats.org/officeDocument/2006/customXml" ds:itemID="{155B1E03-FD09-4765-A849-E1C7BD69BF6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107</TotalTime>
  <Words>405</Words>
  <Application>Microsoft Office PowerPoint</Application>
  <PresentationFormat>Custom</PresentationFormat>
  <Paragraphs>91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-apple-system</vt:lpstr>
      <vt:lpstr>Arial</vt:lpstr>
      <vt:lpstr>Arial MT</vt:lpstr>
      <vt:lpstr>Calibri</vt:lpstr>
      <vt:lpstr>Tahoma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POSTER.pptx</dc:title>
  <dc:creator>Eyad</dc:creator>
  <cp:lastModifiedBy>SAEED MOHAMMED ALGHAMDI</cp:lastModifiedBy>
  <cp:revision>3</cp:revision>
  <dcterms:created xsi:type="dcterms:W3CDTF">2023-12-07T18:24:23Z</dcterms:created>
  <dcterms:modified xsi:type="dcterms:W3CDTF">2023-12-07T20:48:17Z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2023-05-12T00:00:00Z</vt:filetime>
  </property>
  <property fmtid="{D5CDD505-2E9C-101B-9397-08002B2CF9AE}" pid="3" name="LastSaved">
    <vt:filetime>2023-12-07T00:00:00Z</vt:filetime>
  </property>
  <property fmtid="{D5CDD505-2E9C-101B-9397-08002B2CF9AE}" pid="4" name="ContentTypeId">
    <vt:lpwstr>0x0101007EC504F1786A834AB0A43A8D2AD0E2A1</vt:lpwstr>
  </property>
  <property fmtid="{D5CDD505-2E9C-101B-9397-08002B2CF9AE}" pid="5" name="MediaServiceImageTags">
    <vt:lpwstr/>
  </property>
</Properties>
</file>