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4"/>
  </p:sldMasterIdLst>
  <p:notesMasterIdLst>
    <p:notesMasterId r:id="rId6"/>
  </p:notesMasterIdLst>
  <p:sldIdLst>
    <p:sldId id="262" r:id="rId5"/>
  </p:sldIdLst>
  <p:sldSz cx="30175200" cy="210312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24" userDrawn="1">
          <p15:clr>
            <a:srgbClr val="A4A3A4"/>
          </p15:clr>
        </p15:guide>
        <p15:guide id="2" pos="9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F. Ault" initials="DFA" lastIdx="3" clrIdx="0">
    <p:extLst>
      <p:ext uri="{19B8F6BF-5375-455C-9EA6-DF929625EA0E}">
        <p15:presenceInfo xmlns:p15="http://schemas.microsoft.com/office/powerpoint/2012/main" userId="S-1-5-21-57989841-839522115-1957994488-53819" providerId="AD"/>
      </p:ext>
    </p:extLst>
  </p:cmAuthor>
  <p:cmAuthor id="2" name="Lauren Erickson" initials="LE" lastIdx="1" clrIdx="1">
    <p:extLst>
      <p:ext uri="{19B8F6BF-5375-455C-9EA6-DF929625EA0E}">
        <p15:presenceInfo xmlns:p15="http://schemas.microsoft.com/office/powerpoint/2012/main" userId="c220e8f49e114a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D5A"/>
    <a:srgbClr val="E3C354"/>
    <a:srgbClr val="C6D285"/>
    <a:srgbClr val="FFFFFF"/>
    <a:srgbClr val="E6E8E7"/>
    <a:srgbClr val="FF9900"/>
    <a:srgbClr val="512888"/>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9D8A5-65D4-4667-83CC-27694BD3B55C}" v="816" dt="2023-12-15T22:05:30.741"/>
    <p1510:client id="{333E57E3-EE62-4AD7-524F-7467A1D9F4C8}" v="379" dt="2023-12-15T21:39:32.166"/>
    <p1510:client id="{3C4443E7-2D11-D2B2-AAA9-B247D46EFD60}" v="41" dt="2023-12-15T19:35:10.100"/>
    <p1510:client id="{42758AA7-3315-4C8F-A7F5-CB0A61E604BA}" v="792" dt="2023-12-15T18:42:26.801"/>
    <p1510:client id="{64017D2D-62B2-35B0-E1CB-BBCFFACB5636}" v="21" dt="2023-12-15T16:35:17.740"/>
    <p1510:client id="{80FF728E-9EEB-F970-F51F-552792A93BF3}" v="130" dt="2023-12-15T21:40:01.434"/>
    <p1510:client id="{C48007AA-D19C-E84F-3448-758AC51C6873}" v="2" dt="2023-12-15T11:05:15.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94660"/>
  </p:normalViewPr>
  <p:slideViewPr>
    <p:cSldViewPr snapToGrid="0">
      <p:cViewPr>
        <p:scale>
          <a:sx n="25" d="100"/>
          <a:sy n="25" d="100"/>
        </p:scale>
        <p:origin x="1112" y="-240"/>
      </p:cViewPr>
      <p:guideLst>
        <p:guide orient="horz" pos="6624"/>
        <p:guide pos="950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802500-64A0-44E3-A8EC-42C188B8B79C}" type="datetimeFigureOut">
              <a:rPr lang="en-US" smtClean="0"/>
              <a:t>12/16/2023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AEFBF6-DE95-4134-9BB1-D0BCAF7878B1}" type="slidenum">
              <a:rPr lang="en-US" smtClean="0"/>
              <a:t>‹#›</a:t>
            </a:fld>
            <a:endParaRPr lang="en-US"/>
          </a:p>
        </p:txBody>
      </p:sp>
    </p:spTree>
    <p:extLst>
      <p:ext uri="{BB962C8B-B14F-4D97-AF65-F5344CB8AC3E}">
        <p14:creationId xmlns:p14="http://schemas.microsoft.com/office/powerpoint/2010/main" val="2594820355"/>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4F6E9-FB81-8476-7C81-03A6E08543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ABE27-0EC3-301C-EE49-AD9335CCED35}"/>
              </a:ext>
            </a:extLst>
          </p:cNvPr>
          <p:cNvSpPr>
            <a:spLocks noGrp="1" noRot="1" noChangeAspect="1"/>
          </p:cNvSpPr>
          <p:nvPr>
            <p:ph type="sldImg"/>
          </p:nvPr>
        </p:nvSpPr>
        <p:spPr>
          <a:xfrm>
            <a:off x="1255713" y="1162050"/>
            <a:ext cx="4498975" cy="3136900"/>
          </a:xfrm>
        </p:spPr>
      </p:sp>
      <p:sp>
        <p:nvSpPr>
          <p:cNvPr id="3" name="Notes Placeholder 2">
            <a:extLst>
              <a:ext uri="{FF2B5EF4-FFF2-40B4-BE49-F238E27FC236}">
                <a16:creationId xmlns:a16="http://schemas.microsoft.com/office/drawing/2014/main" id="{F23C4473-BB33-92AC-FA01-0656567C13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38E03D-D835-AEDF-A54F-EB887FA4DEB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EFBF6-DE95-4134-9BB1-D0BCAF787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7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3441913"/>
            <a:ext cx="25648920" cy="7321973"/>
          </a:xfrm>
        </p:spPr>
        <p:txBody>
          <a:bodyPr anchor="b"/>
          <a:lstStyle>
            <a:lvl1pPr algn="ctr">
              <a:defRPr sz="8609"/>
            </a:lvl1pPr>
          </a:lstStyle>
          <a:p>
            <a:r>
              <a:rPr lang="en-US"/>
              <a:t>Click to edit Master title style</a:t>
            </a:r>
          </a:p>
        </p:txBody>
      </p:sp>
      <p:sp>
        <p:nvSpPr>
          <p:cNvPr id="3" name="Subtitle 2"/>
          <p:cNvSpPr>
            <a:spLocks noGrp="1"/>
          </p:cNvSpPr>
          <p:nvPr>
            <p:ph type="subTitle" idx="1"/>
          </p:nvPr>
        </p:nvSpPr>
        <p:spPr>
          <a:xfrm>
            <a:off x="3771900" y="11046250"/>
            <a:ext cx="22631400" cy="5077670"/>
          </a:xfrm>
        </p:spPr>
        <p:txBody>
          <a:bodyPr/>
          <a:lstStyle>
            <a:lvl1pPr marL="0" indent="0" algn="ctr">
              <a:buNone/>
              <a:defRPr sz="3444"/>
            </a:lvl1pPr>
            <a:lvl2pPr marL="655991" indent="0" algn="ctr">
              <a:buNone/>
              <a:defRPr sz="2870"/>
            </a:lvl2pPr>
            <a:lvl3pPr marL="1311981" indent="0" algn="ctr">
              <a:buNone/>
              <a:defRPr sz="2583"/>
            </a:lvl3pPr>
            <a:lvl4pPr marL="1967972" indent="0" algn="ctr">
              <a:buNone/>
              <a:defRPr sz="2296"/>
            </a:lvl4pPr>
            <a:lvl5pPr marL="2623962" indent="0" algn="ctr">
              <a:buNone/>
              <a:defRPr sz="2296"/>
            </a:lvl5pPr>
            <a:lvl6pPr marL="3279953" indent="0" algn="ctr">
              <a:buNone/>
              <a:defRPr sz="2296"/>
            </a:lvl6pPr>
            <a:lvl7pPr marL="3935943" indent="0" algn="ctr">
              <a:buNone/>
              <a:defRPr sz="2296"/>
            </a:lvl7pPr>
            <a:lvl8pPr marL="4591934" indent="0" algn="ctr">
              <a:buNone/>
              <a:defRPr sz="2296"/>
            </a:lvl8pPr>
            <a:lvl9pPr marL="5247924" indent="0" algn="ctr">
              <a:buNone/>
              <a:defRPr sz="229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697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5091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94129" y="1119717"/>
            <a:ext cx="6506528" cy="17822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74546" y="1119717"/>
            <a:ext cx="19142393" cy="17822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76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8278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8830" y="5243201"/>
            <a:ext cx="26026110" cy="8748393"/>
          </a:xfrm>
        </p:spPr>
        <p:txBody>
          <a:bodyPr anchor="b"/>
          <a:lstStyle>
            <a:lvl1pPr>
              <a:defRPr sz="8609"/>
            </a:lvl1pPr>
          </a:lstStyle>
          <a:p>
            <a:r>
              <a:rPr lang="en-US"/>
              <a:t>Click to edit Master title style</a:t>
            </a:r>
          </a:p>
        </p:txBody>
      </p:sp>
      <p:sp>
        <p:nvSpPr>
          <p:cNvPr id="3" name="Text Placeholder 2"/>
          <p:cNvSpPr>
            <a:spLocks noGrp="1"/>
          </p:cNvSpPr>
          <p:nvPr>
            <p:ph type="body" idx="1"/>
          </p:nvPr>
        </p:nvSpPr>
        <p:spPr>
          <a:xfrm>
            <a:off x="2058830" y="14074358"/>
            <a:ext cx="26026110" cy="4600573"/>
          </a:xfrm>
        </p:spPr>
        <p:txBody>
          <a:bodyPr/>
          <a:lstStyle>
            <a:lvl1pPr marL="0" indent="0">
              <a:buNone/>
              <a:defRPr sz="3444">
                <a:solidFill>
                  <a:schemeClr val="tx1"/>
                </a:solidFill>
              </a:defRPr>
            </a:lvl1pPr>
            <a:lvl2pPr marL="655991" indent="0">
              <a:buNone/>
              <a:defRPr sz="2870">
                <a:solidFill>
                  <a:schemeClr val="tx1">
                    <a:tint val="75000"/>
                  </a:schemeClr>
                </a:solidFill>
              </a:defRPr>
            </a:lvl2pPr>
            <a:lvl3pPr marL="1311981" indent="0">
              <a:buNone/>
              <a:defRPr sz="2583">
                <a:solidFill>
                  <a:schemeClr val="tx1">
                    <a:tint val="75000"/>
                  </a:schemeClr>
                </a:solidFill>
              </a:defRPr>
            </a:lvl3pPr>
            <a:lvl4pPr marL="1967972" indent="0">
              <a:buNone/>
              <a:defRPr sz="2296">
                <a:solidFill>
                  <a:schemeClr val="tx1">
                    <a:tint val="75000"/>
                  </a:schemeClr>
                </a:solidFill>
              </a:defRPr>
            </a:lvl4pPr>
            <a:lvl5pPr marL="2623962" indent="0">
              <a:buNone/>
              <a:defRPr sz="2296">
                <a:solidFill>
                  <a:schemeClr val="tx1">
                    <a:tint val="75000"/>
                  </a:schemeClr>
                </a:solidFill>
              </a:defRPr>
            </a:lvl5pPr>
            <a:lvl6pPr marL="3279953" indent="0">
              <a:buNone/>
              <a:defRPr sz="2296">
                <a:solidFill>
                  <a:schemeClr val="tx1">
                    <a:tint val="75000"/>
                  </a:schemeClr>
                </a:solidFill>
              </a:defRPr>
            </a:lvl6pPr>
            <a:lvl7pPr marL="3935943" indent="0">
              <a:buNone/>
              <a:defRPr sz="2296">
                <a:solidFill>
                  <a:schemeClr val="tx1">
                    <a:tint val="75000"/>
                  </a:schemeClr>
                </a:solidFill>
              </a:defRPr>
            </a:lvl7pPr>
            <a:lvl8pPr marL="4591934" indent="0">
              <a:buNone/>
              <a:defRPr sz="2296">
                <a:solidFill>
                  <a:schemeClr val="tx1">
                    <a:tint val="75000"/>
                  </a:schemeClr>
                </a:solidFill>
              </a:defRPr>
            </a:lvl8pPr>
            <a:lvl9pPr marL="5247924" indent="0">
              <a:buNone/>
              <a:defRPr sz="2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0510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74545" y="5598583"/>
            <a:ext cx="1282446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276195" y="5598583"/>
            <a:ext cx="1282446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5627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8475" y="1119721"/>
            <a:ext cx="26026110" cy="4065060"/>
          </a:xfrm>
        </p:spPr>
        <p:txBody>
          <a:bodyPr/>
          <a:lstStyle/>
          <a:p>
            <a:r>
              <a:rPr lang="en-US"/>
              <a:t>Click to edit Master title style</a:t>
            </a:r>
          </a:p>
        </p:txBody>
      </p:sp>
      <p:sp>
        <p:nvSpPr>
          <p:cNvPr id="3" name="Text Placeholder 2"/>
          <p:cNvSpPr>
            <a:spLocks noGrp="1"/>
          </p:cNvSpPr>
          <p:nvPr>
            <p:ph type="body" idx="1"/>
          </p:nvPr>
        </p:nvSpPr>
        <p:spPr>
          <a:xfrm>
            <a:off x="2078479" y="5155567"/>
            <a:ext cx="12765522" cy="2526663"/>
          </a:xfrm>
        </p:spPr>
        <p:txBody>
          <a:bodyPr anchor="b"/>
          <a:lstStyle>
            <a:lvl1pPr marL="0" indent="0">
              <a:buNone/>
              <a:defRPr sz="3444" b="1"/>
            </a:lvl1pPr>
            <a:lvl2pPr marL="655991" indent="0">
              <a:buNone/>
              <a:defRPr sz="2870" b="1"/>
            </a:lvl2pPr>
            <a:lvl3pPr marL="1311981" indent="0">
              <a:buNone/>
              <a:defRPr sz="2583" b="1"/>
            </a:lvl3pPr>
            <a:lvl4pPr marL="1967972" indent="0">
              <a:buNone/>
              <a:defRPr sz="2296" b="1"/>
            </a:lvl4pPr>
            <a:lvl5pPr marL="2623962" indent="0">
              <a:buNone/>
              <a:defRPr sz="2296" b="1"/>
            </a:lvl5pPr>
            <a:lvl6pPr marL="3279953" indent="0">
              <a:buNone/>
              <a:defRPr sz="2296" b="1"/>
            </a:lvl6pPr>
            <a:lvl7pPr marL="3935943" indent="0">
              <a:buNone/>
              <a:defRPr sz="2296" b="1"/>
            </a:lvl7pPr>
            <a:lvl8pPr marL="4591934" indent="0">
              <a:buNone/>
              <a:defRPr sz="2296" b="1"/>
            </a:lvl8pPr>
            <a:lvl9pPr marL="5247924" indent="0">
              <a:buNone/>
              <a:defRPr sz="2296" b="1"/>
            </a:lvl9pPr>
          </a:lstStyle>
          <a:p>
            <a:pPr lvl="0"/>
            <a:r>
              <a:rPr lang="en-US"/>
              <a:t>Click to edit Master text styles</a:t>
            </a:r>
          </a:p>
        </p:txBody>
      </p:sp>
      <p:sp>
        <p:nvSpPr>
          <p:cNvPr id="4" name="Content Placeholder 3"/>
          <p:cNvSpPr>
            <a:spLocks noGrp="1"/>
          </p:cNvSpPr>
          <p:nvPr>
            <p:ph sz="half" idx="2"/>
          </p:nvPr>
        </p:nvSpPr>
        <p:spPr>
          <a:xfrm>
            <a:off x="2078479" y="7682230"/>
            <a:ext cx="12765522"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276197" y="5155567"/>
            <a:ext cx="12828390" cy="2526663"/>
          </a:xfrm>
        </p:spPr>
        <p:txBody>
          <a:bodyPr anchor="b"/>
          <a:lstStyle>
            <a:lvl1pPr marL="0" indent="0">
              <a:buNone/>
              <a:defRPr sz="3444" b="1"/>
            </a:lvl1pPr>
            <a:lvl2pPr marL="655991" indent="0">
              <a:buNone/>
              <a:defRPr sz="2870" b="1"/>
            </a:lvl2pPr>
            <a:lvl3pPr marL="1311981" indent="0">
              <a:buNone/>
              <a:defRPr sz="2583" b="1"/>
            </a:lvl3pPr>
            <a:lvl4pPr marL="1967972" indent="0">
              <a:buNone/>
              <a:defRPr sz="2296" b="1"/>
            </a:lvl4pPr>
            <a:lvl5pPr marL="2623962" indent="0">
              <a:buNone/>
              <a:defRPr sz="2296" b="1"/>
            </a:lvl5pPr>
            <a:lvl6pPr marL="3279953" indent="0">
              <a:buNone/>
              <a:defRPr sz="2296" b="1"/>
            </a:lvl6pPr>
            <a:lvl7pPr marL="3935943" indent="0">
              <a:buNone/>
              <a:defRPr sz="2296" b="1"/>
            </a:lvl7pPr>
            <a:lvl8pPr marL="4591934" indent="0">
              <a:buNone/>
              <a:defRPr sz="2296" b="1"/>
            </a:lvl8pPr>
            <a:lvl9pPr marL="5247924" indent="0">
              <a:buNone/>
              <a:defRPr sz="2296" b="1"/>
            </a:lvl9pPr>
          </a:lstStyle>
          <a:p>
            <a:pPr lvl="0"/>
            <a:r>
              <a:rPr lang="en-US"/>
              <a:t>Click to edit Master text styles</a:t>
            </a:r>
          </a:p>
        </p:txBody>
      </p:sp>
      <p:sp>
        <p:nvSpPr>
          <p:cNvPr id="6" name="Content Placeholder 5"/>
          <p:cNvSpPr>
            <a:spLocks noGrp="1"/>
          </p:cNvSpPr>
          <p:nvPr>
            <p:ph sz="quarter" idx="4"/>
          </p:nvPr>
        </p:nvSpPr>
        <p:spPr>
          <a:xfrm>
            <a:off x="15276197" y="7682230"/>
            <a:ext cx="12828390"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9869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3149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5474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1402080"/>
            <a:ext cx="9732287" cy="4907280"/>
          </a:xfrm>
        </p:spPr>
        <p:txBody>
          <a:bodyPr anchor="b"/>
          <a:lstStyle>
            <a:lvl1pPr>
              <a:defRPr sz="4591"/>
            </a:lvl1pPr>
          </a:lstStyle>
          <a:p>
            <a:r>
              <a:rPr lang="en-US"/>
              <a:t>Click to edit Master title style</a:t>
            </a:r>
          </a:p>
        </p:txBody>
      </p:sp>
      <p:sp>
        <p:nvSpPr>
          <p:cNvPr id="3" name="Content Placeholder 2"/>
          <p:cNvSpPr>
            <a:spLocks noGrp="1"/>
          </p:cNvSpPr>
          <p:nvPr>
            <p:ph idx="1"/>
          </p:nvPr>
        </p:nvSpPr>
        <p:spPr>
          <a:xfrm>
            <a:off x="12828390" y="3028108"/>
            <a:ext cx="15276195" cy="14945783"/>
          </a:xfrm>
        </p:spPr>
        <p:txBody>
          <a:bodyPr/>
          <a:lstStyle>
            <a:lvl1pPr>
              <a:defRPr sz="4591"/>
            </a:lvl1pPr>
            <a:lvl2pPr>
              <a:defRPr sz="4017"/>
            </a:lvl2pPr>
            <a:lvl3pPr>
              <a:defRPr sz="3444"/>
            </a:lvl3pPr>
            <a:lvl4pPr>
              <a:defRPr sz="2870"/>
            </a:lvl4pPr>
            <a:lvl5pPr>
              <a:defRPr sz="2870"/>
            </a:lvl5pPr>
            <a:lvl6pPr>
              <a:defRPr sz="2870"/>
            </a:lvl6pPr>
            <a:lvl7pPr>
              <a:defRPr sz="2870"/>
            </a:lvl7pPr>
            <a:lvl8pPr>
              <a:defRPr sz="2870"/>
            </a:lvl8pPr>
            <a:lvl9pPr>
              <a:defRPr sz="28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78476" y="6309360"/>
            <a:ext cx="9732287" cy="11688870"/>
          </a:xfrm>
        </p:spPr>
        <p:txBody>
          <a:bodyPr/>
          <a:lstStyle>
            <a:lvl1pPr marL="0" indent="0">
              <a:buNone/>
              <a:defRPr sz="2296"/>
            </a:lvl1pPr>
            <a:lvl2pPr marL="655991" indent="0">
              <a:buNone/>
              <a:defRPr sz="2009"/>
            </a:lvl2pPr>
            <a:lvl3pPr marL="1311981" indent="0">
              <a:buNone/>
              <a:defRPr sz="1722"/>
            </a:lvl3pPr>
            <a:lvl4pPr marL="1967972" indent="0">
              <a:buNone/>
              <a:defRPr sz="1435"/>
            </a:lvl4pPr>
            <a:lvl5pPr marL="2623962" indent="0">
              <a:buNone/>
              <a:defRPr sz="1435"/>
            </a:lvl5pPr>
            <a:lvl6pPr marL="3279953" indent="0">
              <a:buNone/>
              <a:defRPr sz="1435"/>
            </a:lvl6pPr>
            <a:lvl7pPr marL="3935943" indent="0">
              <a:buNone/>
              <a:defRPr sz="1435"/>
            </a:lvl7pPr>
            <a:lvl8pPr marL="4591934" indent="0">
              <a:buNone/>
              <a:defRPr sz="1435"/>
            </a:lvl8pPr>
            <a:lvl9pPr marL="5247924" indent="0">
              <a:buNone/>
              <a:defRPr sz="1435"/>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8764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1402080"/>
            <a:ext cx="9732287" cy="4907280"/>
          </a:xfrm>
        </p:spPr>
        <p:txBody>
          <a:bodyPr anchor="b"/>
          <a:lstStyle>
            <a:lvl1pPr>
              <a:defRPr sz="4591"/>
            </a:lvl1pPr>
          </a:lstStyle>
          <a:p>
            <a:r>
              <a:rPr lang="en-US"/>
              <a:t>Click to edit Master title style</a:t>
            </a:r>
          </a:p>
        </p:txBody>
      </p:sp>
      <p:sp>
        <p:nvSpPr>
          <p:cNvPr id="3" name="Picture Placeholder 2"/>
          <p:cNvSpPr>
            <a:spLocks noGrp="1" noChangeAspect="1"/>
          </p:cNvSpPr>
          <p:nvPr>
            <p:ph type="pic" idx="1"/>
          </p:nvPr>
        </p:nvSpPr>
        <p:spPr>
          <a:xfrm>
            <a:off x="12828390" y="3028108"/>
            <a:ext cx="15276195" cy="14945783"/>
          </a:xfrm>
        </p:spPr>
        <p:txBody>
          <a:bodyPr anchor="t"/>
          <a:lstStyle>
            <a:lvl1pPr marL="0" indent="0">
              <a:buNone/>
              <a:defRPr sz="4591"/>
            </a:lvl1pPr>
            <a:lvl2pPr marL="655991" indent="0">
              <a:buNone/>
              <a:defRPr sz="4017"/>
            </a:lvl2pPr>
            <a:lvl3pPr marL="1311981" indent="0">
              <a:buNone/>
              <a:defRPr sz="3444"/>
            </a:lvl3pPr>
            <a:lvl4pPr marL="1967972" indent="0">
              <a:buNone/>
              <a:defRPr sz="2870"/>
            </a:lvl4pPr>
            <a:lvl5pPr marL="2623962" indent="0">
              <a:buNone/>
              <a:defRPr sz="2870"/>
            </a:lvl5pPr>
            <a:lvl6pPr marL="3279953" indent="0">
              <a:buNone/>
              <a:defRPr sz="2870"/>
            </a:lvl6pPr>
            <a:lvl7pPr marL="3935943" indent="0">
              <a:buNone/>
              <a:defRPr sz="2870"/>
            </a:lvl7pPr>
            <a:lvl8pPr marL="4591934" indent="0">
              <a:buNone/>
              <a:defRPr sz="2870"/>
            </a:lvl8pPr>
            <a:lvl9pPr marL="5247924" indent="0">
              <a:buNone/>
              <a:defRPr sz="2870"/>
            </a:lvl9pPr>
          </a:lstStyle>
          <a:p>
            <a:endParaRPr lang="en-US"/>
          </a:p>
        </p:txBody>
      </p:sp>
      <p:sp>
        <p:nvSpPr>
          <p:cNvPr id="4" name="Text Placeholder 3"/>
          <p:cNvSpPr>
            <a:spLocks noGrp="1"/>
          </p:cNvSpPr>
          <p:nvPr>
            <p:ph type="body" sz="half" idx="2"/>
          </p:nvPr>
        </p:nvSpPr>
        <p:spPr>
          <a:xfrm>
            <a:off x="2078476" y="6309360"/>
            <a:ext cx="9732287" cy="11688870"/>
          </a:xfrm>
        </p:spPr>
        <p:txBody>
          <a:bodyPr/>
          <a:lstStyle>
            <a:lvl1pPr marL="0" indent="0">
              <a:buNone/>
              <a:defRPr sz="2296"/>
            </a:lvl1pPr>
            <a:lvl2pPr marL="655991" indent="0">
              <a:buNone/>
              <a:defRPr sz="2009"/>
            </a:lvl2pPr>
            <a:lvl3pPr marL="1311981" indent="0">
              <a:buNone/>
              <a:defRPr sz="1722"/>
            </a:lvl3pPr>
            <a:lvl4pPr marL="1967972" indent="0">
              <a:buNone/>
              <a:defRPr sz="1435"/>
            </a:lvl4pPr>
            <a:lvl5pPr marL="2623962" indent="0">
              <a:buNone/>
              <a:defRPr sz="1435"/>
            </a:lvl5pPr>
            <a:lvl6pPr marL="3279953" indent="0">
              <a:buNone/>
              <a:defRPr sz="1435"/>
            </a:lvl6pPr>
            <a:lvl7pPr marL="3935943" indent="0">
              <a:buNone/>
              <a:defRPr sz="1435"/>
            </a:lvl7pPr>
            <a:lvl8pPr marL="4591934" indent="0">
              <a:buNone/>
              <a:defRPr sz="1435"/>
            </a:lvl8pPr>
            <a:lvl9pPr marL="5247924" indent="0">
              <a:buNone/>
              <a:defRPr sz="1435"/>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647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4545" y="1119721"/>
            <a:ext cx="26026110" cy="40650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74545" y="5598583"/>
            <a:ext cx="26026110" cy="133441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74545" y="19492811"/>
            <a:ext cx="6789420" cy="1119717"/>
          </a:xfrm>
          <a:prstGeom prst="rect">
            <a:avLst/>
          </a:prstGeom>
        </p:spPr>
        <p:txBody>
          <a:bodyPr vert="horz" lIns="91440" tIns="45720" rIns="91440" bIns="45720" rtlCol="0" anchor="ctr"/>
          <a:lstStyle>
            <a:lvl1pPr algn="l">
              <a:defRPr sz="1722">
                <a:solidFill>
                  <a:schemeClr val="tx1">
                    <a:tint val="75000"/>
                  </a:schemeClr>
                </a:solidFill>
              </a:defRPr>
            </a:lvl1pPr>
          </a:lstStyle>
          <a:p>
            <a:fld id="{C764DE79-268F-4C1A-8933-263129D2AF90}" type="datetimeFigureOut">
              <a:rPr lang="en-US" dirty="0"/>
              <a:t>12/16/2023</a:t>
            </a:fld>
            <a:endParaRPr lang="en-US"/>
          </a:p>
        </p:txBody>
      </p:sp>
      <p:sp>
        <p:nvSpPr>
          <p:cNvPr id="5" name="Footer Placeholder 4"/>
          <p:cNvSpPr>
            <a:spLocks noGrp="1"/>
          </p:cNvSpPr>
          <p:nvPr>
            <p:ph type="ftr" sz="quarter" idx="3"/>
          </p:nvPr>
        </p:nvSpPr>
        <p:spPr>
          <a:xfrm>
            <a:off x="9995535" y="19492811"/>
            <a:ext cx="10184130" cy="1119717"/>
          </a:xfrm>
          <a:prstGeom prst="rect">
            <a:avLst/>
          </a:prstGeom>
        </p:spPr>
        <p:txBody>
          <a:bodyPr vert="horz" lIns="91440" tIns="45720" rIns="91440" bIns="45720" rtlCol="0" anchor="ctr"/>
          <a:lstStyle>
            <a:lvl1pPr algn="ctr">
              <a:defRPr sz="17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11235" y="19492811"/>
            <a:ext cx="6789420" cy="1119717"/>
          </a:xfrm>
          <a:prstGeom prst="rect">
            <a:avLst/>
          </a:prstGeom>
        </p:spPr>
        <p:txBody>
          <a:bodyPr vert="horz" lIns="91440" tIns="45720" rIns="91440" bIns="45720" rtlCol="0" anchor="ctr"/>
          <a:lstStyle>
            <a:lvl1pPr algn="r">
              <a:defRPr sz="1722">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875472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8E7"/>
        </a:solidFill>
        <a:effectLst/>
      </p:bgPr>
    </p:bg>
    <p:spTree>
      <p:nvGrpSpPr>
        <p:cNvPr id="1" name="">
          <a:extLst>
            <a:ext uri="{FF2B5EF4-FFF2-40B4-BE49-F238E27FC236}">
              <a16:creationId xmlns:a16="http://schemas.microsoft.com/office/drawing/2014/main" id="{1FDB1176-5D02-6373-DC29-81F90205DE7B}"/>
            </a:ext>
          </a:extLst>
        </p:cNvPr>
        <p:cNvGrpSpPr/>
        <p:nvPr/>
      </p:nvGrpSpPr>
      <p:grpSpPr>
        <a:xfrm>
          <a:off x="0" y="0"/>
          <a:ext cx="0" cy="0"/>
          <a:chOff x="0" y="0"/>
          <a:chExt cx="0" cy="0"/>
        </a:xfrm>
      </p:grpSpPr>
      <p:pic>
        <p:nvPicPr>
          <p:cNvPr id="15" name="Picture 14" descr="A green and blue background&#10;&#10;Description automatically generated">
            <a:extLst>
              <a:ext uri="{FF2B5EF4-FFF2-40B4-BE49-F238E27FC236}">
                <a16:creationId xmlns:a16="http://schemas.microsoft.com/office/drawing/2014/main" id="{5835E8BC-A245-579C-AE83-D4981DDD2FC2}"/>
              </a:ext>
            </a:extLst>
          </p:cNvPr>
          <p:cNvPicPr>
            <a:picLocks noChangeAspect="1"/>
          </p:cNvPicPr>
          <p:nvPr/>
        </p:nvPicPr>
        <p:blipFill rotWithShape="1">
          <a:blip r:embed="rId3">
            <a:extLst>
              <a:ext uri="{28A0092B-C50C-407E-A947-70E740481C1C}">
                <a14:useLocalDpi xmlns:a14="http://schemas.microsoft.com/office/drawing/2010/main" val="0"/>
              </a:ext>
            </a:extLst>
          </a:blip>
          <a:srcRect l="31" t="92623" r="-128"/>
          <a:stretch/>
        </p:blipFill>
        <p:spPr>
          <a:xfrm>
            <a:off x="-104977" y="20498939"/>
            <a:ext cx="30393813" cy="540137"/>
          </a:xfrm>
          <a:prstGeom prst="rect">
            <a:avLst/>
          </a:prstGeom>
        </p:spPr>
      </p:pic>
      <p:pic>
        <p:nvPicPr>
          <p:cNvPr id="13" name="Picture 12" descr="A blue and yellow background&#10;&#10;Description automatically generated">
            <a:extLst>
              <a:ext uri="{FF2B5EF4-FFF2-40B4-BE49-F238E27FC236}">
                <a16:creationId xmlns:a16="http://schemas.microsoft.com/office/drawing/2014/main" id="{003F4089-A8C0-4CC1-7E77-DDC120466823}"/>
              </a:ext>
            </a:extLst>
          </p:cNvPr>
          <p:cNvPicPr>
            <a:picLocks noChangeAspect="1"/>
          </p:cNvPicPr>
          <p:nvPr/>
        </p:nvPicPr>
        <p:blipFill rotWithShape="1">
          <a:blip r:embed="rId3">
            <a:extLst>
              <a:ext uri="{28A0092B-C50C-407E-A947-70E740481C1C}">
                <a14:useLocalDpi xmlns:a14="http://schemas.microsoft.com/office/drawing/2010/main" val="0"/>
              </a:ext>
            </a:extLst>
          </a:blip>
          <a:srcRect l="13" t="3020" r="-175" b="75317"/>
          <a:stretch/>
        </p:blipFill>
        <p:spPr>
          <a:xfrm>
            <a:off x="-102236" y="1996"/>
            <a:ext cx="30404966" cy="4526005"/>
          </a:xfrm>
          <a:prstGeom prst="rect">
            <a:avLst/>
          </a:prstGeom>
        </p:spPr>
      </p:pic>
      <p:sp>
        <p:nvSpPr>
          <p:cNvPr id="50" name="Rectangle 49">
            <a:extLst>
              <a:ext uri="{FF2B5EF4-FFF2-40B4-BE49-F238E27FC236}">
                <a16:creationId xmlns:a16="http://schemas.microsoft.com/office/drawing/2014/main" id="{18F34E02-B3EB-9E4A-F865-427DB8D91B56}"/>
              </a:ext>
            </a:extLst>
          </p:cNvPr>
          <p:cNvSpPr/>
          <p:nvPr/>
        </p:nvSpPr>
        <p:spPr>
          <a:xfrm>
            <a:off x="213416" y="4822334"/>
            <a:ext cx="10088450" cy="88617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4901A403-D179-8D4D-14D0-280E1E3C9ED3}"/>
              </a:ext>
            </a:extLst>
          </p:cNvPr>
          <p:cNvSpPr txBox="1"/>
          <p:nvPr/>
        </p:nvSpPr>
        <p:spPr>
          <a:xfrm>
            <a:off x="6580802" y="10256111"/>
            <a:ext cx="4018770" cy="640496"/>
          </a:xfrm>
          <a:prstGeom prst="rect">
            <a:avLst/>
          </a:prstGeom>
          <a:noFill/>
        </p:spPr>
        <p:txBody>
          <a:bodyPr wrap="square" rtlCol="0">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3562" b="0" i="0" u="none" strike="noStrike" kern="1200" cap="none" spc="0" normalizeH="0" baseline="0" noProof="0">
                <a:ln>
                  <a:noFill/>
                </a:ln>
                <a:solidFill>
                  <a:prstClr val="white"/>
                </a:solidFill>
                <a:effectLst/>
                <a:uLnTx/>
                <a:uFillTx/>
                <a:latin typeface="Calibri" panose="020F0502020204030204"/>
                <a:ea typeface="+mn-ea"/>
                <a:cs typeface="+mn-cs"/>
              </a:rPr>
              <a:t>Heading</a:t>
            </a: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a:extLst>
              <a:ext uri="{FF2B5EF4-FFF2-40B4-BE49-F238E27FC236}">
                <a16:creationId xmlns:a16="http://schemas.microsoft.com/office/drawing/2014/main" id="{61A0EEC8-F960-8318-BE4D-0C22F85A30A0}"/>
              </a:ext>
            </a:extLst>
          </p:cNvPr>
          <p:cNvSpPr>
            <a:spLocks noChangeAspect="1" noChangeArrowheads="1"/>
          </p:cNvSpPr>
          <p:nvPr/>
        </p:nvSpPr>
        <p:spPr bwMode="auto">
          <a:xfrm>
            <a:off x="5438639" y="6377965"/>
            <a:ext cx="135723" cy="1357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0717" tIns="20358" rIns="40717" bIns="20358" numCol="1" anchor="t" anchorCtr="0" compatLnSpc="1">
            <a:prstTxWarp prst="textNoShape">
              <a:avLst/>
            </a:prstTxWarp>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l" defTabSz="304770" rtl="0" eaLnBrk="1" fontAlgn="auto" latinLnBrk="0" hangingPunct="1">
              <a:lnSpc>
                <a:spcPct val="100000"/>
              </a:lnSpc>
              <a:spcBef>
                <a:spcPts val="0"/>
              </a:spcBef>
              <a:spcAft>
                <a:spcPts val="0"/>
              </a:spcAft>
              <a:buClrTx/>
              <a:buSzTx/>
              <a:buFontTx/>
              <a:buNone/>
              <a:tabLst/>
              <a:defRPr/>
            </a:pPr>
            <a:endParaRPr kumimoji="0" lang="en-US" sz="5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8"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a:extLst>
              <a:ext uri="{FF2B5EF4-FFF2-40B4-BE49-F238E27FC236}">
                <a16:creationId xmlns:a16="http://schemas.microsoft.com/office/drawing/2014/main" id="{EB268670-6804-537E-448A-185C0A31F7A0}"/>
              </a:ext>
            </a:extLst>
          </p:cNvPr>
          <p:cNvSpPr>
            <a:spLocks noChangeAspect="1" noChangeArrowheads="1"/>
          </p:cNvSpPr>
          <p:nvPr/>
        </p:nvSpPr>
        <p:spPr bwMode="auto">
          <a:xfrm>
            <a:off x="5535584" y="6445827"/>
            <a:ext cx="135723" cy="1357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0717" tIns="20358" rIns="40717" bIns="20358" numCol="1" anchor="t" anchorCtr="0" compatLnSpc="1">
            <a:prstTxWarp prst="textNoShape">
              <a:avLst/>
            </a:prstTxWarp>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l" defTabSz="304770" rtl="0" eaLnBrk="1" fontAlgn="auto" latinLnBrk="0" hangingPunct="1">
              <a:lnSpc>
                <a:spcPct val="100000"/>
              </a:lnSpc>
              <a:spcBef>
                <a:spcPts val="0"/>
              </a:spcBef>
              <a:spcAft>
                <a:spcPts val="0"/>
              </a:spcAft>
              <a:buClrTx/>
              <a:buSzTx/>
              <a:buFontTx/>
              <a:buNone/>
              <a:tabLst/>
              <a:defRPr/>
            </a:pPr>
            <a:endParaRPr kumimoji="0" lang="en-US" sz="5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71665C8B-94D7-8154-5DFA-1464867DC3C0}"/>
              </a:ext>
            </a:extLst>
          </p:cNvPr>
          <p:cNvSpPr/>
          <p:nvPr/>
        </p:nvSpPr>
        <p:spPr>
          <a:xfrm>
            <a:off x="2182101" y="4536978"/>
            <a:ext cx="5250632" cy="559087"/>
          </a:xfrm>
          <a:prstGeom prst="rect">
            <a:avLst/>
          </a:prstGeom>
          <a:solidFill>
            <a:srgbClr val="245D5A"/>
          </a:solidFill>
          <a:ln w="41275">
            <a:solidFill>
              <a:schemeClr val="bg1">
                <a:alpha val="7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5E1FB717-43C0-BFF2-B0AC-5E62C8E2AA19}"/>
              </a:ext>
            </a:extLst>
          </p:cNvPr>
          <p:cNvSpPr txBox="1"/>
          <p:nvPr/>
        </p:nvSpPr>
        <p:spPr>
          <a:xfrm>
            <a:off x="2950100" y="4450593"/>
            <a:ext cx="3927803" cy="64049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3562" b="0" i="0" u="none" strike="noStrike" kern="1200" cap="all" spc="0" normalizeH="0" baseline="0" noProof="0" dirty="0">
                <a:ln>
                  <a:noFill/>
                </a:ln>
                <a:solidFill>
                  <a:prstClr val="white"/>
                </a:solidFill>
                <a:effectLst/>
                <a:uLnTx/>
                <a:uFillTx/>
                <a:latin typeface="Calibri" panose="020F0502020204030204"/>
                <a:ea typeface="+mn-ea"/>
                <a:cs typeface="+mn-cs"/>
              </a:rPr>
              <a:t>Introduction</a:t>
            </a:r>
            <a:endParaRPr kumimoji="0" lang="en-US" sz="950" b="0" i="0" u="none" strike="noStrike" kern="1200" cap="all"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2E0D85C-DE22-2FC7-A37A-21F541EA85F8}"/>
              </a:ext>
            </a:extLst>
          </p:cNvPr>
          <p:cNvSpPr/>
          <p:nvPr/>
        </p:nvSpPr>
        <p:spPr>
          <a:xfrm>
            <a:off x="10414132" y="4826971"/>
            <a:ext cx="10015346" cy="15556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914400" marR="0" lvl="0" indent="0" algn="l" defTabSz="30477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E40150A6-3FDF-571E-0CAD-E76DE5936C96}"/>
              </a:ext>
            </a:extLst>
          </p:cNvPr>
          <p:cNvSpPr/>
          <p:nvPr/>
        </p:nvSpPr>
        <p:spPr>
          <a:xfrm>
            <a:off x="12963149" y="4540315"/>
            <a:ext cx="5250632" cy="559087"/>
          </a:xfrm>
          <a:prstGeom prst="rect">
            <a:avLst/>
          </a:prstGeom>
          <a:solidFill>
            <a:srgbClr val="245D5A"/>
          </a:solidFill>
          <a:ln w="41275">
            <a:solidFill>
              <a:schemeClr val="bg1">
                <a:alpha val="7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074CCF8-572F-5336-F05E-5E027BDA18AF}"/>
              </a:ext>
            </a:extLst>
          </p:cNvPr>
          <p:cNvSpPr txBox="1"/>
          <p:nvPr/>
        </p:nvSpPr>
        <p:spPr>
          <a:xfrm>
            <a:off x="12963149" y="4433627"/>
            <a:ext cx="5174875" cy="786690"/>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3562" b="0" i="0" u="none" strike="noStrike" kern="1200" cap="all" spc="0" normalizeH="0" baseline="0" noProof="0" dirty="0">
                <a:ln>
                  <a:noFill/>
                </a:ln>
                <a:solidFill>
                  <a:prstClr val="white"/>
                </a:solidFill>
                <a:effectLst/>
                <a:uLnTx/>
                <a:uFillTx/>
                <a:latin typeface="Calibri" panose="020F0502020204030204"/>
                <a:ea typeface="+mn-ea"/>
                <a:cs typeface="+mn-cs"/>
              </a:rPr>
              <a:t>Mathematical Model</a:t>
            </a:r>
            <a:endParaRPr kumimoji="0" lang="en-US" sz="950" b="0" i="0" u="none" strike="noStrike" kern="1200" cap="all" spc="0" normalizeH="0" baseline="0" noProof="0" dirty="0">
              <a:ln>
                <a:noFill/>
              </a:ln>
              <a:solidFill>
                <a:prstClr val="white"/>
              </a:solidFill>
              <a:effectLst/>
              <a:uLnTx/>
              <a:uFillTx/>
              <a:latin typeface="Calibri" panose="020F0502020204030204"/>
              <a:ea typeface="+mn-ea"/>
              <a:cs typeface="+mn-cs"/>
            </a:endParaRPr>
          </a:p>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284DA-CED5-56BE-73E6-59E0E26AC700}"/>
              </a:ext>
            </a:extLst>
          </p:cNvPr>
          <p:cNvSpPr/>
          <p:nvPr/>
        </p:nvSpPr>
        <p:spPr>
          <a:xfrm>
            <a:off x="20543267" y="4829747"/>
            <a:ext cx="9338846" cy="89905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2E622B8-53F6-0F7B-0F37-0CFD69070000}"/>
              </a:ext>
            </a:extLst>
          </p:cNvPr>
          <p:cNvSpPr/>
          <p:nvPr/>
        </p:nvSpPr>
        <p:spPr>
          <a:xfrm>
            <a:off x="22612852" y="4534403"/>
            <a:ext cx="5250632" cy="559087"/>
          </a:xfrm>
          <a:prstGeom prst="rect">
            <a:avLst/>
          </a:prstGeom>
          <a:solidFill>
            <a:srgbClr val="245D5A"/>
          </a:solidFill>
          <a:ln w="41275">
            <a:solidFill>
              <a:schemeClr val="bg1">
                <a:alpha val="7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F97CC69-FC0A-9B09-B12E-6BF9441C7C42}"/>
              </a:ext>
            </a:extLst>
          </p:cNvPr>
          <p:cNvSpPr txBox="1"/>
          <p:nvPr/>
        </p:nvSpPr>
        <p:spPr>
          <a:xfrm>
            <a:off x="23393406" y="4438617"/>
            <a:ext cx="3927803" cy="64049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3562" b="0" i="0" u="none" strike="noStrike" kern="1200" cap="all" spc="0" normalizeH="0" baseline="0" noProof="0" dirty="0">
                <a:ln>
                  <a:noFill/>
                </a:ln>
                <a:solidFill>
                  <a:prstClr val="white"/>
                </a:solidFill>
                <a:effectLst/>
                <a:uLnTx/>
                <a:uFillTx/>
                <a:latin typeface="Calibri" panose="020F0502020204030204"/>
                <a:ea typeface="+mn-ea"/>
                <a:cs typeface="+mn-cs"/>
              </a:rPr>
              <a:t>Prototype Design </a:t>
            </a:r>
            <a:endParaRPr kumimoji="0" lang="en-US" sz="950" b="0" i="0" u="none" strike="noStrike" kern="1200" cap="all"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5961137-A8BD-A00C-9DA8-F65E264D469F}"/>
              </a:ext>
            </a:extLst>
          </p:cNvPr>
          <p:cNvSpPr/>
          <p:nvPr/>
        </p:nvSpPr>
        <p:spPr>
          <a:xfrm>
            <a:off x="20539656" y="14313564"/>
            <a:ext cx="9368092" cy="34884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0717" tIns="20358" rIns="40717" bIns="20358"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l" defTabSz="304770" rtl="0" eaLnBrk="1" fontAlgn="auto" latinLnBrk="0" hangingPunct="1">
              <a:lnSpc>
                <a:spcPct val="100000"/>
              </a:lnSpc>
              <a:spcBef>
                <a:spcPts val="0"/>
              </a:spcBef>
              <a:spcAft>
                <a:spcPts val="0"/>
              </a:spcAft>
              <a:buClrTx/>
              <a:buSzTx/>
              <a:buFontTx/>
              <a:buNone/>
              <a:tabLst/>
              <a:defRPr/>
            </a:pPr>
            <a:endParaRPr kumimoji="0" lang="en-US" sz="1782" b="0" i="0" u="none" strike="noStrike" kern="1200" cap="none" spc="0" normalizeH="0" baseline="0" noProof="0">
              <a:ln>
                <a:noFill/>
              </a:ln>
              <a:solidFill>
                <a:prstClr val="white">
                  <a:lumMod val="50000"/>
                </a:prst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10C3395-F0FF-EDCE-CA3C-3963470F6ED9}"/>
              </a:ext>
            </a:extLst>
          </p:cNvPr>
          <p:cNvSpPr/>
          <p:nvPr/>
        </p:nvSpPr>
        <p:spPr>
          <a:xfrm>
            <a:off x="22528005" y="13852508"/>
            <a:ext cx="5250632" cy="559087"/>
          </a:xfrm>
          <a:prstGeom prst="rect">
            <a:avLst/>
          </a:prstGeom>
          <a:solidFill>
            <a:srgbClr val="245D5A"/>
          </a:solidFill>
          <a:ln w="41275">
            <a:solidFill>
              <a:schemeClr val="bg1">
                <a:alpha val="7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44EE97A-205E-786B-0CAD-F4EF5DF8E940}"/>
              </a:ext>
            </a:extLst>
          </p:cNvPr>
          <p:cNvSpPr txBox="1"/>
          <p:nvPr/>
        </p:nvSpPr>
        <p:spPr>
          <a:xfrm>
            <a:off x="22729273" y="13833936"/>
            <a:ext cx="4657006" cy="589277"/>
          </a:xfrm>
          <a:prstGeom prst="rect">
            <a:avLst/>
          </a:prstGeom>
          <a:noFill/>
          <a:effectLst>
            <a:outerShdw blurRad="50800" dist="38100" dir="2700000" algn="tl" rotWithShape="0">
              <a:prstClr val="black">
                <a:alpha val="40000"/>
              </a:prstClr>
            </a:outerShdw>
          </a:effectLst>
        </p:spPr>
        <p:txBody>
          <a:bodyPr wrap="square" lIns="40717" tIns="20358" rIns="40717" bIns="20358"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3562" b="0" i="0" u="none" strike="noStrike" kern="1200" cap="all" spc="0" normalizeH="0" baseline="0" noProof="0">
                <a:ln>
                  <a:noFill/>
                </a:ln>
                <a:solidFill>
                  <a:prstClr val="white"/>
                </a:solidFill>
                <a:effectLst/>
                <a:uLnTx/>
                <a:uFillTx/>
                <a:latin typeface="Calibri" panose="020F0502020204030204"/>
                <a:ea typeface="+mn-ea"/>
                <a:cs typeface="+mn-cs"/>
              </a:rPr>
              <a:t>CONCLUSION</a:t>
            </a:r>
            <a:endParaRPr kumimoji="0" lang="en-US" sz="53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77136C4-C7D8-AAC7-7042-642E1E18C31D}"/>
              </a:ext>
            </a:extLst>
          </p:cNvPr>
          <p:cNvSpPr/>
          <p:nvPr/>
        </p:nvSpPr>
        <p:spPr>
          <a:xfrm>
            <a:off x="213481" y="13848506"/>
            <a:ext cx="10088385" cy="6446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A24D419-D100-A7FB-BF9C-0AE8B017AD99}"/>
              </a:ext>
            </a:extLst>
          </p:cNvPr>
          <p:cNvSpPr/>
          <p:nvPr/>
        </p:nvSpPr>
        <p:spPr>
          <a:xfrm>
            <a:off x="2288686" y="13678520"/>
            <a:ext cx="5250632" cy="559087"/>
          </a:xfrm>
          <a:prstGeom prst="rect">
            <a:avLst/>
          </a:prstGeom>
          <a:solidFill>
            <a:srgbClr val="245D5A"/>
          </a:solidFill>
          <a:ln w="41275">
            <a:solidFill>
              <a:schemeClr val="bg1">
                <a:alpha val="7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4E3D9EA-95B3-53F8-DCFF-76E94820773E}"/>
              </a:ext>
            </a:extLst>
          </p:cNvPr>
          <p:cNvSpPr txBox="1"/>
          <p:nvPr/>
        </p:nvSpPr>
        <p:spPr>
          <a:xfrm>
            <a:off x="3027178" y="13636305"/>
            <a:ext cx="3927803" cy="64049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3562" b="0" i="0" u="none" strike="noStrike" kern="1200" cap="all" spc="0" normalizeH="0" baseline="0" noProof="0">
                <a:ln>
                  <a:noFill/>
                </a:ln>
                <a:solidFill>
                  <a:prstClr val="white"/>
                </a:solidFill>
                <a:effectLst/>
                <a:uLnTx/>
                <a:uFillTx/>
                <a:latin typeface="Calibri" panose="020F0502020204030204"/>
                <a:ea typeface="+mn-ea"/>
                <a:cs typeface="+mn-cs"/>
              </a:rPr>
              <a:t>How It Works</a:t>
            </a:r>
            <a:endParaRPr kumimoji="0" lang="en-US" sz="950" b="0" i="0" u="none" strike="noStrike" kern="1200" cap="all"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C69AE14B-5518-E925-E675-64E35E946154}"/>
              </a:ext>
            </a:extLst>
          </p:cNvPr>
          <p:cNvSpPr>
            <a:spLocks noGrp="1"/>
          </p:cNvSpPr>
          <p:nvPr/>
        </p:nvSpPr>
        <p:spPr>
          <a:xfrm>
            <a:off x="327475" y="-485400"/>
            <a:ext cx="16291911" cy="2999369"/>
          </a:xfrm>
          <a:prstGeom prst="rect">
            <a:avLst/>
          </a:prstGeom>
        </p:spPr>
        <p:txBody>
          <a:bodyPr vert="horz" lIns="40717" tIns="20358" rIns="40717" bIns="20358" rtlCol="0" anchor="b">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defRPr/>
            </a:pPr>
            <a:r>
              <a:rPr lang="en-US" sz="4800" b="1">
                <a:solidFill>
                  <a:srgbClr val="FFFFFF"/>
                </a:solidFill>
                <a:latin typeface=" Abdoullah Ashgar EL-kharef"/>
                <a:ea typeface="+mn-lt"/>
                <a:cs typeface="+mn-lt"/>
              </a:rPr>
              <a:t>Redefining Shipments Returns</a:t>
            </a:r>
            <a:r>
              <a:rPr kumimoji="0" lang="en-US" sz="4800" b="1" i="0" u="none" strike="noStrike" kern="1200" cap="none" spc="0" normalizeH="0" baseline="0" noProof="0">
                <a:ln>
                  <a:noFill/>
                </a:ln>
                <a:solidFill>
                  <a:srgbClr val="FFFFFF"/>
                </a:solidFill>
                <a:effectLst/>
                <a:uLnTx/>
                <a:uFillTx/>
                <a:latin typeface=" Abdoullah Ashgar EL-kharef"/>
                <a:ea typeface="+mn-lt"/>
                <a:cs typeface="+mn-lt"/>
              </a:rPr>
              <a:t>: </a:t>
            </a:r>
            <a:r>
              <a:rPr lang="en-US" sz="4800" b="1">
                <a:solidFill>
                  <a:srgbClr val="FFFFFF"/>
                </a:solidFill>
                <a:latin typeface=" Abdoullah Ashgar EL-kharef"/>
                <a:ea typeface="+mn-lt"/>
                <a:cs typeface="+mn-lt"/>
              </a:rPr>
              <a:t>A Comprehensive Approach to Mitigate Logistical Costs and Enhance Customer Satisfaction </a:t>
            </a:r>
            <a:endParaRPr lang="en-US"/>
          </a:p>
        </p:txBody>
      </p:sp>
      <p:sp>
        <p:nvSpPr>
          <p:cNvPr id="33" name="TextBox 32">
            <a:extLst>
              <a:ext uri="{FF2B5EF4-FFF2-40B4-BE49-F238E27FC236}">
                <a16:creationId xmlns:a16="http://schemas.microsoft.com/office/drawing/2014/main" id="{54C05724-465B-203E-C9AA-6A5145458B02}"/>
              </a:ext>
            </a:extLst>
          </p:cNvPr>
          <p:cNvSpPr txBox="1"/>
          <p:nvPr/>
        </p:nvSpPr>
        <p:spPr>
          <a:xfrm>
            <a:off x="-1674286" y="2579645"/>
            <a:ext cx="20834259" cy="2272494"/>
          </a:xfrm>
          <a:prstGeom prst="rect">
            <a:avLst/>
          </a:prstGeom>
          <a:noFill/>
        </p:spPr>
        <p:txBody>
          <a:bodyPr wrap="square" lIns="40717" tIns="20358" rIns="40717" bIns="20358"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Calibri"/>
                <a:cs typeface="Calibri"/>
              </a:rPr>
              <a:t>Esam</a:t>
            </a:r>
            <a:r>
              <a:rPr kumimoji="0" lang="en-US" sz="3200" b="0" i="0" u="none" strike="noStrike" kern="1200" cap="none" spc="0" normalizeH="0" baseline="0" noProof="0" dirty="0">
                <a:ln>
                  <a:noFill/>
                </a:ln>
                <a:solidFill>
                  <a:prstClr val="white"/>
                </a:solidFill>
                <a:effectLst/>
                <a:uLnTx/>
                <a:uFillTx/>
                <a:latin typeface="Calibri" panose="020F0502020204030204"/>
                <a:ea typeface="Calibri"/>
                <a:cs typeface="Calibri"/>
              </a:rPr>
              <a:t> </a:t>
            </a:r>
            <a:r>
              <a:rPr lang="en-US" sz="3200" dirty="0">
                <a:solidFill>
                  <a:prstClr val="white"/>
                </a:solidFill>
                <a:latin typeface="Calibri" panose="020F0502020204030204"/>
                <a:ea typeface="Calibri"/>
                <a:cs typeface="Calibri"/>
              </a:rPr>
              <a:t>Jaafar (CS)</a:t>
            </a:r>
            <a:r>
              <a:rPr kumimoji="0" lang="en-US" sz="3200" b="0" i="0" u="none" strike="noStrike" kern="1200" cap="none" spc="0" normalizeH="0" baseline="0" noProof="0" dirty="0">
                <a:ln>
                  <a:noFill/>
                </a:ln>
                <a:solidFill>
                  <a:prstClr val="white"/>
                </a:solidFill>
                <a:effectLst/>
                <a:uLnTx/>
                <a:uFillTx/>
                <a:latin typeface="Calibri" panose="020F0502020204030204"/>
                <a:ea typeface="Calibri"/>
                <a:cs typeface="Calibri"/>
              </a:rPr>
              <a:t>   Abdullah </a:t>
            </a:r>
            <a:r>
              <a:rPr kumimoji="0" lang="en-US" sz="3200" b="0" i="0" u="none" strike="noStrike" kern="1200" cap="none" spc="0" normalizeH="0" baseline="0" noProof="0" dirty="0" err="1">
                <a:ln>
                  <a:noFill/>
                </a:ln>
                <a:solidFill>
                  <a:prstClr val="white"/>
                </a:solidFill>
                <a:effectLst/>
                <a:uLnTx/>
                <a:uFillTx/>
                <a:latin typeface="Calibri" panose="020F0502020204030204"/>
                <a:ea typeface="Calibri"/>
                <a:cs typeface="Calibri"/>
              </a:rPr>
              <a:t>Bawazir</a:t>
            </a:r>
            <a:r>
              <a:rPr lang="en-US" sz="3200" dirty="0">
                <a:solidFill>
                  <a:prstClr val="white"/>
                </a:solidFill>
                <a:latin typeface="Calibri" panose="020F0502020204030204"/>
                <a:ea typeface="Calibri"/>
                <a:cs typeface="Calibri"/>
              </a:rPr>
              <a:t> (</a:t>
            </a:r>
            <a:r>
              <a:rPr kumimoji="0" lang="en-US" sz="3200" b="0" i="0" u="none" strike="noStrike" kern="1200" cap="none" spc="0" normalizeH="0" baseline="0" noProof="0" dirty="0">
                <a:ln>
                  <a:noFill/>
                </a:ln>
                <a:solidFill>
                  <a:prstClr val="white"/>
                </a:solidFill>
                <a:effectLst/>
                <a:uLnTx/>
                <a:uFillTx/>
                <a:latin typeface="Calibri" panose="020F0502020204030204"/>
                <a:ea typeface="Calibri"/>
                <a:cs typeface="Calibri"/>
              </a:rPr>
              <a:t>CS</a:t>
            </a:r>
            <a:r>
              <a:rPr lang="en-US" sz="3200" dirty="0">
                <a:solidFill>
                  <a:prstClr val="white"/>
                </a:solidFill>
                <a:latin typeface="Calibri" panose="020F0502020204030204"/>
                <a:ea typeface="Calibri"/>
                <a:cs typeface="Calibri"/>
              </a:rPr>
              <a:t>)</a:t>
            </a:r>
            <a:r>
              <a:rPr kumimoji="0" lang="en-US" sz="3200" b="0" i="0" u="none" strike="noStrike" kern="1200" cap="none" spc="0" normalizeH="0" baseline="0" noProof="0" dirty="0">
                <a:ln>
                  <a:noFill/>
                </a:ln>
                <a:solidFill>
                  <a:prstClr val="white"/>
                </a:solidFill>
                <a:effectLst/>
                <a:uLnTx/>
                <a:uFillTx/>
                <a:latin typeface="Calibri" panose="020F0502020204030204"/>
                <a:ea typeface="Calibri"/>
                <a:cs typeface="Calibri"/>
              </a:rPr>
              <a:t> </a:t>
            </a:r>
            <a:r>
              <a:rPr lang="en-US" sz="3200" dirty="0">
                <a:solidFill>
                  <a:prstClr val="white"/>
                </a:solidFill>
                <a:latin typeface="Calibri" panose="020F0502020204030204"/>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Abdulkarem</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Alghamdi </a:t>
            </a:r>
            <a:r>
              <a:rPr lang="en-US" sz="3200" dirty="0">
                <a:solidFill>
                  <a:prstClr val="white"/>
                </a:solidFill>
                <a:latin typeface="Calibri" panose="020F0502020204030204"/>
              </a:rPr>
              <a:t>(</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ISE</a:t>
            </a:r>
            <a:r>
              <a:rPr lang="en-US" sz="3200" dirty="0">
                <a:solidFill>
                  <a:prstClr val="white"/>
                </a:solidFill>
                <a:latin typeface="Calibri" panose="020F0502020204030204"/>
              </a:rPr>
              <a:t>)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Monwer Almajnouni</a:t>
            </a:r>
            <a:r>
              <a:rPr lang="en-US" sz="3200" dirty="0">
                <a:solidFill>
                  <a:prstClr val="white"/>
                </a:solidFill>
                <a:latin typeface="Calibri" panose="020F0502020204030204"/>
              </a:rPr>
              <a:t>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ISE</a:t>
            </a:r>
            <a:r>
              <a:rPr lang="en-US" sz="3200" dirty="0">
                <a:solidFill>
                  <a:prstClr val="white"/>
                </a:solidFill>
                <a:latin typeface="Calibri" panose="020F0502020204030204"/>
              </a:rPr>
              <a:t>)</a:t>
            </a:r>
            <a:br>
              <a:rPr lang="en-US" sz="3200" b="0" i="0" u="none" strike="noStrike" kern="1200" cap="none" spc="0" normalizeH="0" baseline="0" noProof="0" dirty="0">
                <a:ln>
                  <a:noFill/>
                </a:ln>
                <a:effectLst/>
                <a:uLnTx/>
                <a:uFillTx/>
                <a:latin typeface="Calibri" panose="020F0502020204030204"/>
                <a:ea typeface="Calibri"/>
                <a:cs typeface="Calibri"/>
              </a:rPr>
            </a:br>
            <a:r>
              <a:rPr kumimoji="0" lang="en-US" sz="3200" b="0" i="0" u="none" strike="noStrike" kern="1200" cap="none" spc="0" normalizeH="0" baseline="0" noProof="0" dirty="0">
                <a:ln>
                  <a:noFill/>
                </a:ln>
                <a:solidFill>
                  <a:prstClr val="white"/>
                </a:solidFill>
                <a:effectLst/>
                <a:uLnTx/>
                <a:uFillTx/>
                <a:latin typeface="Calibri" panose="020F0502020204030204"/>
                <a:ea typeface="Calibri"/>
                <a:cs typeface="Calibri"/>
              </a:rPr>
              <a:t> </a:t>
            </a:r>
            <a:br>
              <a:rPr lang="en-US" sz="3200" b="0" i="0" u="none" strike="noStrike" kern="1200" cap="none" spc="0" normalizeH="0" baseline="0" noProof="0" dirty="0">
                <a:ln>
                  <a:noFill/>
                </a:ln>
                <a:effectLst/>
                <a:uLnTx/>
                <a:uFillTx/>
                <a:latin typeface="Calibri" panose="020F0502020204030204"/>
                <a:ea typeface="Calibri"/>
                <a:cs typeface="Calibri"/>
              </a:rPr>
            </a:br>
            <a:endParaRPr lang="en-US" sz="3200" b="0" i="0" u="none" strike="noStrike" kern="1200" cap="none" spc="0" normalizeH="0" baseline="0" noProof="0" dirty="0">
              <a:ln>
                <a:noFill/>
              </a:ln>
              <a:solidFill>
                <a:srgbClr val="FFFFFF"/>
              </a:solidFill>
              <a:effectLst/>
              <a:uLnTx/>
              <a:uFillTx/>
              <a:latin typeface="Calibri" panose="020F0502020204030204"/>
              <a:ea typeface="Calibri"/>
              <a:cs typeface="Calibri"/>
            </a:endParaRPr>
          </a:p>
          <a:p>
            <a:pPr marL="0" marR="0" lvl="0" indent="0" algn="ctr" defTabSz="304770" rtl="0" eaLnBrk="1" fontAlgn="auto" latinLnBrk="0" hangingPunct="1">
              <a:lnSpc>
                <a:spcPct val="100000"/>
              </a:lnSpc>
              <a:spcBef>
                <a:spcPts val="0"/>
              </a:spcBef>
              <a:spcAft>
                <a:spcPts val="0"/>
              </a:spcAft>
              <a:buClrTx/>
              <a:buSzTx/>
              <a:buFontTx/>
              <a:buNone/>
              <a:tabLst/>
              <a:defRPr/>
            </a:pPr>
            <a:br>
              <a:rPr lang="en-US" sz="2100" b="0" i="0" u="none" strike="noStrike" kern="1200" cap="none" spc="0" normalizeH="0" baseline="0" noProof="0" dirty="0">
                <a:ln>
                  <a:noFill/>
                </a:ln>
                <a:effectLst/>
                <a:uLnTx/>
                <a:uFillTx/>
                <a:latin typeface="Calibri" panose="020F0502020204030204"/>
              </a:rPr>
            </a:br>
            <a:endParaRPr lang="en-US" sz="2800" b="0" i="0" u="none" strike="noStrike" kern="1200" cap="none" spc="0" normalizeH="0" baseline="0" noProof="0" dirty="0">
              <a:ln>
                <a:noFill/>
              </a:ln>
              <a:solidFill>
                <a:prstClr val="white"/>
              </a:solidFill>
              <a:effectLst/>
              <a:uLnTx/>
              <a:uFillTx/>
              <a:latin typeface="Calibri" panose="020F0502020204030204"/>
              <a:ea typeface="Calibri"/>
              <a:cs typeface="Calibri"/>
            </a:endParaRPr>
          </a:p>
        </p:txBody>
      </p:sp>
      <p:sp>
        <p:nvSpPr>
          <p:cNvPr id="3" name="TextBox 2">
            <a:extLst>
              <a:ext uri="{FF2B5EF4-FFF2-40B4-BE49-F238E27FC236}">
                <a16:creationId xmlns:a16="http://schemas.microsoft.com/office/drawing/2014/main" id="{69DA8D2A-8595-709F-E12E-5D1F631FAEEE}"/>
              </a:ext>
            </a:extLst>
          </p:cNvPr>
          <p:cNvSpPr txBox="1"/>
          <p:nvPr/>
        </p:nvSpPr>
        <p:spPr>
          <a:xfrm>
            <a:off x="10718058" y="5186320"/>
            <a:ext cx="8739083" cy="477054"/>
          </a:xfrm>
          <a:prstGeom prst="rect">
            <a:avLst/>
          </a:prstGeom>
          <a:solidFill>
            <a:schemeClr val="lt1">
              <a:alpha val="75000"/>
            </a:schemeClr>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R="0" lvl="0" algn="ctr" defTabSz="304770" rtl="0" eaLnBrk="1" fontAlgn="auto" latinLnBrk="0" hangingPunct="1">
              <a:lnSpc>
                <a:spcPct val="100000"/>
              </a:lnSpc>
              <a:spcBef>
                <a:spcPts val="0"/>
              </a:spcBef>
              <a:spcAft>
                <a:spcPts val="0"/>
              </a:spcAft>
              <a:buClrTx/>
              <a:buSzTx/>
              <a:tabLst/>
              <a:defRPr/>
            </a:pPr>
            <a:r>
              <a:rPr kumimoji="0" lang="en-US" sz="2500" b="1" i="0" u="none" strike="noStrike" kern="1200" cap="none" spc="0" normalizeH="0" baseline="0" noProof="0" dirty="0">
                <a:ln>
                  <a:noFill/>
                </a:ln>
                <a:solidFill>
                  <a:srgbClr val="245D5A"/>
                </a:solidFill>
                <a:effectLst/>
                <a:uLnTx/>
                <a:uFillTx/>
                <a:latin typeface="Calibri" panose="020F0502020204030204" pitchFamily="34" charset="0"/>
                <a:ea typeface="Calibri" panose="020F0502020204030204" pitchFamily="34" charset="0"/>
                <a:cs typeface="Arial" panose="020B0604020202020204" pitchFamily="34" charset="0"/>
              </a:rPr>
              <a:t>Route Optimization with Time Windows Constraint Model</a:t>
            </a:r>
            <a:endParaRPr lang="en-US" dirty="0"/>
          </a:p>
        </p:txBody>
      </p:sp>
      <p:sp>
        <p:nvSpPr>
          <p:cNvPr id="39" name="TextBox 38">
            <a:extLst>
              <a:ext uri="{FF2B5EF4-FFF2-40B4-BE49-F238E27FC236}">
                <a16:creationId xmlns:a16="http://schemas.microsoft.com/office/drawing/2014/main" id="{37F1B5C7-AA8E-9B06-B87C-3DCF09067041}"/>
              </a:ext>
            </a:extLst>
          </p:cNvPr>
          <p:cNvSpPr txBox="1"/>
          <p:nvPr/>
        </p:nvSpPr>
        <p:spPr>
          <a:xfrm>
            <a:off x="529226" y="5248872"/>
            <a:ext cx="9622559" cy="1125956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40717" tIns="20358" rIns="40717" bIns="20358"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45D5A"/>
                </a:solidFill>
                <a:effectLst/>
                <a:uLnTx/>
                <a:uFillTx/>
                <a:latin typeface="Calibri"/>
                <a:ea typeface="Calibri"/>
                <a:cs typeface="Arial"/>
              </a:rPr>
              <a:t>PROBLEM</a:t>
            </a:r>
            <a:endParaRPr kumimoji="0" lang="en-US" sz="2500" b="1" i="0" u="none" strike="noStrike" kern="1200" cap="none" spc="0" normalizeH="0" baseline="0" noProof="0" dirty="0">
              <a:ln>
                <a:noFill/>
              </a:ln>
              <a:solidFill>
                <a:prstClr val="black"/>
              </a:solidFill>
              <a:effectLst/>
              <a:uLnTx/>
              <a:uFillTx/>
              <a:latin typeface="Calibri" panose="020F0502020204030204"/>
              <a:ea typeface="Calibri" panose="020F0502020204030204"/>
              <a:cs typeface="Arial"/>
            </a:endParaRPr>
          </a:p>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a:ea typeface="Calibri"/>
                <a:cs typeface="Calibri"/>
              </a:rPr>
              <a:t>E-commerce and logistics companies are facing challenges in managing return shipments, a crucial aspect of customer satisfaction. These challenges include high costs associated with return shipments, difficulties in tracking these shipments, quality control issues, and overall negative customer experiences</a:t>
            </a:r>
            <a:r>
              <a:rPr kumimoji="0" lang="en-US" sz="2400" b="1" i="0" u="none" strike="noStrike" kern="1200" cap="none" spc="0" normalizeH="0" baseline="0" noProof="0" dirty="0">
                <a:ln>
                  <a:noFill/>
                </a:ln>
                <a:solidFill>
                  <a:prstClr val="black"/>
                </a:solidFill>
                <a:effectLst/>
                <a:uLnTx/>
                <a:uFillTx/>
                <a:latin typeface="Calibri"/>
                <a:ea typeface="Calibri"/>
                <a:cs typeface="Calibri"/>
              </a:rPr>
              <a:t>.</a:t>
            </a:r>
          </a:p>
          <a:p>
            <a:pPr marL="0" marR="0" lvl="0" indent="0" algn="l" defTabSz="304770" rtl="0" eaLnBrk="1" fontAlgn="auto" latinLnBrk="0" hangingPunct="1">
              <a:lnSpc>
                <a:spcPct val="100000"/>
              </a:lnSpc>
              <a:spcBef>
                <a:spcPts val="0"/>
              </a:spcBef>
              <a:spcAft>
                <a:spcPts val="0"/>
              </a:spcAft>
              <a:buClrTx/>
              <a:buSzTx/>
              <a:buFontTx/>
              <a:buNone/>
              <a:tabLst/>
              <a:defRPr/>
            </a:pPr>
            <a:br>
              <a:rPr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a:rPr>
            </a:br>
            <a:r>
              <a:rPr kumimoji="0" lang="en-US" sz="2500" b="1" i="0" u="none" strike="noStrike" kern="1200" cap="none" spc="0" normalizeH="0" baseline="0" noProof="0" dirty="0">
                <a:ln>
                  <a:noFill/>
                </a:ln>
                <a:solidFill>
                  <a:srgbClr val="245D5A"/>
                </a:solidFill>
                <a:effectLst/>
                <a:uLnTx/>
                <a:uFillTx/>
                <a:latin typeface="Calibri"/>
                <a:ea typeface="Calibri"/>
                <a:cs typeface="Calibri"/>
              </a:rPr>
              <a:t>OBJECTIVE</a:t>
            </a:r>
            <a:br>
              <a:rPr lang="en-US" sz="2400" b="0" i="0" u="none" strike="noStrike" kern="1200" cap="none" spc="0" normalizeH="0" baseline="0" noProof="0" dirty="0">
                <a:ln>
                  <a:noFill/>
                </a:ln>
                <a:effectLst/>
                <a:uLnTx/>
                <a:uFillTx/>
                <a:latin typeface="Calibri"/>
                <a:ea typeface="Calibri"/>
                <a:cs typeface="Calibri"/>
              </a:rPr>
            </a:br>
            <a:r>
              <a:rPr kumimoji="0" lang="en-US" sz="2400" b="0" i="0" u="none" strike="noStrike" kern="1200" cap="none" spc="0" normalizeH="0" baseline="0" noProof="0" dirty="0">
                <a:ln>
                  <a:noFill/>
                </a:ln>
                <a:solidFill>
                  <a:prstClr val="black"/>
                </a:solidFill>
                <a:effectLst/>
                <a:uLnTx/>
                <a:uFillTx/>
                <a:latin typeface="Calibri"/>
                <a:ea typeface="Calibri"/>
                <a:cs typeface="Calibri"/>
              </a:rPr>
              <a:t>The project's objective is to enhance the efficiency and customer satisfaction in e-commerce returns by reducing operational costs, improving customer satisfaction, and smoothing the return process through diverse and flexible return options.</a:t>
            </a:r>
            <a:br>
              <a:rPr lang="en-US" sz="2400" b="0" i="0" u="none" strike="noStrike" kern="1200" cap="none" spc="0" normalizeH="0" baseline="0" noProof="0" dirty="0">
                <a:ln>
                  <a:noFill/>
                </a:ln>
                <a:effectLst/>
                <a:uLnTx/>
                <a:uFillTx/>
                <a:latin typeface="Calibri"/>
                <a:ea typeface="Calibri"/>
                <a:cs typeface="Calibri"/>
              </a:rPr>
            </a:br>
            <a:r>
              <a:rPr kumimoji="0" lang="en-US" sz="2500" b="1" i="0" u="none" strike="noStrike" kern="1200" cap="none" spc="0" normalizeH="0" baseline="0" noProof="0" dirty="0">
                <a:ln>
                  <a:noFill/>
                </a:ln>
                <a:solidFill>
                  <a:srgbClr val="245D5A"/>
                </a:solidFill>
                <a:effectLst/>
                <a:uLnTx/>
                <a:uFillTx/>
                <a:latin typeface="Calibri" panose="020F0502020204030204"/>
                <a:ea typeface="Calibri"/>
                <a:cs typeface="Calibri"/>
              </a:rPr>
              <a:t>CONSTRAINS</a:t>
            </a:r>
            <a:endParaRPr kumimoji="0" lang="en-US" sz="2500" b="1"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just" defTabSz="3047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Calibri"/>
                <a:cs typeface="Calibri"/>
              </a:rPr>
              <a:t>Challenges in integrating existing systems with our service.</a:t>
            </a:r>
            <a:endParaRPr kumimoji="0" lang="en-US"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just" defTabSz="3047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rPr>
              <a:t>Facing too many return requests in a short timeframe.</a:t>
            </a:r>
            <a:endParaRPr kumimoji="0" lang="en-US"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just" defTabSz="3047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rPr>
              <a:t>Difficulty in designing solutions suitable for varied customer behavior.</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304770" rtl="0" eaLnBrk="1" fontAlgn="auto" latinLnBrk="0" hangingPunct="1">
              <a:lnSpc>
                <a:spcPct val="100000"/>
              </a:lnSpc>
              <a:spcBef>
                <a:spcPts val="0"/>
              </a:spcBef>
              <a:spcAft>
                <a:spcPts val="0"/>
              </a:spcAft>
              <a:buClrTx/>
              <a:buSzTx/>
              <a:buFontTx/>
              <a:buNone/>
              <a:tabLst/>
              <a:defRPr/>
            </a:pPr>
            <a:br>
              <a:rPr lang="en-US" sz="2400" b="0" i="0" u="none" strike="noStrike" kern="1200" cap="none" spc="0" normalizeH="0" baseline="0" noProof="0" dirty="0">
                <a:ln>
                  <a:noFill/>
                </a:ln>
                <a:effectLst/>
                <a:uLnTx/>
                <a:uFillTx/>
                <a:latin typeface="Calibri" panose="020F0502020204030204"/>
                <a:ea typeface="Calibri" panose="020F0502020204030204"/>
                <a:cs typeface="Calibri" panose="020F0502020204030204"/>
              </a:rPr>
            </a:br>
            <a:r>
              <a:rPr kumimoji="0" lang="en-US" sz="2500" b="1" i="0" u="none" strike="noStrike" kern="1200" cap="none" spc="0" normalizeH="0" baseline="0" noProof="0" dirty="0">
                <a:ln>
                  <a:noFill/>
                </a:ln>
                <a:solidFill>
                  <a:srgbClr val="245D5A"/>
                </a:solidFill>
                <a:effectLst/>
                <a:uLnTx/>
                <a:uFillTx/>
                <a:latin typeface="Calibri" panose="020F0502020204030204"/>
                <a:ea typeface="Calibri" panose="020F0502020204030204"/>
                <a:cs typeface="Calibri" panose="020F0502020204030204"/>
              </a:rPr>
              <a:t>DELIVERABLES</a:t>
            </a:r>
            <a:endParaRPr kumimoji="0" lang="en-US" sz="2500" b="1"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algn="just">
              <a:defRPr/>
            </a:pPr>
            <a:r>
              <a:rPr lang="en-US" sz="2400" dirty="0">
                <a:solidFill>
                  <a:prstClr val="black"/>
                </a:solidFill>
                <a:latin typeface="Calibri" panose="020F0502020204030204"/>
                <a:ea typeface="Calibri" panose="020F0502020204030204"/>
                <a:cs typeface="Calibri" panose="020F0502020204030204"/>
              </a:rPr>
              <a:t>Analyzing high return cost absorption without consumer impact.</a:t>
            </a:r>
          </a:p>
          <a:p>
            <a:pPr algn="just">
              <a:defRPr/>
            </a:pPr>
            <a:r>
              <a:rPr lang="en-US" sz="2400" dirty="0">
                <a:solidFill>
                  <a:prstClr val="black"/>
                </a:solidFill>
                <a:latin typeface="Calibri" panose="020F0502020204030204"/>
                <a:ea typeface="Calibri" panose="020F0502020204030204"/>
                <a:cs typeface="Calibri" panose="020F0502020204030204"/>
              </a:rPr>
              <a:t>Automated return system implementation strategies.</a:t>
            </a:r>
          </a:p>
          <a:p>
            <a:pPr algn="just">
              <a:defRPr/>
            </a:pPr>
            <a:r>
              <a:rPr lang="en-US" sz="2400" dirty="0">
                <a:solidFill>
                  <a:prstClr val="black"/>
                </a:solidFill>
                <a:latin typeface="Calibri" panose="020F0502020204030204"/>
                <a:ea typeface="Calibri" panose="020F0502020204030204"/>
                <a:cs typeface="Calibri" panose="020F0502020204030204"/>
              </a:rPr>
              <a:t>Developing cost-effective reverse logistics models.</a:t>
            </a:r>
          </a:p>
          <a:p>
            <a:pPr algn="just">
              <a:defRPr/>
            </a:pPr>
            <a:r>
              <a:rPr lang="en-US" sz="2400" dirty="0">
                <a:solidFill>
                  <a:prstClr val="black"/>
                </a:solidFill>
                <a:latin typeface="Calibri" panose="020F0502020204030204"/>
                <a:ea typeface="Calibri" panose="020F0502020204030204"/>
                <a:cs typeface="Calibri" panose="020F0502020204030204"/>
              </a:rPr>
              <a:t>Developing scalable solutions for varying return volumes.</a:t>
            </a:r>
          </a:p>
          <a:p>
            <a:pPr marL="0" marR="0" lvl="0" indent="0" algn="l" defTabSz="3047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3047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304770" rtl="0" eaLnBrk="1" fontAlgn="auto" latinLnBrk="0" hangingPunct="1">
              <a:lnSpc>
                <a:spcPct val="100000"/>
              </a:lnSpc>
              <a:spcBef>
                <a:spcPts val="0"/>
              </a:spcBef>
              <a:spcAft>
                <a:spcPts val="0"/>
              </a:spcAft>
              <a:buClrTx/>
              <a:buSzTx/>
              <a:buFontTx/>
              <a:buNone/>
              <a:tabLst/>
              <a:defRPr/>
            </a:pPr>
            <a:br>
              <a:rPr lang="en-US" sz="1750" b="0" i="0" u="none" strike="noStrike" kern="1200" cap="none" spc="0" normalizeH="0" baseline="0" noProof="0" dirty="0">
                <a:ln>
                  <a:noFill/>
                </a:ln>
                <a:effectLst/>
                <a:uLnTx/>
                <a:uFillTx/>
                <a:latin typeface="Calibri"/>
                <a:ea typeface="Calibri"/>
                <a:cs typeface="Arial"/>
              </a:rPr>
            </a:br>
            <a:br>
              <a:rPr lang="en-US" sz="175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br>
            <a:br>
              <a:rPr lang="en-US" sz="175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br>
            <a:br>
              <a:rPr lang="en-US" sz="175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br>
            <a:br>
              <a:rPr lang="en-US" sz="175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br>
            <a:br>
              <a:rPr lang="en-US" sz="175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br>
            <a:endParaRPr kumimoji="0" lang="en-US" sz="2400" b="0" i="0" u="none" strike="noStrike" kern="1200" cap="none" spc="0" normalizeH="0" baseline="0" noProof="0" dirty="0">
              <a:ln>
                <a:noFill/>
              </a:ln>
              <a:solidFill>
                <a:srgbClr val="245D5A"/>
              </a:solidFill>
              <a:effectLst/>
              <a:uLnTx/>
              <a:uFillTx/>
              <a:latin typeface="Calibri" panose="020F0502020204030204"/>
              <a:ea typeface="Calibri"/>
              <a:cs typeface="Calibri"/>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CC4807A-51DC-7BBD-A545-A16851700411}"/>
                  </a:ext>
                </a:extLst>
              </p:cNvPr>
              <p:cNvSpPr txBox="1"/>
              <p:nvPr/>
            </p:nvSpPr>
            <p:spPr>
              <a:xfrm>
                <a:off x="10564213" y="14314195"/>
                <a:ext cx="6265571" cy="6047168"/>
              </a:xfrm>
              <a:prstGeom prst="rect">
                <a:avLst/>
              </a:prstGeom>
              <a:solidFill>
                <a:schemeClr val="lt1">
                  <a:alpha val="7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R="0" lvl="0" algn="ctr" defTabSz="304770" rtl="0" eaLnBrk="1" fontAlgn="auto" latinLnBrk="0" hangingPunct="1">
                  <a:lnSpc>
                    <a:spcPct val="107000"/>
                  </a:lnSpc>
                  <a:spcBef>
                    <a:spcPts val="0"/>
                  </a:spcBef>
                  <a:spcAft>
                    <a:spcPts val="356"/>
                  </a:spcAft>
                  <a:buClrTx/>
                  <a:buSzTx/>
                  <a:tabLst/>
                  <a:defRPr/>
                </a:pPr>
                <a:r>
                  <a:rPr kumimoji="0" lang="en-US" sz="2500" b="1" i="0" u="none" strike="noStrike" kern="1200" cap="none" spc="0" normalizeH="0" baseline="0" noProof="0" dirty="0">
                    <a:ln>
                      <a:noFill/>
                    </a:ln>
                    <a:solidFill>
                      <a:srgbClr val="245D5A"/>
                    </a:solidFill>
                    <a:effectLst/>
                    <a:uLnTx/>
                    <a:uFillTx/>
                    <a:latin typeface="Calibri" panose="020F0502020204030204" pitchFamily="34" charset="0"/>
                    <a:ea typeface="Calibri" panose="020F0502020204030204" pitchFamily="34" charset="0"/>
                    <a:cs typeface="Arial" panose="020B0604020202020204" pitchFamily="34" charset="0"/>
                  </a:rPr>
                  <a:t>Select the potential facility location</a:t>
                </a:r>
              </a:p>
              <a:p>
                <a:pPr marL="342900" lvl="0" indent="-342900">
                  <a:lnSpc>
                    <a:spcPct val="150000"/>
                  </a:lnSpc>
                  <a:buFont typeface="Symbol" panose="05050102010706020507" pitchFamily="18" charset="2"/>
                  <a:buChar char=""/>
                  <a:tabLst>
                    <a:tab pos="1016635" algn="l"/>
                  </a:tabLst>
                </a:pPr>
                <a:r>
                  <a:rPr kumimoji="0" lang="en-US" sz="2400" b="0" i="1" u="none" strike="noStrike" kern="1200" cap="none" spc="0" normalizeH="0" baseline="0" noProof="0" dirty="0">
                    <a:ln>
                      <a:noFill/>
                    </a:ln>
                    <a:solidFill>
                      <a:srgbClr val="245D5A"/>
                    </a:solidFill>
                    <a:effectLst/>
                    <a:uLnTx/>
                    <a:uFillTx/>
                    <a:latin typeface="Calibri" panose="020F0502020204030204"/>
                    <a:ea typeface="+mn-ea"/>
                    <a:cs typeface="Times New Roman"/>
                  </a:rPr>
                  <a:t>D.V: </a:t>
                </a:r>
              </a:p>
              <a:p>
                <a:pPr marL="342900" lvl="0" indent="-342900">
                  <a:lnSpc>
                    <a:spcPct val="150000"/>
                  </a:lnSpc>
                  <a:buFont typeface="Symbol" panose="05050102010706020507" pitchFamily="18" charset="2"/>
                  <a:buChar char=""/>
                  <a:tabLst>
                    <a:tab pos="1016635" algn="l"/>
                  </a:tabLst>
                </a:pP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𝑖𝑗</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1</m:t>
                            </m:r>
                            <m:r>
                              <a:rPr lang="en-US" sz="1800" i="1">
                                <a:latin typeface="Cambria Math" panose="02040503050406030204" pitchFamily="18" charset="0"/>
                              </a:rPr>
                              <m:t> </m:t>
                            </m:r>
                            <m:r>
                              <a:rPr lang="en-US" sz="1800" i="1">
                                <a:latin typeface="Cambria Math" panose="02040503050406030204" pitchFamily="18" charset="0"/>
                              </a:rPr>
                              <m:t>𝑖𝑓</m:t>
                            </m:r>
                            <m:r>
                              <a:rPr lang="en-US" sz="1800" i="1">
                                <a:latin typeface="Cambria Math" panose="02040503050406030204" pitchFamily="18" charset="0"/>
                              </a:rPr>
                              <m:t> </m:t>
                            </m:r>
                            <m:r>
                              <a:rPr lang="en-US" sz="1800" b="0" i="1" smtClean="0">
                                <a:latin typeface="Cambria Math" panose="02040503050406030204" pitchFamily="18" charset="0"/>
                              </a:rPr>
                              <m:t>𝑑𝑒𝑚𝑎𝑛𝑑</m:t>
                            </m:r>
                            <m:r>
                              <a:rPr lang="en-US" sz="1800" b="0" i="1" smtClean="0">
                                <a:latin typeface="Cambria Math" panose="02040503050406030204" pitchFamily="18" charset="0"/>
                              </a:rPr>
                              <m:t> </m:t>
                            </m:r>
                            <m:r>
                              <a:rPr lang="en-US" sz="1800" b="0" i="1" smtClean="0">
                                <a:latin typeface="Cambria Math" panose="02040503050406030204" pitchFamily="18" charset="0"/>
                              </a:rPr>
                              <m:t>𝑝𝑜𝑖𝑛𝑡</m:t>
                            </m:r>
                            <m:r>
                              <a:rPr lang="en-US" sz="1800" b="0" i="1" smtClean="0">
                                <a:latin typeface="Cambria Math" panose="02040503050406030204" pitchFamily="18" charset="0"/>
                              </a:rPr>
                              <m:t> </m:t>
                            </m:r>
                            <m:r>
                              <a:rPr lang="en-US" sz="1800" b="0" i="1" smtClean="0">
                                <a:latin typeface="Cambria Math" panose="02040503050406030204" pitchFamily="18" charset="0"/>
                              </a:rPr>
                              <m:t>𝑗</m:t>
                            </m:r>
                            <m:r>
                              <a:rPr lang="en-US" sz="1800" b="0" i="1" smtClean="0">
                                <a:latin typeface="Cambria Math" panose="02040503050406030204" pitchFamily="18" charset="0"/>
                              </a:rPr>
                              <m:t> </m:t>
                            </m:r>
                            <m:r>
                              <a:rPr lang="en-US" sz="1800" b="0" i="1" smtClean="0">
                                <a:latin typeface="Cambria Math" panose="02040503050406030204" pitchFamily="18" charset="0"/>
                              </a:rPr>
                              <m:t>𝑖𝑠</m:t>
                            </m:r>
                            <m:r>
                              <a:rPr lang="en-US" sz="1800" b="0" i="1" smtClean="0">
                                <a:latin typeface="Cambria Math" panose="02040503050406030204" pitchFamily="18" charset="0"/>
                              </a:rPr>
                              <m:t> </m:t>
                            </m:r>
                            <m:r>
                              <a:rPr lang="en-US" sz="1800" b="0" i="1" smtClean="0">
                                <a:latin typeface="Cambria Math" panose="02040503050406030204" pitchFamily="18" charset="0"/>
                              </a:rPr>
                              <m:t>𝑐𝑜𝑣𝑒𝑟𝑒𝑑</m:t>
                            </m:r>
                            <m:r>
                              <a:rPr lang="en-US" sz="1800" b="0" i="1" smtClean="0">
                                <a:latin typeface="Cambria Math" panose="02040503050406030204" pitchFamily="18" charset="0"/>
                              </a:rPr>
                              <m:t> </m:t>
                            </m:r>
                            <m:r>
                              <a:rPr lang="en-US" sz="1800" b="0" i="1" smtClean="0">
                                <a:latin typeface="Cambria Math" panose="02040503050406030204" pitchFamily="18" charset="0"/>
                              </a:rPr>
                              <m:t>𝑏𝑦</m:t>
                            </m:r>
                            <m:r>
                              <a:rPr lang="en-US" sz="1800" b="0" i="1" smtClean="0">
                                <a:latin typeface="Cambria Math" panose="02040503050406030204" pitchFamily="18" charset="0"/>
                              </a:rPr>
                              <m:t> </m:t>
                            </m:r>
                            <m:r>
                              <a:rPr lang="en-US" sz="1800" b="0" i="1" smtClean="0">
                                <a:latin typeface="Cambria Math" panose="02040503050406030204" pitchFamily="18" charset="0"/>
                              </a:rPr>
                              <m:t>𝑓𝑎𝑐𝑖𝑙𝑖𝑡𝑦</m:t>
                            </m:r>
                            <m:r>
                              <a:rPr lang="en-US" sz="1800" b="0" i="1" smtClean="0">
                                <a:latin typeface="Cambria Math" panose="02040503050406030204" pitchFamily="18" charset="0"/>
                              </a:rPr>
                              <m:t> </m:t>
                            </m:r>
                            <m:r>
                              <a:rPr lang="en-US" sz="1800" b="0" i="1" smtClean="0">
                                <a:latin typeface="Cambria Math" panose="02040503050406030204" pitchFamily="18" charset="0"/>
                              </a:rPr>
                              <m:t>𝑖</m:t>
                            </m:r>
                          </m:e>
                          <m:e>
                            <m:r>
                              <a:rPr lang="en-US" sz="1800" i="1">
                                <a:latin typeface="Cambria Math" panose="02040503050406030204" pitchFamily="18" charset="0"/>
                              </a:rPr>
                              <m:t>𝑂</m:t>
                            </m:r>
                            <m:r>
                              <a:rPr lang="en-US" sz="1800" i="1">
                                <a:latin typeface="Cambria Math" panose="02040503050406030204" pitchFamily="18" charset="0"/>
                              </a:rPr>
                              <m:t> </m:t>
                            </m:r>
                            <m:r>
                              <a:rPr lang="en-US" sz="1800" i="1">
                                <a:latin typeface="Cambria Math" panose="02040503050406030204" pitchFamily="18" charset="0"/>
                              </a:rPr>
                              <m:t>𝑜𝑡</m:t>
                            </m:r>
                            <m:r>
                              <a:rPr lang="en-US" sz="1800" i="1">
                                <a:latin typeface="Cambria Math" panose="02040503050406030204" pitchFamily="18" charset="0"/>
                              </a:rPr>
                              <m:t>h</m:t>
                            </m:r>
                            <m:r>
                              <a:rPr lang="en-US" sz="1800" i="1">
                                <a:latin typeface="Cambria Math" panose="02040503050406030204" pitchFamily="18" charset="0"/>
                              </a:rPr>
                              <m:t>𝑒𝑟</m:t>
                            </m:r>
                            <m:r>
                              <a:rPr lang="en-US" sz="1800" i="1">
                                <a:latin typeface="Cambria Math" panose="02040503050406030204" pitchFamily="18" charset="0"/>
                              </a:rPr>
                              <m:t> </m:t>
                            </m:r>
                            <m:r>
                              <a:rPr lang="en-US" sz="1800" i="1">
                                <a:latin typeface="Cambria Math" panose="02040503050406030204" pitchFamily="18" charset="0"/>
                              </a:rPr>
                              <m:t>𝑤𝑖𝑠𝑒</m:t>
                            </m:r>
                          </m:e>
                        </m:eqArr>
                      </m:e>
                    </m:d>
                  </m:oMath>
                </a14:m>
                <a:endParaRPr lang="en-US"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1016635" algn="l"/>
                  </a:tabLst>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1</m:t>
                            </m:r>
                            <m:r>
                              <a:rPr lang="en-US" sz="1800" i="1">
                                <a:latin typeface="Cambria Math" panose="02040503050406030204" pitchFamily="18" charset="0"/>
                              </a:rPr>
                              <m:t> </m:t>
                            </m:r>
                            <m:r>
                              <a:rPr lang="en-US" sz="1800" i="1">
                                <a:latin typeface="Cambria Math" panose="02040503050406030204" pitchFamily="18" charset="0"/>
                              </a:rPr>
                              <m:t>𝑖𝑓</m:t>
                            </m:r>
                            <m:r>
                              <a:rPr lang="en-US" sz="1800" i="1">
                                <a:latin typeface="Cambria Math" panose="02040503050406030204" pitchFamily="18" charset="0"/>
                              </a:rPr>
                              <m:t> </m:t>
                            </m:r>
                            <m:r>
                              <a:rPr lang="en-US" sz="1800" b="0" i="1" smtClean="0">
                                <a:latin typeface="Cambria Math" panose="02040503050406030204" pitchFamily="18" charset="0"/>
                              </a:rPr>
                              <m:t>𝑓𝑎𝑐𝑖𝑙𝑖𝑡𝑦</m:t>
                            </m:r>
                            <m:r>
                              <a:rPr lang="en-US" sz="1800" b="0" i="1" smtClean="0">
                                <a:latin typeface="Cambria Math" panose="02040503050406030204" pitchFamily="18" charset="0"/>
                              </a:rPr>
                              <m:t> </m:t>
                            </m:r>
                            <m:r>
                              <a:rPr lang="en-US" sz="1800" b="0" i="1" smtClean="0">
                                <a:latin typeface="Cambria Math" panose="02040503050406030204" pitchFamily="18" charset="0"/>
                              </a:rPr>
                              <m:t>𝑖𝑠</m:t>
                            </m:r>
                            <m:r>
                              <a:rPr lang="en-US" sz="1800" b="0" i="1" smtClean="0">
                                <a:latin typeface="Cambria Math" panose="02040503050406030204" pitchFamily="18" charset="0"/>
                              </a:rPr>
                              <m:t> </m:t>
                            </m:r>
                            <m:r>
                              <a:rPr lang="en-US" sz="1800" b="0" i="1" smtClean="0">
                                <a:latin typeface="Cambria Math" panose="02040503050406030204" pitchFamily="18" charset="0"/>
                              </a:rPr>
                              <m:t>𝑝𝑙𝑎𝑐𝑒𝑑</m:t>
                            </m:r>
                            <m:r>
                              <a:rPr lang="en-US" sz="1800" b="0" i="1" smtClean="0">
                                <a:latin typeface="Cambria Math" panose="02040503050406030204" pitchFamily="18" charset="0"/>
                              </a:rPr>
                              <m:t> </m:t>
                            </m:r>
                            <m:r>
                              <a:rPr lang="en-US" sz="1800" b="0" i="1" smtClean="0">
                                <a:latin typeface="Cambria Math" panose="02040503050406030204" pitchFamily="18" charset="0"/>
                              </a:rPr>
                              <m:t>𝑎𝑡</m:t>
                            </m:r>
                            <m:r>
                              <a:rPr lang="en-US" sz="1800" b="0" i="1" smtClean="0">
                                <a:latin typeface="Cambria Math" panose="02040503050406030204" pitchFamily="18" charset="0"/>
                              </a:rPr>
                              <m:t> </m:t>
                            </m:r>
                            <m:r>
                              <a:rPr lang="en-US" sz="1800" b="0" i="1" smtClean="0">
                                <a:latin typeface="Cambria Math" panose="02040503050406030204" pitchFamily="18" charset="0"/>
                              </a:rPr>
                              <m:t>𝑙𝑜𝑐𝑎𝑡𝑖𝑜𝑛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𝑖</m:t>
                            </m:r>
                            <m:r>
                              <a:rPr lang="en-US" sz="1800" b="0" i="1" smtClean="0">
                                <a:latin typeface="Cambria Math" panose="02040503050406030204" pitchFamily="18" charset="0"/>
                              </a:rPr>
                              <m:t> </m:t>
                            </m:r>
                          </m:e>
                          <m:e>
                            <m:r>
                              <a:rPr lang="en-US" sz="1800" i="1">
                                <a:latin typeface="Cambria Math" panose="02040503050406030204" pitchFamily="18" charset="0"/>
                              </a:rPr>
                              <m:t>𝑂</m:t>
                            </m:r>
                            <m:r>
                              <a:rPr lang="en-US" sz="1800" i="1">
                                <a:latin typeface="Cambria Math" panose="02040503050406030204" pitchFamily="18" charset="0"/>
                              </a:rPr>
                              <m:t> </m:t>
                            </m:r>
                            <m:r>
                              <a:rPr lang="en-US" sz="1800" i="1">
                                <a:latin typeface="Cambria Math" panose="02040503050406030204" pitchFamily="18" charset="0"/>
                              </a:rPr>
                              <m:t>𝑜𝑡</m:t>
                            </m:r>
                            <m:r>
                              <a:rPr lang="en-US" sz="1800" i="1">
                                <a:latin typeface="Cambria Math" panose="02040503050406030204" pitchFamily="18" charset="0"/>
                              </a:rPr>
                              <m:t>h</m:t>
                            </m:r>
                            <m:r>
                              <a:rPr lang="en-US" sz="1800" i="1">
                                <a:latin typeface="Cambria Math" panose="02040503050406030204" pitchFamily="18" charset="0"/>
                              </a:rPr>
                              <m:t>𝑒𝑟</m:t>
                            </m:r>
                            <m:r>
                              <a:rPr lang="en-US" sz="1800" i="1">
                                <a:latin typeface="Cambria Math" panose="02040503050406030204" pitchFamily="18" charset="0"/>
                              </a:rPr>
                              <m:t> </m:t>
                            </m:r>
                            <m:r>
                              <a:rPr lang="en-US" sz="1800" i="1">
                                <a:latin typeface="Cambria Math" panose="02040503050406030204" pitchFamily="18" charset="0"/>
                              </a:rPr>
                              <m:t>𝑤𝑖𝑠𝑒</m:t>
                            </m:r>
                          </m:e>
                        </m:eqArr>
                      </m:e>
                    </m:d>
                  </m:oMath>
                </a14:m>
                <a:endParaRPr lang="en-US" sz="1800" dirty="0">
                  <a:effectLst/>
                  <a:latin typeface="Times New Roman" panose="02020603050405020304" pitchFamily="18" charset="0"/>
                  <a:ea typeface="Times New Roman" panose="02020603050405020304" pitchFamily="18" charset="0"/>
                </a:endParaRPr>
              </a:p>
              <a:p>
                <a:pPr>
                  <a:lnSpc>
                    <a:spcPct val="107000"/>
                  </a:lnSpc>
                  <a:spcAft>
                    <a:spcPts val="356"/>
                  </a:spcAft>
                  <a:defRPr/>
                </a:pPr>
                <a:r>
                  <a:rPr kumimoji="0" lang="en-US" sz="2400" b="0" i="1" u="none" strike="noStrike" kern="1200" cap="none" spc="0" normalizeH="0" baseline="0" noProof="0" dirty="0">
                    <a:ln>
                      <a:noFill/>
                    </a:ln>
                    <a:solidFill>
                      <a:srgbClr val="245D5A"/>
                    </a:solidFill>
                    <a:effectLst/>
                    <a:uLnTx/>
                    <a:uFillTx/>
                    <a:latin typeface="Calibri" panose="020F0502020204030204"/>
                    <a:ea typeface="+mn-ea"/>
                    <a:cs typeface="Times New Roman"/>
                  </a:rPr>
                  <a:t>Minimizing number of facilities</a:t>
                </a:r>
                <a:endParaRPr kumimoji="0" lang="en-US" sz="2400" b="0" i="0" u="none" strike="noStrike" kern="1200" cap="none" spc="0" normalizeH="0" baseline="0" noProof="0" dirty="0">
                  <a:ln>
                    <a:noFill/>
                  </a:ln>
                  <a:solidFill>
                    <a:srgbClr val="245D5A"/>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304770" rtl="0" eaLnBrk="1" fontAlgn="auto" latinLnBrk="0" hangingPunct="1">
                  <a:lnSpc>
                    <a:spcPct val="107000"/>
                  </a:lnSpc>
                  <a:spcBef>
                    <a:spcPts val="0"/>
                  </a:spcBef>
                  <a:spcAft>
                    <a:spcPts val="356"/>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𝑀𝑖𝑛</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𝑍</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nary>
                        <m:naryPr>
                          <m:chr m:val="∑"/>
                          <m:limLoc m:val="undOvr"/>
                          <m:supHide m:val="on"/>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𝐹</m:t>
                          </m:r>
                        </m:sub>
                        <m:sup/>
                        <m:e>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𝑥</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m:t>
                              </m:r>
                            </m:sub>
                          </m:sSub>
                        </m:e>
                      </m:nary>
                    </m:oMath>
                  </m:oMathPara>
                </a14:m>
                <a:endParaRPr kumimoji="0" lang="en-US" sz="2000" b="0" i="0" u="none" strike="noStrike" kern="1200" cap="none" spc="0" normalizeH="0" baseline="0" noProof="0" dirty="0">
                  <a:ln>
                    <a:noFill/>
                  </a:ln>
                  <a:solidFill>
                    <a:srgbClr val="245D5A"/>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304770" rtl="0" eaLnBrk="1" fontAlgn="auto" latinLnBrk="0" hangingPunct="1">
                  <a:lnSpc>
                    <a:spcPct val="107000"/>
                  </a:lnSpc>
                  <a:spcBef>
                    <a:spcPts val="0"/>
                  </a:spcBef>
                  <a:spcAft>
                    <a:spcPts val="356"/>
                  </a:spcAft>
                  <a:buClrTx/>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𝑖𝑗</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𝑗</m:t>
                    </m:r>
                  </m:oMath>
                </a14:m>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endParaRPr>
              </a:p>
              <a:p>
                <a:pPr marL="285750" indent="-285750">
                  <a:lnSpc>
                    <a:spcPct val="107000"/>
                  </a:lnSpc>
                  <a:spcAft>
                    <a:spcPts val="356"/>
                  </a:spcAft>
                  <a:buFont typeface="Arial" panose="020B0604020202020204" pitchFamily="34" charset="0"/>
                  <a:buChar char="•"/>
                  <a:defRPr/>
                </a:pPr>
                <a14:m>
                  <m:oMath xmlns:m="http://schemas.openxmlformats.org/officeDocument/2006/math">
                    <m:nary>
                      <m:naryPr>
                        <m:chr m:val="∑"/>
                        <m:sup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ctrlPr>
                      </m:naryPr>
                      <m:sub>
                        <m:r>
                          <m:rPr>
                            <m:brk m:alnAt="7"/>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𝑓</m:t>
                        </m:r>
                      </m:sub>
                      <m:sup/>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𝑖𝑗</m:t>
                            </m:r>
                          </m:sub>
                        </m:sSub>
                      </m:e>
                    </m:nary>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1</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𝑗</m:t>
                    </m:r>
                  </m:oMath>
                </a14:m>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endParaRPr>
              </a:p>
              <a:p>
                <a:pPr marL="285750" marR="0" lvl="0" indent="-285750" algn="l" defTabSz="304770" rtl="0" eaLnBrk="1" fontAlgn="auto" latinLnBrk="0" hangingPunct="1">
                  <a:lnSpc>
                    <a:spcPct val="107000"/>
                  </a:lnSpc>
                  <a:spcBef>
                    <a:spcPts val="0"/>
                  </a:spcBef>
                  <a:spcAft>
                    <a:spcPts val="356"/>
                  </a:spcAft>
                  <a:buClrTx/>
                  <a:buSzTx/>
                  <a:buFont typeface="Arial" panose="020B0604020202020204" pitchFamily="34" charset="0"/>
                  <a:buChar char="•"/>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𝑖𝑓</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𝑑</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𝑖𝑗</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&gt;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𝑀</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𝑡</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h</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𝑒𝑛</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𝑖𝑗</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0</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𝑗</m:t>
                    </m:r>
                  </m:oMath>
                </a14:m>
                <a:endParaRPr kumimoji="0" lang="en-US" sz="1782" b="0" i="0" u="none" strike="noStrike" kern="1200" cap="none" spc="0" normalizeH="0" baseline="0" noProof="0" dirty="0">
                  <a:ln>
                    <a:noFill/>
                  </a:ln>
                  <a:solidFill>
                    <a:srgbClr val="245D5A"/>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304770" rtl="0" eaLnBrk="1" fontAlgn="auto" latinLnBrk="0" hangingPunct="1">
                  <a:lnSpc>
                    <a:spcPct val="107000"/>
                  </a:lnSpc>
                  <a:spcBef>
                    <a:spcPts val="0"/>
                  </a:spcBef>
                  <a:spcAft>
                    <a:spcPts val="356"/>
                  </a:spcAft>
                  <a:buClrTx/>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0</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1</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oMath>
                </a14:m>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endParaRPr>
              </a:p>
              <a:p>
                <a:pPr marL="285750" marR="0" lvl="0" indent="-285750" algn="l" defTabSz="304770" rtl="0" eaLnBrk="1" fontAlgn="auto" latinLnBrk="0" hangingPunct="1">
                  <a:lnSpc>
                    <a:spcPct val="107000"/>
                  </a:lnSpc>
                  <a:spcBef>
                    <a:spcPts val="0"/>
                  </a:spcBef>
                  <a:spcAft>
                    <a:spcPts val="356"/>
                  </a:spcAft>
                  <a:buClrTx/>
                  <a:buSzTx/>
                  <a:buFont typeface="Arial" panose="020B0604020202020204" pitchFamily="34" charset="0"/>
                  <a:buChar char="•"/>
                  <a:tabLst/>
                  <a:defRPr/>
                </a:pP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𝑖𝑗</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0</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1</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libri" panose="020F0502020204030204" pitchFamily="34" charset="0"/>
                      </a:rPr>
                      <m:t>𝑗</m:t>
                    </m:r>
                  </m:oMath>
                </a14:m>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40" name="TextBox 39">
                <a:extLst>
                  <a:ext uri="{FF2B5EF4-FFF2-40B4-BE49-F238E27FC236}">
                    <a16:creationId xmlns:a16="http://schemas.microsoft.com/office/drawing/2014/main" id="{ACC4807A-51DC-7BBD-A545-A16851700411}"/>
                  </a:ext>
                </a:extLst>
              </p:cNvPr>
              <p:cNvSpPr txBox="1">
                <a:spLocks noRot="1" noChangeAspect="1" noMove="1" noResize="1" noEditPoints="1" noAdjustHandles="1" noChangeArrowheads="1" noChangeShapeType="1" noTextEdit="1"/>
              </p:cNvSpPr>
              <p:nvPr/>
            </p:nvSpPr>
            <p:spPr>
              <a:xfrm>
                <a:off x="10564213" y="14314195"/>
                <a:ext cx="6265571" cy="6047168"/>
              </a:xfrm>
              <a:prstGeom prst="rect">
                <a:avLst/>
              </a:prstGeom>
              <a:blipFill>
                <a:blip r:embed="rId4"/>
                <a:stretch>
                  <a:fillRect l="-1556" t="-605"/>
                </a:stretch>
              </a:blipFill>
              <a:ln>
                <a:noFill/>
              </a:ln>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5B6660D-3804-57E4-7649-5EDA17D938AE}"/>
                  </a:ext>
                </a:extLst>
              </p:cNvPr>
              <p:cNvSpPr txBox="1"/>
              <p:nvPr/>
            </p:nvSpPr>
            <p:spPr>
              <a:xfrm>
                <a:off x="10535705" y="5593894"/>
                <a:ext cx="5701795" cy="8144987"/>
              </a:xfrm>
              <a:prstGeom prst="rect">
                <a:avLst/>
              </a:prstGeom>
              <a:solidFill>
                <a:schemeClr val="lt1">
                  <a:alpha val="75000"/>
                </a:schemeClr>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342900" lvl="0" indent="-342900">
                  <a:lnSpc>
                    <a:spcPct val="150000"/>
                  </a:lnSpc>
                  <a:buFont typeface="Symbol" panose="05050102010706020507" pitchFamily="18" charset="2"/>
                  <a:buChar char=""/>
                  <a:tabLst>
                    <a:tab pos="1016635" algn="l"/>
                  </a:tabLst>
                </a:pPr>
                <a:r>
                  <a:rPr kumimoji="0" lang="en-US" sz="2400" b="0" i="1" u="none" strike="noStrike" kern="1200" cap="none" spc="0" normalizeH="0" baseline="0" noProof="0" dirty="0">
                    <a:ln>
                      <a:noFill/>
                    </a:ln>
                    <a:solidFill>
                      <a:srgbClr val="245D5A"/>
                    </a:solidFill>
                    <a:effectLst/>
                    <a:uLnTx/>
                    <a:uFillTx/>
                    <a:latin typeface="Calibri" panose="020F0502020204030204"/>
                    <a:ea typeface="+mn-ea"/>
                    <a:cs typeface="Times New Roman"/>
                  </a:rPr>
                  <a:t>D.V: </a:t>
                </a:r>
              </a:p>
              <a:p>
                <a:pPr marL="342900" lvl="0" indent="-342900">
                  <a:lnSpc>
                    <a:spcPct val="150000"/>
                  </a:lnSpc>
                  <a:buFont typeface="Symbol" panose="05050102010706020507" pitchFamily="18" charset="2"/>
                  <a:buChar char=""/>
                  <a:tabLst>
                    <a:tab pos="1016635" algn="l"/>
                  </a:tabLs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𝑖𝑗𝑘</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1</m:t>
                            </m:r>
                            <m:r>
                              <a:rPr lang="en-US" sz="1800" i="1">
                                <a:latin typeface="Cambria Math" panose="02040503050406030204" pitchFamily="18" charset="0"/>
                              </a:rPr>
                              <m:t> </m:t>
                            </m:r>
                            <m:r>
                              <a:rPr lang="en-US" sz="1800" i="1">
                                <a:latin typeface="Cambria Math" panose="02040503050406030204" pitchFamily="18" charset="0"/>
                              </a:rPr>
                              <m:t>𝑖𝑓</m:t>
                            </m:r>
                            <m:r>
                              <a:rPr lang="en-US" sz="1800" i="1">
                                <a:latin typeface="Cambria Math" panose="02040503050406030204" pitchFamily="18" charset="0"/>
                              </a:rPr>
                              <m:t> </m:t>
                            </m:r>
                            <m:r>
                              <a:rPr lang="en-US" sz="1800" i="1">
                                <a:latin typeface="Cambria Math" panose="02040503050406030204" pitchFamily="18" charset="0"/>
                              </a:rPr>
                              <m:t>𝑑𝑟𝑖𝑣𝑒𝑟</m:t>
                            </m:r>
                            <m:r>
                              <a:rPr lang="en-US" sz="1800" i="1">
                                <a:latin typeface="Cambria Math" panose="02040503050406030204" pitchFamily="18" charset="0"/>
                              </a:rPr>
                              <m:t> </m:t>
                            </m:r>
                            <m:r>
                              <a:rPr lang="en-US" sz="1800" i="1">
                                <a:latin typeface="Cambria Math" panose="02040503050406030204" pitchFamily="18" charset="0"/>
                              </a:rPr>
                              <m:t>𝑘</m:t>
                            </m:r>
                            <m:r>
                              <a:rPr lang="en-US" sz="1800" i="1">
                                <a:latin typeface="Cambria Math" panose="02040503050406030204" pitchFamily="18" charset="0"/>
                              </a:rPr>
                              <m:t> </m:t>
                            </m:r>
                            <m:r>
                              <a:rPr lang="en-US" sz="1800" i="1">
                                <a:latin typeface="Cambria Math" panose="02040503050406030204" pitchFamily="18" charset="0"/>
                              </a:rPr>
                              <m:t>𝑔𝑜𝑒𝑠</m:t>
                            </m:r>
                            <m:r>
                              <a:rPr lang="en-US" sz="1800" i="1">
                                <a:latin typeface="Cambria Math" panose="02040503050406030204" pitchFamily="18" charset="0"/>
                              </a:rPr>
                              <m:t> </m:t>
                            </m:r>
                            <m:r>
                              <a:rPr lang="en-US" sz="1800" i="1">
                                <a:latin typeface="Cambria Math" panose="02040503050406030204" pitchFamily="18" charset="0"/>
                              </a:rPr>
                              <m:t>𝑓𝑟𝑜𝑚</m:t>
                            </m:r>
                            <m:r>
                              <a:rPr lang="en-US" sz="1800" i="1">
                                <a:latin typeface="Cambria Math" panose="02040503050406030204" pitchFamily="18" charset="0"/>
                              </a:rPr>
                              <m:t> </m:t>
                            </m:r>
                            <m:r>
                              <a:rPr lang="en-US" sz="1800" i="1">
                                <a:latin typeface="Cambria Math" panose="02040503050406030204" pitchFamily="18" charset="0"/>
                              </a:rPr>
                              <m:t>𝑛𝑜𝑑𝑒</m:t>
                            </m:r>
                            <m:r>
                              <a:rPr lang="en-US" sz="1800" i="1">
                                <a:latin typeface="Cambria Math" panose="02040503050406030204" pitchFamily="18" charset="0"/>
                              </a:rPr>
                              <m:t> </m:t>
                            </m:r>
                            <m:r>
                              <a:rPr lang="en-US" sz="1800" i="1">
                                <a:latin typeface="Cambria Math" panose="02040503050406030204" pitchFamily="18" charset="0"/>
                              </a:rPr>
                              <m:t>𝑖</m:t>
                            </m:r>
                            <m:r>
                              <a:rPr lang="en-US" sz="1800" i="1">
                                <a:latin typeface="Cambria Math" panose="02040503050406030204" pitchFamily="18" charset="0"/>
                              </a:rPr>
                              <m:t> </m:t>
                            </m:r>
                            <m:r>
                              <a:rPr lang="en-US" sz="1800" i="1">
                                <a:latin typeface="Cambria Math" panose="02040503050406030204" pitchFamily="18" charset="0"/>
                              </a:rPr>
                              <m:t>𝑡𝑜</m:t>
                            </m:r>
                            <m:r>
                              <a:rPr lang="en-US" sz="1800" i="1">
                                <a:latin typeface="Cambria Math" panose="02040503050406030204" pitchFamily="18" charset="0"/>
                              </a:rPr>
                              <m:t> </m:t>
                            </m:r>
                            <m:r>
                              <a:rPr lang="en-US" sz="1800" i="1">
                                <a:latin typeface="Cambria Math" panose="02040503050406030204" pitchFamily="18" charset="0"/>
                              </a:rPr>
                              <m:t>𝑗</m:t>
                            </m:r>
                          </m:e>
                          <m:e>
                            <m:r>
                              <a:rPr lang="en-US" sz="1800" i="1">
                                <a:latin typeface="Cambria Math" panose="02040503050406030204" pitchFamily="18" charset="0"/>
                              </a:rPr>
                              <m:t>𝑂</m:t>
                            </m:r>
                            <m:r>
                              <a:rPr lang="en-US" sz="1800" i="1">
                                <a:latin typeface="Cambria Math" panose="02040503050406030204" pitchFamily="18" charset="0"/>
                              </a:rPr>
                              <m:t> </m:t>
                            </m:r>
                            <m:r>
                              <a:rPr lang="en-US" sz="1800" i="1">
                                <a:latin typeface="Cambria Math" panose="02040503050406030204" pitchFamily="18" charset="0"/>
                              </a:rPr>
                              <m:t>𝑜𝑡</m:t>
                            </m:r>
                            <m:r>
                              <a:rPr lang="en-US" sz="1800" i="1">
                                <a:latin typeface="Cambria Math" panose="02040503050406030204" pitchFamily="18" charset="0"/>
                              </a:rPr>
                              <m:t>h</m:t>
                            </m:r>
                            <m:r>
                              <a:rPr lang="en-US" sz="1800" i="1">
                                <a:latin typeface="Cambria Math" panose="02040503050406030204" pitchFamily="18" charset="0"/>
                              </a:rPr>
                              <m:t>𝑒𝑟</m:t>
                            </m:r>
                            <m:r>
                              <a:rPr lang="en-US" sz="1800" i="1">
                                <a:latin typeface="Cambria Math" panose="02040503050406030204" pitchFamily="18" charset="0"/>
                              </a:rPr>
                              <m:t> </m:t>
                            </m:r>
                            <m:r>
                              <a:rPr lang="en-US" sz="1800" i="1">
                                <a:latin typeface="Cambria Math" panose="02040503050406030204" pitchFamily="18" charset="0"/>
                              </a:rPr>
                              <m:t>𝑤𝑖𝑠𝑒</m:t>
                            </m:r>
                          </m:e>
                        </m:eqArr>
                      </m:e>
                    </m:d>
                  </m:oMath>
                </a14:m>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1016635" algn="l"/>
                  </a:tabLst>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𝑆</m:t>
                        </m:r>
                      </m:e>
                      <m:sub>
                        <m:r>
                          <a:rPr lang="en-US" sz="1800" i="1">
                            <a:effectLst/>
                            <a:latin typeface="Cambria Math" panose="02040503050406030204" pitchFamily="18" charset="0"/>
                            <a:ea typeface="Times New Roman" panose="02020603050405020304" pitchFamily="18" charset="0"/>
                          </a:rPr>
                          <m:t>𝑘𝑖</m:t>
                        </m:r>
                      </m:sub>
                    </m:sSub>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𝑡</m:t>
                    </m:r>
                    <m:r>
                      <a:rPr lang="en-US" sz="1800" i="1">
                        <a:effectLst/>
                        <a:latin typeface="Cambria Math" panose="02040503050406030204" pitchFamily="18" charset="0"/>
                        <a:ea typeface="Times New Roman" panose="02020603050405020304" pitchFamily="18" charset="0"/>
                      </a:rPr>
                      <m:t>h</m:t>
                    </m:r>
                    <m:r>
                      <a:rPr lang="en-US" sz="1800" i="1">
                        <a:effectLst/>
                        <a:latin typeface="Cambria Math" panose="02040503050406030204" pitchFamily="18" charset="0"/>
                        <a:ea typeface="Times New Roman" panose="02020603050405020304" pitchFamily="18" charset="0"/>
                      </a:rPr>
                      <m:t>𝑒</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𝑡𝑖𝑚𝑒</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𝑑𝑟𝑖𝑣𝑒𝑟</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𝑘</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𝑟𝑒𝑎𝑐</m:t>
                    </m:r>
                    <m:r>
                      <a:rPr lang="en-US" sz="1800" i="1">
                        <a:effectLst/>
                        <a:latin typeface="Cambria Math" panose="02040503050406030204" pitchFamily="18" charset="0"/>
                        <a:ea typeface="Times New Roman" panose="02020603050405020304" pitchFamily="18" charset="0"/>
                      </a:rPr>
                      <m:t>h</m:t>
                    </m:r>
                    <m:r>
                      <a:rPr lang="en-US" sz="1800" i="1">
                        <a:effectLst/>
                        <a:latin typeface="Cambria Math" panose="02040503050406030204" pitchFamily="18" charset="0"/>
                        <a:ea typeface="Times New Roman" panose="02020603050405020304" pitchFamily="18" charset="0"/>
                      </a:rPr>
                      <m:t>𝑒𝑠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𝑛𝑜𝑑𝑒</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𝑖</m:t>
                    </m:r>
                    <m:r>
                      <a:rPr lang="en-US" sz="1800" i="1">
                        <a:effectLst/>
                        <a:latin typeface="Cambria Math" panose="02040503050406030204" pitchFamily="18" charset="0"/>
                        <a:ea typeface="Times New Roman" panose="02020603050405020304" pitchFamily="18" charset="0"/>
                      </a:rPr>
                      <m:t> </m:t>
                    </m:r>
                  </m:oMath>
                </a14:m>
                <a:r>
                  <a:rPr lang="en-US" sz="1800" i="1" dirty="0">
                    <a:effectLst/>
                    <a:latin typeface="Times New Roman" panose="02020603050405020304" pitchFamily="18" charset="0"/>
                    <a:ea typeface="Times New Roman" panose="02020603050405020304" pitchFamily="18" charset="0"/>
                  </a:rPr>
                  <a:t>            </a:t>
                </a:r>
                <a:endParaRPr lang="en-US" sz="1800" i="1" dirty="0">
                  <a:solidFill>
                    <a:srgbClr val="245D5A"/>
                  </a:solidFill>
                  <a:latin typeface="Calibri" panose="020F0502020204030204"/>
                  <a:cs typeface="Times New Roman"/>
                </a:endParaRPr>
              </a:p>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245D5A"/>
                    </a:solidFill>
                    <a:effectLst/>
                    <a:uLnTx/>
                    <a:uFillTx/>
                    <a:latin typeface="Calibri" panose="020F0502020204030204"/>
                    <a:ea typeface="+mn-ea"/>
                    <a:cs typeface="Times New Roman"/>
                  </a:rPr>
                  <a:t>Minimizing the total distance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30477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𝑀𝑖𝑛</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𝑍</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m:t>
                      </m:r>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𝑘</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sup>
                        <m:e>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sup>
                            <m:e>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𝑗</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sup>
                                <m:e>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𝑖𝑗</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𝑋</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𝑖𝑗𝑘</m:t>
                                      </m:r>
                                    </m:sub>
                                  </m:sSub>
                                </m:e>
                              </m:nary>
                            </m:e>
                          </m:nary>
                        </m:e>
                      </m:nary>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304770" rtl="0" eaLnBrk="1" fontAlgn="auto" latinLnBrk="0" hangingPunct="1">
                  <a:lnSpc>
                    <a:spcPct val="100000"/>
                  </a:lnSpc>
                  <a:spcBef>
                    <a:spcPts val="0"/>
                  </a:spcBef>
                  <a:spcAft>
                    <a:spcPts val="0"/>
                  </a:spcAft>
                  <a:buClrTx/>
                  <a:buSzTx/>
                  <a:buFont typeface="Arial"/>
                  <a:buChar char="•"/>
                  <a:tabLst/>
                  <a:defRPr/>
                </a:pPr>
                <a:r>
                  <a:rPr kumimoji="0" lang="en-US" sz="2000" b="1" i="1" u="none" strike="noStrike" kern="1200" cap="none" spc="0" normalizeH="0" baseline="0" noProof="0" dirty="0">
                    <a:ln>
                      <a:noFill/>
                    </a:ln>
                    <a:solidFill>
                      <a:srgbClr val="245D5A"/>
                    </a:solidFill>
                    <a:effectLst/>
                    <a:uLnTx/>
                    <a:uFillTx/>
                    <a:latin typeface="Times New Roman"/>
                    <a:ea typeface="+mn-ea"/>
                    <a:cs typeface="Times New Roman"/>
                  </a:rPr>
                  <a:t>Subject to: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304770" rtl="0" eaLnBrk="1" fontAlgn="auto" latinLnBrk="0" hangingPunct="1">
                  <a:lnSpc>
                    <a:spcPct val="150000"/>
                  </a:lnSpc>
                  <a:spcBef>
                    <a:spcPts val="0"/>
                  </a:spcBef>
                  <a:spcAft>
                    <a:spcPts val="0"/>
                  </a:spcAft>
                  <a:buClrTx/>
                  <a:buSzTx/>
                  <a:buFont typeface="Symbol" panose="05050102010706020507" pitchFamily="18" charset="2"/>
                  <a:buChar char=""/>
                  <a:tabLst>
                    <a:tab pos="1016635" algn="l"/>
                  </a:tabLst>
                  <a:defRPr/>
                </a:pPr>
                <a14:m>
                  <m:oMath xmlns:m="http://schemas.openxmlformats.org/officeDocument/2006/math">
                    <m:nary>
                      <m:naryPr>
                        <m:chr m:val="∑"/>
                        <m:limLoc m:val="undOv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𝑘</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sup>
                      <m:e>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𝑗</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sup>
                          <m:e>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𝑋</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𝑖𝑗𝑘</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m:t>
                            </m:r>
                          </m:e>
                        </m:nary>
                      </m:e>
                    </m:nary>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𝑛𝑜𝑑𝑒</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𝑜</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304770" rtl="0" eaLnBrk="1" fontAlgn="auto" latinLnBrk="0" hangingPunct="1">
                  <a:lnSpc>
                    <a:spcPct val="150000"/>
                  </a:lnSpc>
                  <a:spcBef>
                    <a:spcPts val="0"/>
                  </a:spcBef>
                  <a:spcAft>
                    <a:spcPts val="0"/>
                  </a:spcAft>
                  <a:buClrTx/>
                  <a:buSzTx/>
                  <a:buFont typeface="Symbol" panose="05050102010706020507" pitchFamily="18" charset="2"/>
                  <a:buChar char=""/>
                  <a:tabLst>
                    <a:tab pos="1016635" algn="l"/>
                  </a:tabLst>
                  <a:defRPr/>
                </a:pPr>
                <a14:m>
                  <m:oMath xmlns:m="http://schemas.openxmlformats.org/officeDocument/2006/math">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sup>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𝑗</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sup>
                          <m:e>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𝑋</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𝑖𝑗𝑘</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𝑞</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𝐾</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nary>
                      </m:e>
                    </m:nary>
                  </m:oMath>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304770" rtl="0" eaLnBrk="1" fontAlgn="auto" latinLnBrk="0" hangingPunct="1">
                  <a:lnSpc>
                    <a:spcPct val="150000"/>
                  </a:lnSpc>
                  <a:spcBef>
                    <a:spcPts val="0"/>
                  </a:spcBef>
                  <a:spcAft>
                    <a:spcPts val="0"/>
                  </a:spcAft>
                  <a:buClrTx/>
                  <a:buSzTx/>
                  <a:buFont typeface="Symbol" panose="05050102010706020507" pitchFamily="18" charset="2"/>
                  <a:buChar char=""/>
                  <a:tabLst>
                    <a:tab pos="1016635" algn="l"/>
                  </a:tabLst>
                  <a:defRPr/>
                </a:pPr>
                <a14:m>
                  <m:oMath xmlns:m="http://schemas.openxmlformats.org/officeDocument/2006/math">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𝑗</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sup>
                      <m:e>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𝑋</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𝑗𝑘</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𝑘</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e>
                    </m:nary>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304770" rtl="0" eaLnBrk="1" fontAlgn="auto" latinLnBrk="0" hangingPunct="1">
                  <a:lnSpc>
                    <a:spcPct val="150000"/>
                  </a:lnSpc>
                  <a:spcBef>
                    <a:spcPts val="0"/>
                  </a:spcBef>
                  <a:spcAft>
                    <a:spcPts val="0"/>
                  </a:spcAft>
                  <a:buClrTx/>
                  <a:buSzTx/>
                  <a:buFont typeface="Symbol" panose="05050102010706020507" pitchFamily="18" charset="2"/>
                  <a:buChar char=""/>
                  <a:tabLst>
                    <a:tab pos="1016635" algn="l"/>
                  </a:tabLst>
                  <a:defRPr/>
                </a:pPr>
                <a14:m>
                  <m:oMath xmlns:m="http://schemas.openxmlformats.org/officeDocument/2006/math">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sup>
                      <m:e>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𝑋</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h</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𝑘</m:t>
                            </m:r>
                          </m:sub>
                        </m:sSub>
                      </m:e>
                    </m:nary>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𝑗</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sup>
                      <m:e>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𝑋</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h</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𝑗𝑘</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h</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d>
                          <m:d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e>
                        </m:d>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𝑘</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e>
                    </m:nary>
                  </m:oMath>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304770" rtl="0" eaLnBrk="1" fontAlgn="auto" latinLnBrk="0" hangingPunct="1">
                  <a:lnSpc>
                    <a:spcPct val="150000"/>
                  </a:lnSpc>
                  <a:spcBef>
                    <a:spcPts val="0"/>
                  </a:spcBef>
                  <a:spcAft>
                    <a:spcPts val="0"/>
                  </a:spcAft>
                  <a:buClrTx/>
                  <a:buSzTx/>
                  <a:buFont typeface="Symbol" panose="05050102010706020507" pitchFamily="18" charset="2"/>
                  <a:buChar char=""/>
                  <a:tabLst>
                    <a:tab pos="1016635" algn="l"/>
                  </a:tabLst>
                  <a:defRPr/>
                </a:pPr>
                <a14:m>
                  <m:oMath xmlns:m="http://schemas.openxmlformats.org/officeDocument/2006/math">
                    <m:nary>
                      <m:naryPr>
                        <m:chr m:val="∑"/>
                        <m:limLoc m:val="undOv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naryPr>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sup>
                      <m:e>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𝑋</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𝑖𝑓𝑘</m:t>
                            </m:r>
                          </m:sub>
                        </m:sSub>
                      </m:e>
                    </m:nary>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𝑘</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304770" rtl="0" eaLnBrk="1" fontAlgn="auto" latinLnBrk="0" hangingPunct="1">
                  <a:lnSpc>
                    <a:spcPct val="150000"/>
                  </a:lnSpc>
                  <a:spcBef>
                    <a:spcPts val="0"/>
                  </a:spcBef>
                  <a:spcAft>
                    <a:spcPts val="0"/>
                  </a:spcAft>
                  <a:buClrTx/>
                  <a:buSzTx/>
                  <a:buFont typeface="Symbol" panose="05050102010706020507" pitchFamily="18" charset="2"/>
                  <a:buChar char=""/>
                  <a:tabLst>
                    <a:tab pos="1016635" algn="l"/>
                  </a:tabLst>
                  <a:defRPr/>
                </a:pP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𝑆</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𝑖𝑘</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𝑇</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𝑖𝑗</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𝑀</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𝑖𝑗</m:t>
                        </m:r>
                      </m:sub>
                    </m:sSub>
                    <m:d>
                      <m:d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𝑋</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𝑖𝑗𝑘</m:t>
                            </m:r>
                          </m:sub>
                        </m:sSub>
                      </m:e>
                    </m:d>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𝑆</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𝑗𝑘</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304770" rtl="0" eaLnBrk="1" fontAlgn="auto" latinLnBrk="0" hangingPunct="1">
                  <a:lnSpc>
                    <a:spcPct val="150000"/>
                  </a:lnSpc>
                  <a:spcBef>
                    <a:spcPts val="0"/>
                  </a:spcBef>
                  <a:spcAft>
                    <a:spcPts val="0"/>
                  </a:spcAft>
                  <a:buClrTx/>
                  <a:buSzTx/>
                  <a:buFont typeface="Symbol" panose="05050102010706020507" pitchFamily="18" charset="2"/>
                  <a:buChar char=""/>
                  <a:tabLst>
                    <a:tab pos="1016635" algn="l"/>
                  </a:tabLst>
                  <a:defRPr/>
                </a:pP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𝑎</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𝑆</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𝑖𝑘</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𝑏𝑖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𝑎𝑛𝑑</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𝑗</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𝑁</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𝑘</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𝑉</m:t>
                    </m:r>
                  </m:oMath>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lvl="0" indent="-342900">
                  <a:lnSpc>
                    <a:spcPct val="150000"/>
                  </a:lnSpc>
                  <a:buFont typeface="Symbol" panose="05050102010706020507" pitchFamily="18" charset="2"/>
                  <a:buChar char=""/>
                  <a:tabLst>
                    <a:tab pos="1016635" algn="l"/>
                  </a:tabLst>
                  <a:defRPr/>
                </a:pP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𝑋</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𝑖𝑗𝑘</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mn-cs"/>
                  </a:rPr>
                  <a:t> </a:t>
                </a:r>
                <a14:m>
                  <m:oMath xmlns:m="http://schemas.openxmlformats.org/officeDocument/2006/math">
                    <m:d>
                      <m:dPr>
                        <m:ctrlPr>
                          <a:rPr lang="en-US" sz="2000" i="1">
                            <a:solidFill>
                              <a:prstClr val="black"/>
                            </a:solidFill>
                            <a:latin typeface="Cambria Math" panose="02040503050406030204" pitchFamily="18" charset="0"/>
                            <a:ea typeface="Calibri" panose="020F0502020204030204" pitchFamily="34" charset="0"/>
                            <a:cs typeface="Calibri" panose="020F0502020204030204" pitchFamily="34" charset="0"/>
                          </a:rPr>
                        </m:ctrlPr>
                      </m:dPr>
                      <m:e>
                        <m:r>
                          <a:rPr lang="en-US" sz="2000" i="1">
                            <a:solidFill>
                              <a:prstClr val="black"/>
                            </a:solidFill>
                            <a:latin typeface="Cambria Math" panose="02040503050406030204" pitchFamily="18" charset="0"/>
                            <a:ea typeface="Calibri" panose="020F0502020204030204" pitchFamily="34" charset="0"/>
                            <a:cs typeface="Calibri" panose="020F0502020204030204" pitchFamily="34" charset="0"/>
                          </a:rPr>
                          <m:t>0</m:t>
                        </m:r>
                        <m:r>
                          <a:rPr lang="en-US" sz="20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000" i="1">
                            <a:solidFill>
                              <a:prstClr val="black"/>
                            </a:solidFill>
                            <a:latin typeface="Cambria Math" panose="02040503050406030204" pitchFamily="18" charset="0"/>
                            <a:ea typeface="Calibri" panose="020F0502020204030204" pitchFamily="34" charset="0"/>
                            <a:cs typeface="Calibri" panose="020F0502020204030204" pitchFamily="34" charset="0"/>
                          </a:rPr>
                          <m:t>1</m:t>
                        </m:r>
                      </m:e>
                    </m:d>
                    <m:r>
                      <a:rPr lang="en-US" sz="2000" i="1">
                        <a:solidFill>
                          <a:prstClr val="black"/>
                        </a:solidFill>
                        <a:latin typeface="Cambria Math" panose="02040503050406030204" pitchFamily="18" charset="0"/>
                        <a:ea typeface="Calibri" panose="020F0502020204030204" pitchFamily="34" charset="0"/>
                        <a:cs typeface="Calibri" panose="020F0502020204030204" pitchFamily="34" charset="0"/>
                      </a:rPr>
                      <m:t>   ∀</m:t>
                    </m:r>
                    <m:r>
                      <a:rPr lang="en-US" sz="2000" i="1">
                        <a:solidFill>
                          <a:prstClr val="black"/>
                        </a:solidFill>
                        <a:latin typeface="Cambria Math" panose="02040503050406030204" pitchFamily="18" charset="0"/>
                        <a:ea typeface="Calibri" panose="020F0502020204030204" pitchFamily="34" charset="0"/>
                        <a:cs typeface="Calibri" panose="020F0502020204030204" pitchFamily="34" charset="0"/>
                      </a:rPr>
                      <m:t>𝑖</m:t>
                    </m:r>
                    <m:r>
                      <a:rPr lang="en-US" sz="20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000" i="1">
                        <a:solidFill>
                          <a:prstClr val="black"/>
                        </a:solidFill>
                        <a:latin typeface="Cambria Math" panose="02040503050406030204" pitchFamily="18" charset="0"/>
                        <a:ea typeface="Calibri" panose="020F0502020204030204" pitchFamily="34" charset="0"/>
                        <a:cs typeface="Calibri" panose="020F0502020204030204" pitchFamily="34" charset="0"/>
                      </a:rPr>
                      <m:t>𝑗</m:t>
                    </m:r>
                  </m:oMath>
                </a14:m>
                <a: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mn-cs"/>
                  </a:rPr>
                  <a:t>, k</a:t>
                </a:r>
              </a:p>
              <a:p>
                <a:pPr marL="342900" marR="0" lvl="0" indent="-342900" algn="l" defTabSz="304770" rtl="0" eaLnBrk="1" fontAlgn="auto" latinLnBrk="0" hangingPunct="1">
                  <a:lnSpc>
                    <a:spcPct val="150000"/>
                  </a:lnSpc>
                  <a:spcBef>
                    <a:spcPts val="0"/>
                  </a:spcBef>
                  <a:spcAft>
                    <a:spcPts val="0"/>
                  </a:spcAft>
                  <a:buClrTx/>
                  <a:buSzTx/>
                  <a:buFont typeface="Symbol" panose="05050102010706020507" pitchFamily="18" charset="2"/>
                  <a:buChar char=""/>
                  <a:tabLst>
                    <a:tab pos="1016635" algn="l"/>
                  </a:tabLst>
                  <a:defRPr/>
                </a:pP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𝑆</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𝑖𝑘</m:t>
                        </m:r>
                      </m:sub>
                    </m:sSub>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0</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41" name="TextBox 40">
                <a:extLst>
                  <a:ext uri="{FF2B5EF4-FFF2-40B4-BE49-F238E27FC236}">
                    <a16:creationId xmlns:a16="http://schemas.microsoft.com/office/drawing/2014/main" id="{95B6660D-3804-57E4-7649-5EDA17D938AE}"/>
                  </a:ext>
                </a:extLst>
              </p:cNvPr>
              <p:cNvSpPr txBox="1">
                <a:spLocks noRot="1" noChangeAspect="1" noMove="1" noResize="1" noEditPoints="1" noAdjustHandles="1" noChangeArrowheads="1" noChangeShapeType="1" noTextEdit="1"/>
              </p:cNvSpPr>
              <p:nvPr/>
            </p:nvSpPr>
            <p:spPr>
              <a:xfrm>
                <a:off x="10535705" y="5593894"/>
                <a:ext cx="5701795" cy="8144987"/>
              </a:xfrm>
              <a:prstGeom prst="rect">
                <a:avLst/>
              </a:prstGeom>
              <a:blipFill>
                <a:blip r:embed="rId5"/>
                <a:stretch>
                  <a:fillRect l="-1709" b="-374"/>
                </a:stretch>
              </a:blipFill>
              <a:ln>
                <a:noFill/>
              </a:ln>
            </p:spPr>
            <p:txBody>
              <a:bodyPr/>
              <a:lstStyle/>
              <a:p>
                <a:r>
                  <a:rPr lang="ar-SA">
                    <a:noFill/>
                  </a:rPr>
                  <a:t> </a:t>
                </a:r>
              </a:p>
            </p:txBody>
          </p:sp>
        </mc:Fallback>
      </mc:AlternateContent>
      <p:sp>
        <p:nvSpPr>
          <p:cNvPr id="70" name="Rectangle 69">
            <a:extLst>
              <a:ext uri="{FF2B5EF4-FFF2-40B4-BE49-F238E27FC236}">
                <a16:creationId xmlns:a16="http://schemas.microsoft.com/office/drawing/2014/main" id="{7EC89D02-D63F-6F65-241D-B3617C2949C0}"/>
              </a:ext>
            </a:extLst>
          </p:cNvPr>
          <p:cNvSpPr/>
          <p:nvPr/>
        </p:nvSpPr>
        <p:spPr>
          <a:xfrm>
            <a:off x="20525961" y="18437507"/>
            <a:ext cx="9389671" cy="1854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59B4F6C-9A54-3F64-26F6-5DF207D98294}"/>
              </a:ext>
            </a:extLst>
          </p:cNvPr>
          <p:cNvSpPr/>
          <p:nvPr/>
        </p:nvSpPr>
        <p:spPr>
          <a:xfrm>
            <a:off x="22590842" y="17977972"/>
            <a:ext cx="5250632" cy="460084"/>
          </a:xfrm>
          <a:prstGeom prst="rect">
            <a:avLst/>
          </a:prstGeom>
          <a:solidFill>
            <a:srgbClr val="245D5A"/>
          </a:solidFill>
          <a:ln w="41275">
            <a:solidFill>
              <a:schemeClr val="bg1">
                <a:alpha val="7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06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C044D5A7-6B58-BB32-6536-F37068089B22}"/>
              </a:ext>
            </a:extLst>
          </p:cNvPr>
          <p:cNvSpPr txBox="1"/>
          <p:nvPr/>
        </p:nvSpPr>
        <p:spPr>
          <a:xfrm>
            <a:off x="23331300" y="17872894"/>
            <a:ext cx="3927803" cy="64049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3562" b="0" i="0" u="none" strike="noStrike" kern="1200" cap="all" spc="0" normalizeH="0" baseline="0" noProof="0">
                <a:ln>
                  <a:noFill/>
                </a:ln>
                <a:solidFill>
                  <a:prstClr val="white"/>
                </a:solidFill>
                <a:effectLst/>
                <a:uLnTx/>
                <a:uFillTx/>
                <a:latin typeface="Calibri" panose="020F0502020204030204"/>
                <a:ea typeface="+mn-ea"/>
                <a:cs typeface="+mn-cs"/>
              </a:rPr>
              <a:t>Technology</a:t>
            </a:r>
            <a:endParaRPr kumimoji="0" lang="en-US" sz="950" b="0" i="0" u="none" strike="noStrike" kern="1200" cap="all" spc="0" normalizeH="0" baseline="0" noProof="0">
              <a:ln>
                <a:noFill/>
              </a:ln>
              <a:solidFill>
                <a:prstClr val="white"/>
              </a:solidFill>
              <a:effectLst/>
              <a:uLnTx/>
              <a:uFillTx/>
              <a:latin typeface="Calibri" panose="020F0502020204030204"/>
              <a:ea typeface="+mn-ea"/>
              <a:cs typeface="+mn-cs"/>
            </a:endParaRPr>
          </a:p>
        </p:txBody>
      </p:sp>
      <p:pic>
        <p:nvPicPr>
          <p:cNvPr id="1026" name="Picture 2" descr="Python - Django - Inspector">
            <a:extLst>
              <a:ext uri="{FF2B5EF4-FFF2-40B4-BE49-F238E27FC236}">
                <a16:creationId xmlns:a16="http://schemas.microsoft.com/office/drawing/2014/main" id="{8C6ED29C-9BE9-037C-D72A-B015524722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99559" y="18736749"/>
            <a:ext cx="1952961"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tHub Logo and symbol, meaning, history, PNG, brand">
            <a:extLst>
              <a:ext uri="{FF2B5EF4-FFF2-40B4-BE49-F238E27FC236}">
                <a16:creationId xmlns:a16="http://schemas.microsoft.com/office/drawing/2014/main" id="{D75904AA-A278-732D-CA5D-ADCB01E624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24587" y="18630374"/>
            <a:ext cx="1422582" cy="8002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22F68ED-0654-9BAA-5183-71F4C01D68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92808" y="19469705"/>
            <a:ext cx="686644" cy="6674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stgreSQL logo and symbol, meaning, history, PNG">
            <a:extLst>
              <a:ext uri="{FF2B5EF4-FFF2-40B4-BE49-F238E27FC236}">
                <a16:creationId xmlns:a16="http://schemas.microsoft.com/office/drawing/2014/main" id="{FA5CA956-2A74-8455-5053-2E42322473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79836" y="18870808"/>
            <a:ext cx="2918050" cy="18237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A1F94FB-3A85-7F51-167F-E856211296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31229" y="18601068"/>
            <a:ext cx="566208" cy="8491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8D0A16-8D22-0C78-3A4C-22A50095C9EB}"/>
              </a:ext>
            </a:extLst>
          </p:cNvPr>
          <p:cNvSpPr txBox="1"/>
          <p:nvPr/>
        </p:nvSpPr>
        <p:spPr>
          <a:xfrm>
            <a:off x="20750914" y="14665937"/>
            <a:ext cx="8987238" cy="300840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40717" tIns="20358" rIns="40717" bIns="20358"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effectLst/>
                <a:uLnTx/>
                <a:uFillTx/>
                <a:latin typeface="Calibri" panose="020F0502020204030204"/>
                <a:ea typeface="Calibri" panose="020F0502020204030204"/>
                <a:cs typeface="Calibri" panose="020F0502020204030204"/>
              </a:rPr>
              <a:t>In this project, we were able to create an integrated system for managing and organizing returns that serves online stores and logistics companies that do not support returns. We were able to reduce the total cost of the returns process by up to </a:t>
            </a:r>
            <a:r>
              <a:rPr lang="en-US" sz="2500" dirty="0">
                <a:latin typeface="Calibri" panose="020F0502020204030204"/>
                <a:ea typeface="Calibri" panose="020F0502020204030204"/>
                <a:cs typeface="Calibri" panose="020F0502020204030204"/>
              </a:rPr>
              <a:t>65</a:t>
            </a:r>
            <a:r>
              <a:rPr kumimoji="0" lang="en-US" sz="2500" b="0" i="0" u="none" strike="noStrike" kern="1200" cap="none" spc="0" normalizeH="0" baseline="0" noProof="0" dirty="0">
                <a:ln>
                  <a:noFill/>
                </a:ln>
                <a:effectLst/>
                <a:uLnTx/>
                <a:uFillTx/>
                <a:latin typeface="Calibri" panose="020F0502020204030204"/>
                <a:ea typeface="Calibri" panose="020F0502020204030204"/>
                <a:cs typeface="Calibri" panose="020F0502020204030204"/>
              </a:rPr>
              <a:t>% by using innovative methods and methodologies. This project is characterized by the fact that it can be expanded over time. Larger scopes to serve the largest possible number of customers around the world</a:t>
            </a:r>
            <a:endParaRPr lang="en-US" sz="2500" b="0" i="0" u="none" strike="noStrike" kern="1200" cap="none" spc="0" normalizeH="0" baseline="0" noProof="0" dirty="0">
              <a:ln>
                <a:noFill/>
              </a:ln>
              <a:effectLst/>
              <a:uLnTx/>
              <a:uFillTx/>
              <a:latin typeface="Calibri" panose="020F0502020204030204"/>
              <a:ea typeface="Calibri"/>
              <a:cs typeface="Calibri"/>
            </a:endParaRPr>
          </a:p>
          <a:p>
            <a:pPr marL="0" marR="0" lvl="0" indent="0" algn="l" defTabSz="304770" rtl="0" eaLnBrk="1" fontAlgn="auto" latinLnBrk="0" hangingPunct="1">
              <a:lnSpc>
                <a:spcPct val="100000"/>
              </a:lnSpc>
              <a:spcBef>
                <a:spcPts val="0"/>
              </a:spcBef>
              <a:spcAft>
                <a:spcPts val="0"/>
              </a:spcAft>
              <a:buClrTx/>
              <a:buSzTx/>
              <a:buFontTx/>
              <a:buNone/>
              <a:tabLst/>
              <a:defRPr/>
            </a:pPr>
            <a:endParaRPr kumimoji="0" lang="en-US" sz="1782" b="0" i="0" u="none" strike="noStrike" kern="1200" cap="none" spc="0" normalizeH="0" baseline="0" noProof="0" dirty="0">
              <a:ln>
                <a:noFill/>
              </a:ln>
              <a:solidFill>
                <a:srgbClr val="245D5A"/>
              </a:solidFill>
              <a:effectLst/>
              <a:uLnTx/>
              <a:uFillTx/>
              <a:latin typeface="Calibri" panose="020F0502020204030204"/>
              <a:ea typeface="Calibri"/>
              <a:cs typeface="Arial"/>
            </a:endParaRPr>
          </a:p>
        </p:txBody>
      </p:sp>
      <p:pic>
        <p:nvPicPr>
          <p:cNvPr id="7" name="Picture 6">
            <a:extLst>
              <a:ext uri="{FF2B5EF4-FFF2-40B4-BE49-F238E27FC236}">
                <a16:creationId xmlns:a16="http://schemas.microsoft.com/office/drawing/2014/main" id="{CCB37160-1C0A-7B94-9857-94663504ED58}"/>
              </a:ext>
            </a:extLst>
          </p:cNvPr>
          <p:cNvPicPr>
            <a:picLocks noChangeAspect="1"/>
          </p:cNvPicPr>
          <p:nvPr/>
        </p:nvPicPr>
        <p:blipFill>
          <a:blip r:embed="rId11"/>
          <a:stretch>
            <a:fillRect/>
          </a:stretch>
        </p:blipFill>
        <p:spPr>
          <a:xfrm>
            <a:off x="15926980" y="6900262"/>
            <a:ext cx="4116129" cy="2979215"/>
          </a:xfrm>
          <a:prstGeom prst="rect">
            <a:avLst/>
          </a:prstGeom>
        </p:spPr>
      </p:pic>
      <p:pic>
        <p:nvPicPr>
          <p:cNvPr id="2" name="image79.png">
            <a:extLst>
              <a:ext uri="{FF2B5EF4-FFF2-40B4-BE49-F238E27FC236}">
                <a16:creationId xmlns:a16="http://schemas.microsoft.com/office/drawing/2014/main" id="{72B76861-22AF-0F35-A33D-D61A452E7E0F}"/>
              </a:ext>
            </a:extLst>
          </p:cNvPr>
          <p:cNvPicPr/>
          <p:nvPr/>
        </p:nvPicPr>
        <p:blipFill>
          <a:blip r:embed="rId12"/>
          <a:srcRect/>
          <a:stretch>
            <a:fillRect/>
          </a:stretch>
        </p:blipFill>
        <p:spPr>
          <a:xfrm>
            <a:off x="15328738" y="16015031"/>
            <a:ext cx="4912283" cy="4291475"/>
          </a:xfrm>
          <a:prstGeom prst="rect">
            <a:avLst/>
          </a:prstGeom>
          <a:ln/>
        </p:spPr>
      </p:pic>
      <p:sp>
        <p:nvSpPr>
          <p:cNvPr id="5" name="TextBox 4">
            <a:extLst>
              <a:ext uri="{FF2B5EF4-FFF2-40B4-BE49-F238E27FC236}">
                <a16:creationId xmlns:a16="http://schemas.microsoft.com/office/drawing/2014/main" id="{4D3A4778-D6CD-6DB2-4DDD-A6154DE43CD2}"/>
              </a:ext>
            </a:extLst>
          </p:cNvPr>
          <p:cNvSpPr txBox="1"/>
          <p:nvPr/>
        </p:nvSpPr>
        <p:spPr>
          <a:xfrm>
            <a:off x="935717" y="14240139"/>
            <a:ext cx="441392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latin typeface="Arial"/>
              <a:cs typeface="Arial"/>
            </a:endParaRPr>
          </a:p>
          <a:p>
            <a:r>
              <a:rPr lang="en-US" sz="2400" b="1" dirty="0">
                <a:solidFill>
                  <a:srgbClr val="245D5A"/>
                </a:solidFill>
                <a:latin typeface="Arial"/>
                <a:cs typeface="Arial"/>
              </a:rPr>
              <a:t>Decentralized Courier ​</a:t>
            </a:r>
          </a:p>
          <a:p>
            <a:r>
              <a:rPr lang="en-US" sz="2400" dirty="0">
                <a:latin typeface="Arial"/>
                <a:cs typeface="Arial"/>
              </a:rPr>
              <a:t>Different logistics and e-commerce companies use the same courier to return shipments​</a:t>
            </a:r>
          </a:p>
        </p:txBody>
      </p:sp>
      <p:sp>
        <p:nvSpPr>
          <p:cNvPr id="22" name="TextBox 21">
            <a:extLst>
              <a:ext uri="{FF2B5EF4-FFF2-40B4-BE49-F238E27FC236}">
                <a16:creationId xmlns:a16="http://schemas.microsoft.com/office/drawing/2014/main" id="{E2DADA41-B32E-D275-3373-6DC23E5169EC}"/>
              </a:ext>
            </a:extLst>
          </p:cNvPr>
          <p:cNvSpPr txBox="1"/>
          <p:nvPr/>
        </p:nvSpPr>
        <p:spPr>
          <a:xfrm>
            <a:off x="15933029" y="6369735"/>
            <a:ext cx="4409990" cy="369332"/>
          </a:xfrm>
          <a:prstGeom prst="rect">
            <a:avLst/>
          </a:prstGeom>
          <a:noFill/>
        </p:spPr>
        <p:txBody>
          <a:bodyPr wrap="square" rtlCol="1">
            <a:sp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245D5A"/>
                </a:solidFill>
                <a:effectLst/>
                <a:uLnTx/>
                <a:uFillTx/>
                <a:latin typeface="Calibri" panose="020F0502020204030204"/>
                <a:ea typeface="+mn-ea"/>
                <a:cs typeface="Times New Roman"/>
              </a:rPr>
              <a:t>Results for Real Case Study with 25 customers</a:t>
            </a:r>
          </a:p>
        </p:txBody>
      </p:sp>
      <p:sp>
        <p:nvSpPr>
          <p:cNvPr id="29" name="Rectangle 28">
            <a:extLst>
              <a:ext uri="{FF2B5EF4-FFF2-40B4-BE49-F238E27FC236}">
                <a16:creationId xmlns:a16="http://schemas.microsoft.com/office/drawing/2014/main" id="{64DF4641-2E26-5696-6714-D5F444178374}"/>
              </a:ext>
            </a:extLst>
          </p:cNvPr>
          <p:cNvSpPr/>
          <p:nvPr/>
        </p:nvSpPr>
        <p:spPr>
          <a:xfrm>
            <a:off x="2332127" y="9875660"/>
            <a:ext cx="6752935" cy="44136"/>
          </a:xfrm>
          <a:prstGeom prst="rect">
            <a:avLst/>
          </a:prstGeom>
          <a:solidFill>
            <a:srgbClr val="E3C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0847C47-962F-622D-8472-768F7D586346}"/>
              </a:ext>
            </a:extLst>
          </p:cNvPr>
          <p:cNvSpPr/>
          <p:nvPr/>
        </p:nvSpPr>
        <p:spPr>
          <a:xfrm rot="5400000">
            <a:off x="4381025" y="15485967"/>
            <a:ext cx="1848744" cy="63360"/>
          </a:xfrm>
          <a:prstGeom prst="rect">
            <a:avLst/>
          </a:prstGeom>
          <a:solidFill>
            <a:srgbClr val="E3C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42883FD-BED0-6D88-5EAE-196C138229E0}"/>
              </a:ext>
            </a:extLst>
          </p:cNvPr>
          <p:cNvSpPr txBox="1"/>
          <p:nvPr/>
        </p:nvSpPr>
        <p:spPr>
          <a:xfrm>
            <a:off x="5984687" y="14578861"/>
            <a:ext cx="455101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45D5A"/>
                </a:solidFill>
                <a:latin typeface="Arial"/>
                <a:cs typeface="Arial"/>
              </a:rPr>
              <a:t>Return store​​</a:t>
            </a:r>
            <a:endParaRPr lang="en-US" b="1">
              <a:solidFill>
                <a:srgbClr val="245D5A"/>
              </a:solidFill>
              <a:ea typeface="Calibri" panose="020F0502020204030204"/>
              <a:cs typeface="Calibri" panose="020F0502020204030204"/>
            </a:endParaRPr>
          </a:p>
          <a:p>
            <a:r>
              <a:rPr lang="en-US" sz="2400">
                <a:latin typeface="Arial"/>
                <a:cs typeface="Arial"/>
              </a:rPr>
              <a:t>Consumers go to the nearest supermarket or store to their houses to drop their shipments​</a:t>
            </a:r>
          </a:p>
        </p:txBody>
      </p:sp>
      <p:pic>
        <p:nvPicPr>
          <p:cNvPr id="36" name="Picture 35">
            <a:extLst>
              <a:ext uri="{FF2B5EF4-FFF2-40B4-BE49-F238E27FC236}">
                <a16:creationId xmlns:a16="http://schemas.microsoft.com/office/drawing/2014/main" id="{FD6568D0-5992-D3A3-786D-D63E49C5D105}"/>
              </a:ext>
            </a:extLst>
          </p:cNvPr>
          <p:cNvPicPr>
            <a:picLocks noChangeAspect="1"/>
          </p:cNvPicPr>
          <p:nvPr/>
        </p:nvPicPr>
        <p:blipFill>
          <a:blip r:embed="rId13"/>
          <a:stretch>
            <a:fillRect/>
          </a:stretch>
        </p:blipFill>
        <p:spPr>
          <a:xfrm>
            <a:off x="328131" y="16478076"/>
            <a:ext cx="7623167" cy="3810000"/>
          </a:xfrm>
          <a:prstGeom prst="rect">
            <a:avLst/>
          </a:prstGeom>
        </p:spPr>
      </p:pic>
      <p:pic>
        <p:nvPicPr>
          <p:cNvPr id="38" name="Picture 37" descr="A truck going through a store&#10;&#10;Description automatically generated">
            <a:extLst>
              <a:ext uri="{FF2B5EF4-FFF2-40B4-BE49-F238E27FC236}">
                <a16:creationId xmlns:a16="http://schemas.microsoft.com/office/drawing/2014/main" id="{2FDB684F-7E6F-9C78-8CB9-2B9125DD0700}"/>
              </a:ext>
            </a:extLst>
          </p:cNvPr>
          <p:cNvPicPr>
            <a:picLocks noChangeAspect="1"/>
          </p:cNvPicPr>
          <p:nvPr/>
        </p:nvPicPr>
        <p:blipFill>
          <a:blip r:embed="rId14"/>
          <a:stretch>
            <a:fillRect/>
          </a:stretch>
        </p:blipFill>
        <p:spPr>
          <a:xfrm>
            <a:off x="5753462" y="17509153"/>
            <a:ext cx="5179870" cy="2584097"/>
          </a:xfrm>
          <a:prstGeom prst="rect">
            <a:avLst/>
          </a:prstGeom>
        </p:spPr>
      </p:pic>
      <p:pic>
        <p:nvPicPr>
          <p:cNvPr id="43" name="Picture 42" descr="A red and white pointer with a black letter&#10;&#10;Description automatically generated">
            <a:extLst>
              <a:ext uri="{FF2B5EF4-FFF2-40B4-BE49-F238E27FC236}">
                <a16:creationId xmlns:a16="http://schemas.microsoft.com/office/drawing/2014/main" id="{0DC7DEDE-F778-90C3-96DD-A413C5DD31BF}"/>
              </a:ext>
            </a:extLst>
          </p:cNvPr>
          <p:cNvPicPr>
            <a:picLocks noChangeAspect="1"/>
          </p:cNvPicPr>
          <p:nvPr/>
        </p:nvPicPr>
        <p:blipFill>
          <a:blip r:embed="rId15"/>
          <a:stretch>
            <a:fillRect/>
          </a:stretch>
        </p:blipFill>
        <p:spPr>
          <a:xfrm>
            <a:off x="354439" y="14575857"/>
            <a:ext cx="631193" cy="885825"/>
          </a:xfrm>
          <a:prstGeom prst="rect">
            <a:avLst/>
          </a:prstGeom>
        </p:spPr>
      </p:pic>
      <p:pic>
        <p:nvPicPr>
          <p:cNvPr id="45" name="Picture 44" descr="A red and white sign with a letter&#10;&#10;Description automatically generated">
            <a:extLst>
              <a:ext uri="{FF2B5EF4-FFF2-40B4-BE49-F238E27FC236}">
                <a16:creationId xmlns:a16="http://schemas.microsoft.com/office/drawing/2014/main" id="{CDF5379C-2409-FB91-0AA0-4F4064028681}"/>
              </a:ext>
            </a:extLst>
          </p:cNvPr>
          <p:cNvPicPr>
            <a:picLocks noChangeAspect="1"/>
          </p:cNvPicPr>
          <p:nvPr/>
        </p:nvPicPr>
        <p:blipFill>
          <a:blip r:embed="rId16"/>
          <a:stretch>
            <a:fillRect/>
          </a:stretch>
        </p:blipFill>
        <p:spPr>
          <a:xfrm>
            <a:off x="5336966" y="14571134"/>
            <a:ext cx="743259" cy="885825"/>
          </a:xfrm>
          <a:prstGeom prst="rect">
            <a:avLst/>
          </a:prstGeom>
        </p:spPr>
      </p:pic>
      <p:pic>
        <p:nvPicPr>
          <p:cNvPr id="47" name="Picture 46" descr="A screenshot of a map&#10;&#10;Description automatically generated">
            <a:extLst>
              <a:ext uri="{FF2B5EF4-FFF2-40B4-BE49-F238E27FC236}">
                <a16:creationId xmlns:a16="http://schemas.microsoft.com/office/drawing/2014/main" id="{145E4968-A797-B1CA-7006-24BF5F42752F}"/>
              </a:ext>
            </a:extLst>
          </p:cNvPr>
          <p:cNvPicPr>
            <a:picLocks noChangeAspect="1"/>
          </p:cNvPicPr>
          <p:nvPr/>
        </p:nvPicPr>
        <p:blipFill>
          <a:blip r:embed="rId17"/>
          <a:stretch>
            <a:fillRect/>
          </a:stretch>
        </p:blipFill>
        <p:spPr>
          <a:xfrm>
            <a:off x="20707503" y="5053748"/>
            <a:ext cx="9053926" cy="4124110"/>
          </a:xfrm>
          <a:prstGeom prst="rect">
            <a:avLst/>
          </a:prstGeom>
        </p:spPr>
      </p:pic>
      <p:pic>
        <p:nvPicPr>
          <p:cNvPr id="51" name="Picture 50" descr="A screenshot of a graph&#10;&#10;Description automatically generated">
            <a:extLst>
              <a:ext uri="{FF2B5EF4-FFF2-40B4-BE49-F238E27FC236}">
                <a16:creationId xmlns:a16="http://schemas.microsoft.com/office/drawing/2014/main" id="{1F64991F-ED53-09D8-6ECA-007DB35D48F2}"/>
              </a:ext>
            </a:extLst>
          </p:cNvPr>
          <p:cNvPicPr>
            <a:picLocks noChangeAspect="1"/>
          </p:cNvPicPr>
          <p:nvPr/>
        </p:nvPicPr>
        <p:blipFill>
          <a:blip r:embed="rId18"/>
          <a:stretch>
            <a:fillRect/>
          </a:stretch>
        </p:blipFill>
        <p:spPr>
          <a:xfrm>
            <a:off x="20753141" y="9524426"/>
            <a:ext cx="8981160" cy="4100230"/>
          </a:xfrm>
          <a:prstGeom prst="rect">
            <a:avLst/>
          </a:prstGeom>
        </p:spPr>
      </p:pic>
      <p:pic>
        <p:nvPicPr>
          <p:cNvPr id="14" name="Picture 13" descr="A black and red text with white lines&#10;&#10;Description automatically generated">
            <a:extLst>
              <a:ext uri="{FF2B5EF4-FFF2-40B4-BE49-F238E27FC236}">
                <a16:creationId xmlns:a16="http://schemas.microsoft.com/office/drawing/2014/main" id="{5CD24F82-47B0-2966-84E0-458A07B319EB}"/>
              </a:ext>
            </a:extLst>
          </p:cNvPr>
          <p:cNvPicPr>
            <a:picLocks noChangeAspect="1"/>
          </p:cNvPicPr>
          <p:nvPr/>
        </p:nvPicPr>
        <p:blipFill>
          <a:blip r:embed="rId19"/>
          <a:stretch>
            <a:fillRect/>
          </a:stretch>
        </p:blipFill>
        <p:spPr>
          <a:xfrm>
            <a:off x="20747530" y="18581329"/>
            <a:ext cx="2323693" cy="1568144"/>
          </a:xfrm>
          <a:prstGeom prst="rect">
            <a:avLst/>
          </a:prstGeom>
        </p:spPr>
      </p:pic>
      <p:sp>
        <p:nvSpPr>
          <p:cNvPr id="4" name="Rectangle 3">
            <a:extLst>
              <a:ext uri="{FF2B5EF4-FFF2-40B4-BE49-F238E27FC236}">
                <a16:creationId xmlns:a16="http://schemas.microsoft.com/office/drawing/2014/main" id="{0584DB40-D6BE-73AE-B334-9A9476F67E72}"/>
              </a:ext>
            </a:extLst>
          </p:cNvPr>
          <p:cNvSpPr/>
          <p:nvPr/>
        </p:nvSpPr>
        <p:spPr>
          <a:xfrm>
            <a:off x="6247842" y="19987947"/>
            <a:ext cx="1840781" cy="198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1B75FE6-70FD-B443-4491-8C9B873130E2}"/>
              </a:ext>
            </a:extLst>
          </p:cNvPr>
          <p:cNvSpPr/>
          <p:nvPr/>
        </p:nvSpPr>
        <p:spPr>
          <a:xfrm>
            <a:off x="6512343" y="19844653"/>
            <a:ext cx="1840781" cy="198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colorful lines and dots&#10;&#10;Description automatically generated">
            <a:extLst>
              <a:ext uri="{FF2B5EF4-FFF2-40B4-BE49-F238E27FC236}">
                <a16:creationId xmlns:a16="http://schemas.microsoft.com/office/drawing/2014/main" id="{2C0AC154-2179-1F46-9CD4-F425E1B9B48D}"/>
              </a:ext>
            </a:extLst>
          </p:cNvPr>
          <p:cNvPicPr>
            <a:picLocks noChangeAspect="1"/>
          </p:cNvPicPr>
          <p:nvPr/>
        </p:nvPicPr>
        <p:blipFill>
          <a:blip r:embed="rId20"/>
          <a:stretch>
            <a:fillRect/>
          </a:stretch>
        </p:blipFill>
        <p:spPr>
          <a:xfrm>
            <a:off x="16032124" y="10658030"/>
            <a:ext cx="4010985" cy="3020490"/>
          </a:xfrm>
          <a:prstGeom prst="rect">
            <a:avLst/>
          </a:prstGeom>
        </p:spPr>
      </p:pic>
      <p:sp>
        <p:nvSpPr>
          <p:cNvPr id="37" name="TextBox 36">
            <a:extLst>
              <a:ext uri="{FF2B5EF4-FFF2-40B4-BE49-F238E27FC236}">
                <a16:creationId xmlns:a16="http://schemas.microsoft.com/office/drawing/2014/main" id="{C1F51D23-5E21-F8B0-8367-3736E135BF1D}"/>
              </a:ext>
            </a:extLst>
          </p:cNvPr>
          <p:cNvSpPr txBox="1"/>
          <p:nvPr/>
        </p:nvSpPr>
        <p:spPr>
          <a:xfrm>
            <a:off x="15926980" y="10168630"/>
            <a:ext cx="4726560" cy="923330"/>
          </a:xfrm>
          <a:prstGeom prst="rect">
            <a:avLst/>
          </a:prstGeom>
          <a:noFill/>
        </p:spPr>
        <p:txBody>
          <a:bodyPr wrap="square" rtlCol="1">
            <a:sp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45D5A"/>
                </a:solidFill>
                <a:effectLst/>
                <a:uLnTx/>
                <a:uFillTx/>
                <a:latin typeface="Calibri" panose="020F0502020204030204"/>
                <a:ea typeface="+mn-ea"/>
                <a:cs typeface="Times New Roman"/>
              </a:rPr>
              <a:t>Results with 100 </a:t>
            </a:r>
            <a:r>
              <a:rPr lang="en-US" i="1" dirty="0">
                <a:solidFill>
                  <a:srgbClr val="245D5A"/>
                </a:solidFill>
                <a:latin typeface="Calibri" panose="020F0502020204030204"/>
                <a:cs typeface="Times New Roman"/>
              </a:rPr>
              <a:t>customers using Tabu search</a:t>
            </a:r>
          </a:p>
          <a:p>
            <a:pPr marL="0" marR="0" lvl="0" indent="0" algn="l" defTabSz="30477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45D5A"/>
              </a:solidFill>
              <a:effectLst/>
              <a:uLnTx/>
              <a:uFillTx/>
              <a:latin typeface="Calibri" panose="020F0502020204030204"/>
              <a:ea typeface="+mn-ea"/>
              <a:cs typeface="Times New Roman"/>
            </a:endParaRPr>
          </a:p>
          <a:p>
            <a:pPr marL="0" marR="0" lvl="0" indent="0" algn="l" defTabSz="30477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45D5A"/>
              </a:solidFill>
              <a:effectLst/>
              <a:uLnTx/>
              <a:uFillTx/>
              <a:latin typeface="Calibri" panose="020F0502020204030204"/>
              <a:ea typeface="+mn-ea"/>
              <a:cs typeface="Times New Roman"/>
            </a:endParaRPr>
          </a:p>
        </p:txBody>
      </p:sp>
      <p:sp>
        <p:nvSpPr>
          <p:cNvPr id="42" name="Rectangle 41">
            <a:extLst>
              <a:ext uri="{FF2B5EF4-FFF2-40B4-BE49-F238E27FC236}">
                <a16:creationId xmlns:a16="http://schemas.microsoft.com/office/drawing/2014/main" id="{DAE2965A-BB34-8CE0-79FC-65D99733D95D}"/>
              </a:ext>
            </a:extLst>
          </p:cNvPr>
          <p:cNvSpPr/>
          <p:nvPr/>
        </p:nvSpPr>
        <p:spPr>
          <a:xfrm flipV="1">
            <a:off x="2485624" y="11713727"/>
            <a:ext cx="6608154" cy="45719"/>
          </a:xfrm>
          <a:prstGeom prst="rect">
            <a:avLst/>
          </a:prstGeom>
          <a:solidFill>
            <a:srgbClr val="E3C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0C74DED-8C9B-E594-2AB4-9F5CBAF2E9E6}"/>
              </a:ext>
            </a:extLst>
          </p:cNvPr>
          <p:cNvSpPr/>
          <p:nvPr/>
        </p:nvSpPr>
        <p:spPr>
          <a:xfrm>
            <a:off x="1970759" y="8013035"/>
            <a:ext cx="7095154" cy="45719"/>
          </a:xfrm>
          <a:prstGeom prst="rect">
            <a:avLst/>
          </a:prstGeom>
          <a:solidFill>
            <a:srgbClr val="E3C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58C0CCA-4B15-15FB-ABB2-4078C72A685F}"/>
              </a:ext>
            </a:extLst>
          </p:cNvPr>
          <p:cNvSpPr/>
          <p:nvPr/>
        </p:nvSpPr>
        <p:spPr>
          <a:xfrm flipV="1">
            <a:off x="1878100" y="5451009"/>
            <a:ext cx="7187813" cy="45719"/>
          </a:xfrm>
          <a:prstGeom prst="rect">
            <a:avLst/>
          </a:prstGeom>
          <a:solidFill>
            <a:srgbClr val="E3C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7779759-EFF2-D1C1-7A96-01E004547BC5}"/>
              </a:ext>
            </a:extLst>
          </p:cNvPr>
          <p:cNvSpPr/>
          <p:nvPr/>
        </p:nvSpPr>
        <p:spPr>
          <a:xfrm>
            <a:off x="10599572" y="14291936"/>
            <a:ext cx="9547726" cy="45719"/>
          </a:xfrm>
          <a:prstGeom prst="rect">
            <a:avLst/>
          </a:prstGeom>
          <a:solidFill>
            <a:srgbClr val="E3C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7795AEDB-7423-11C1-1C8C-270825B5ADA2}"/>
              </a:ext>
            </a:extLst>
          </p:cNvPr>
          <p:cNvPicPr>
            <a:picLocks noChangeAspect="1"/>
          </p:cNvPicPr>
          <p:nvPr/>
        </p:nvPicPr>
        <p:blipFill>
          <a:blip r:embed="rId21"/>
          <a:stretch>
            <a:fillRect/>
          </a:stretch>
        </p:blipFill>
        <p:spPr>
          <a:xfrm>
            <a:off x="27803637" y="19531318"/>
            <a:ext cx="1841595" cy="717587"/>
          </a:xfrm>
          <a:prstGeom prst="rect">
            <a:avLst/>
          </a:prstGeom>
        </p:spPr>
      </p:pic>
      <p:pic>
        <p:nvPicPr>
          <p:cNvPr id="49" name="Picture 48">
            <a:extLst>
              <a:ext uri="{FF2B5EF4-FFF2-40B4-BE49-F238E27FC236}">
                <a16:creationId xmlns:a16="http://schemas.microsoft.com/office/drawing/2014/main" id="{79776F02-FFB4-5257-FB0A-756A12EB65C4}"/>
              </a:ext>
            </a:extLst>
          </p:cNvPr>
          <p:cNvPicPr>
            <a:picLocks noChangeAspect="1"/>
          </p:cNvPicPr>
          <p:nvPr/>
        </p:nvPicPr>
        <p:blipFill>
          <a:blip r:embed="rId22"/>
          <a:stretch>
            <a:fillRect/>
          </a:stretch>
        </p:blipFill>
        <p:spPr>
          <a:xfrm>
            <a:off x="25808845" y="18611055"/>
            <a:ext cx="830802" cy="858650"/>
          </a:xfrm>
          <a:prstGeom prst="rect">
            <a:avLst/>
          </a:prstGeom>
        </p:spPr>
      </p:pic>
      <p:sp>
        <p:nvSpPr>
          <p:cNvPr id="52" name="TextBox 51">
            <a:extLst>
              <a:ext uri="{FF2B5EF4-FFF2-40B4-BE49-F238E27FC236}">
                <a16:creationId xmlns:a16="http://schemas.microsoft.com/office/drawing/2014/main" id="{BEB5C204-FCBA-E038-AD26-731B81EEB58F}"/>
              </a:ext>
            </a:extLst>
          </p:cNvPr>
          <p:cNvSpPr txBox="1"/>
          <p:nvPr/>
        </p:nvSpPr>
        <p:spPr>
          <a:xfrm>
            <a:off x="16437563" y="14907919"/>
            <a:ext cx="3798356" cy="461665"/>
          </a:xfrm>
          <a:prstGeom prst="rect">
            <a:avLst/>
          </a:prstGeom>
          <a:noFill/>
        </p:spPr>
        <p:txBody>
          <a:bodyPr wrap="square" rtlCol="1">
            <a:spAutoFit/>
          </a:bodyPr>
          <a:lstStyle/>
          <a:p>
            <a:pPr marL="342900" marR="0" lvl="0" indent="-342900" algn="l" defTabSz="3047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i="1" dirty="0">
                <a:solidFill>
                  <a:srgbClr val="245D5A"/>
                </a:solidFill>
                <a:latin typeface="Calibri" panose="020F0502020204030204"/>
                <a:cs typeface="Times New Roman"/>
              </a:rPr>
              <a:t>Optimal Locations Result</a:t>
            </a:r>
          </a:p>
        </p:txBody>
      </p:sp>
      <p:pic>
        <p:nvPicPr>
          <p:cNvPr id="53" name="image2.png">
            <a:extLst>
              <a:ext uri="{FF2B5EF4-FFF2-40B4-BE49-F238E27FC236}">
                <a16:creationId xmlns:a16="http://schemas.microsoft.com/office/drawing/2014/main" id="{343BC043-5791-BB9E-66BA-E490F2213961}"/>
              </a:ext>
            </a:extLst>
          </p:cNvPr>
          <p:cNvPicPr/>
          <p:nvPr/>
        </p:nvPicPr>
        <p:blipFill>
          <a:blip r:embed="rId23"/>
          <a:srcRect/>
          <a:stretch>
            <a:fillRect/>
          </a:stretch>
        </p:blipFill>
        <p:spPr>
          <a:xfrm>
            <a:off x="16314603" y="15549762"/>
            <a:ext cx="3798356" cy="776310"/>
          </a:xfrm>
          <a:prstGeom prst="rect">
            <a:avLst/>
          </a:prstGeom>
          <a:ln/>
        </p:spPr>
      </p:pic>
      <p:sp>
        <p:nvSpPr>
          <p:cNvPr id="26" name="TextBox 25">
            <a:extLst>
              <a:ext uri="{FF2B5EF4-FFF2-40B4-BE49-F238E27FC236}">
                <a16:creationId xmlns:a16="http://schemas.microsoft.com/office/drawing/2014/main" id="{80F9BB06-D6B9-E447-65BC-E544E1667E90}"/>
              </a:ext>
            </a:extLst>
          </p:cNvPr>
          <p:cNvSpPr txBox="1"/>
          <p:nvPr/>
        </p:nvSpPr>
        <p:spPr>
          <a:xfrm>
            <a:off x="16236119" y="5713701"/>
            <a:ext cx="3638004" cy="461665"/>
          </a:xfrm>
          <a:prstGeom prst="rect">
            <a:avLst/>
          </a:prstGeom>
          <a:noFill/>
        </p:spPr>
        <p:txBody>
          <a:bodyPr wrap="square" rtlCol="1">
            <a:spAutoFit/>
          </a:bodyPr>
          <a:lstStyle/>
          <a:p>
            <a:pPr marL="285750" marR="0" lvl="0" indent="-285750" algn="l" defTabSz="3047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i="1" dirty="0">
                <a:solidFill>
                  <a:srgbClr val="245D5A"/>
                </a:solidFill>
                <a:latin typeface="Calibri" panose="020F0502020204030204"/>
                <a:cs typeface="Times New Roman"/>
              </a:rPr>
              <a:t>Optimal Routes Result</a:t>
            </a:r>
          </a:p>
        </p:txBody>
      </p:sp>
    </p:spTree>
    <p:extLst>
      <p:ext uri="{BB962C8B-B14F-4D97-AF65-F5344CB8AC3E}">
        <p14:creationId xmlns:p14="http://schemas.microsoft.com/office/powerpoint/2010/main" val="18068597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5941FF41-F3F7-4746-8927-5B53F709877D}">
  <ds:schemaRefs>
    <ds:schemaRef ds:uri="http://schemas.microsoft.com/sharepoint/v3/contenttype/forms"/>
  </ds:schemaRefs>
</ds:datastoreItem>
</file>

<file path=customXml/itemProps2.xml><?xml version="1.0" encoding="utf-8"?>
<ds:datastoreItem xmlns:ds="http://schemas.openxmlformats.org/officeDocument/2006/customXml" ds:itemID="{D70E019F-1FE2-4E61-843D-0C6502282CAB}"/>
</file>

<file path=customXml/itemProps3.xml><?xml version="1.0" encoding="utf-8"?>
<ds:datastoreItem xmlns:ds="http://schemas.openxmlformats.org/officeDocument/2006/customXml" ds:itemID="{CC5259D6-5B04-4486-8E0F-694C65E1F472}">
  <ds:schemaRefs>
    <ds:schemaRef ds:uri="http://schemas.openxmlformats.org/package/2006/metadata/core-properties"/>
    <ds:schemaRef ds:uri="http://schemas.microsoft.com/office/2006/documentManagement/types"/>
    <ds:schemaRef ds:uri="8fb6f5f8-d3f6-4f55-a8d3-f2351e3a24f5"/>
    <ds:schemaRef ds:uri="http://schemas.microsoft.com/office/2006/metadata/properties"/>
    <ds:schemaRef ds:uri="http://purl.org/dc/elements/1.1/"/>
    <ds:schemaRef ds:uri="http://purl.org/dc/terms/"/>
    <ds:schemaRef ds:uri="http://schemas.microsoft.com/office/infopath/2007/PartnerControls"/>
    <ds:schemaRef ds:uri="40c2f2e9-6d84-4dc2-8681-d5d12e8d5d2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24</TotalTime>
  <Words>501</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 Abdoullah Ashgar EL-kharef</vt:lpstr>
      <vt:lpstr>Arial</vt:lpstr>
      <vt:lpstr>Calibri</vt:lpstr>
      <vt:lpstr>Calibri Light</vt:lpstr>
      <vt:lpstr>Cambria Math</vt:lpstr>
      <vt:lpstr>Symbol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Research 2015</dc:title>
  <dc:creator>Lauren Erickson</dc:creator>
  <cp:lastModifiedBy>MONWER KHALID AL-MAJNOUNI</cp:lastModifiedBy>
  <cp:revision>4</cp:revision>
  <cp:lastPrinted>2015-10-26T20:57:14Z</cp:lastPrinted>
  <dcterms:created xsi:type="dcterms:W3CDTF">2015-06-30T19:55:34Z</dcterms:created>
  <dcterms:modified xsi:type="dcterms:W3CDTF">2023-12-16T05:07:06Z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