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6"/>
  </p:notesMasterIdLst>
  <p:sldIdLst>
    <p:sldId id="256" r:id="rId5"/>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F. Ault" initials="DFA" lastIdx="3" clrIdx="0">
    <p:extLst>
      <p:ext uri="{19B8F6BF-5375-455C-9EA6-DF929625EA0E}">
        <p15:presenceInfo xmlns:p15="http://schemas.microsoft.com/office/powerpoint/2012/main" userId="S-1-5-21-57989841-839522115-1957994488-53819" providerId="AD"/>
      </p:ext>
    </p:extLst>
  </p:cmAuthor>
  <p:cmAuthor id="2" name="Lauren Erickson" initials="LE" lastIdx="1" clrIdx="1">
    <p:extLst>
      <p:ext uri="{19B8F6BF-5375-455C-9EA6-DF929625EA0E}">
        <p15:presenceInfo xmlns:p15="http://schemas.microsoft.com/office/powerpoint/2012/main" userId="c220e8f49e114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1288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p:restoredTop sz="94660"/>
  </p:normalViewPr>
  <p:slideViewPr>
    <p:cSldViewPr snapToGrid="0">
      <p:cViewPr>
        <p:scale>
          <a:sx n="34" d="100"/>
          <a:sy n="34" d="100"/>
        </p:scale>
        <p:origin x="32" y="-1392"/>
      </p:cViewPr>
      <p:guideLst>
        <p:guide orient="horz" pos="10368"/>
        <p:guide pos="138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her\Desktop\Che%20412\Acid%20base%20calcul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b = 0.001</c:v>
          </c:tx>
          <c:spPr>
            <a:ln w="19050" cap="rnd">
              <a:solidFill>
                <a:schemeClr val="accent1"/>
              </a:solidFill>
              <a:round/>
            </a:ln>
            <a:effectLst/>
          </c:spPr>
          <c:marker>
            <c:symbol val="none"/>
          </c:marker>
          <c:xVal>
            <c:numRef>
              <c:f>Sheet1!$W$14:$W$31</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xVal>
          <c:yVal>
            <c:numRef>
              <c:f>Sheet1!$X$14:$X$31</c:f>
              <c:numCache>
                <c:formatCode>General</c:formatCode>
                <c:ptCount val="18"/>
                <c:pt idx="0">
                  <c:v>0.99567862621735737</c:v>
                </c:pt>
                <c:pt idx="1">
                  <c:v>0.82102305270683062</c:v>
                </c:pt>
                <c:pt idx="2">
                  <c:v>0.69680394257951106</c:v>
                </c:pt>
                <c:pt idx="3">
                  <c:v>0.60032627851896181</c:v>
                </c:pt>
                <c:pt idx="4">
                  <c:v>0.52143350440615666</c:v>
                </c:pt>
                <c:pt idx="5">
                  <c:v>0.45469288353417592</c:v>
                </c:pt>
                <c:pt idx="6">
                  <c:v>0.39685562737981767</c:v>
                </c:pt>
                <c:pt idx="7">
                  <c:v>0.34582345812203946</c:v>
                </c:pt>
                <c:pt idx="8">
                  <c:v>0.30016227413275426</c:v>
                </c:pt>
                <c:pt idx="9">
                  <c:v>0.25884840114821489</c:v>
                </c:pt>
                <c:pt idx="10">
                  <c:v>0.22112552799726048</c:v>
                </c:pt>
                <c:pt idx="11">
                  <c:v>0.18641901143180803</c:v>
                </c:pt>
                <c:pt idx="12">
                  <c:v>0.15428198203334137</c:v>
                </c:pt>
                <c:pt idx="13">
                  <c:v>0.12436006299583161</c:v>
                </c:pt>
                <c:pt idx="14">
                  <c:v>9.6367483915762317E-2</c:v>
                </c:pt>
                <c:pt idx="15">
                  <c:v>7.0070439915412133E-2</c:v>
                </c:pt>
                <c:pt idx="16">
                  <c:v>4.5275209020937013E-2</c:v>
                </c:pt>
                <c:pt idx="17">
                  <c:v>2.181948306258609E-2</c:v>
                </c:pt>
              </c:numCache>
            </c:numRef>
          </c:yVal>
          <c:smooth val="1"/>
          <c:extLst>
            <c:ext xmlns:c16="http://schemas.microsoft.com/office/drawing/2014/chart" uri="{C3380CC4-5D6E-409C-BE32-E72D297353CC}">
              <c16:uniqueId val="{00000000-378B-4E33-B198-83115EABA83F}"/>
            </c:ext>
          </c:extLst>
        </c:ser>
        <c:ser>
          <c:idx val="1"/>
          <c:order val="1"/>
          <c:tx>
            <c:v>b = 0.01</c:v>
          </c:tx>
          <c:spPr>
            <a:ln w="19050" cap="rnd">
              <a:solidFill>
                <a:schemeClr val="accent2"/>
              </a:solidFill>
              <a:round/>
            </a:ln>
            <a:effectLst/>
          </c:spPr>
          <c:marker>
            <c:symbol val="none"/>
          </c:marker>
          <c:xVal>
            <c:numRef>
              <c:f>Sheet1!$W$14:$W$31</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xVal>
          <c:yVal>
            <c:numRef>
              <c:f>Sheet1!$Y$14:$Y$31</c:f>
              <c:numCache>
                <c:formatCode>General</c:formatCode>
                <c:ptCount val="18"/>
                <c:pt idx="0">
                  <c:v>0.95860731484177497</c:v>
                </c:pt>
                <c:pt idx="1">
                  <c:v>0.79588001734407521</c:v>
                </c:pt>
                <c:pt idx="2">
                  <c:v>0.6777807052660807</c:v>
                </c:pt>
                <c:pt idx="3">
                  <c:v>0.58502665202918203</c:v>
                </c:pt>
                <c:pt idx="4">
                  <c:v>0.50863830616572736</c:v>
                </c:pt>
                <c:pt idx="5">
                  <c:v>0.44369749923271273</c:v>
                </c:pt>
                <c:pt idx="6">
                  <c:v>0.38721614328026449</c:v>
                </c:pt>
                <c:pt idx="7">
                  <c:v>0.33724216831842591</c:v>
                </c:pt>
                <c:pt idx="8">
                  <c:v>0.29242982390206362</c:v>
                </c:pt>
                <c:pt idx="9">
                  <c:v>0.25181197299379954</c:v>
                </c:pt>
                <c:pt idx="10">
                  <c:v>0.21467016498923297</c:v>
                </c:pt>
                <c:pt idx="11">
                  <c:v>0.18045606445813131</c:v>
                </c:pt>
                <c:pt idx="12">
                  <c:v>0.14874165128092473</c:v>
                </c:pt>
                <c:pt idx="13">
                  <c:v>0.11918640771920865</c:v>
                </c:pt>
                <c:pt idx="14">
                  <c:v>9.1514981121350217E-2</c:v>
                </c:pt>
                <c:pt idx="15">
                  <c:v>6.5501548756432285E-2</c:v>
                </c:pt>
                <c:pt idx="16">
                  <c:v>4.0958607678906384E-2</c:v>
                </c:pt>
                <c:pt idx="17">
                  <c:v>1.7728766960431602E-2</c:v>
                </c:pt>
              </c:numCache>
            </c:numRef>
          </c:yVal>
          <c:smooth val="1"/>
          <c:extLst>
            <c:ext xmlns:c16="http://schemas.microsoft.com/office/drawing/2014/chart" uri="{C3380CC4-5D6E-409C-BE32-E72D297353CC}">
              <c16:uniqueId val="{00000001-378B-4E33-B198-83115EABA83F}"/>
            </c:ext>
          </c:extLst>
        </c:ser>
        <c:ser>
          <c:idx val="2"/>
          <c:order val="2"/>
          <c:tx>
            <c:v>b = 0.1</c:v>
          </c:tx>
          <c:spPr>
            <a:ln w="19050" cap="rnd">
              <a:solidFill>
                <a:schemeClr val="accent3"/>
              </a:solidFill>
              <a:round/>
            </a:ln>
            <a:effectLst/>
          </c:spPr>
          <c:marker>
            <c:symbol val="none"/>
          </c:marker>
          <c:xVal>
            <c:numRef>
              <c:f>Sheet1!$W$14:$W$31</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xVal>
          <c:yVal>
            <c:numRef>
              <c:f>Sheet1!$Z$14:$Z$30</c:f>
              <c:numCache>
                <c:formatCode>General</c:formatCode>
                <c:ptCount val="17"/>
                <c:pt idx="0">
                  <c:v>0.69897000433601875</c:v>
                </c:pt>
                <c:pt idx="1">
                  <c:v>0.6020599913279624</c:v>
                </c:pt>
                <c:pt idx="2">
                  <c:v>0.52287874528033751</c:v>
                </c:pt>
                <c:pt idx="3">
                  <c:v>0.45593195564972439</c:v>
                </c:pt>
                <c:pt idx="4">
                  <c:v>0.3979400086720376</c:v>
                </c:pt>
                <c:pt idx="5">
                  <c:v>0.34678748622465638</c:v>
                </c:pt>
                <c:pt idx="6">
                  <c:v>0.3010299956639812</c:v>
                </c:pt>
                <c:pt idx="7">
                  <c:v>0.25963731050575611</c:v>
                </c:pt>
                <c:pt idx="8">
                  <c:v>0.22184874961635639</c:v>
                </c:pt>
                <c:pt idx="9">
                  <c:v>0.18708664335714442</c:v>
                </c:pt>
                <c:pt idx="10">
                  <c:v>0.15490195998574319</c:v>
                </c:pt>
                <c:pt idx="11">
                  <c:v>0.12493873660829995</c:v>
                </c:pt>
                <c:pt idx="12">
                  <c:v>9.6910013008056448E-2</c:v>
                </c:pt>
                <c:pt idx="13">
                  <c:v>7.0581074285707285E-2</c:v>
                </c:pt>
                <c:pt idx="14">
                  <c:v>4.5757490560675115E-2</c:v>
                </c:pt>
                <c:pt idx="15">
                  <c:v>2.2276394711152253E-2</c:v>
                </c:pt>
                <c:pt idx="16">
                  <c:v>0</c:v>
                </c:pt>
              </c:numCache>
            </c:numRef>
          </c:yVal>
          <c:smooth val="1"/>
          <c:extLst>
            <c:ext xmlns:c16="http://schemas.microsoft.com/office/drawing/2014/chart" uri="{C3380CC4-5D6E-409C-BE32-E72D297353CC}">
              <c16:uniqueId val="{00000002-378B-4E33-B198-83115EABA83F}"/>
            </c:ext>
          </c:extLst>
        </c:ser>
        <c:dLbls>
          <c:showLegendKey val="0"/>
          <c:showVal val="0"/>
          <c:showCatName val="0"/>
          <c:showSerName val="0"/>
          <c:showPercent val="0"/>
          <c:showBubbleSize val="0"/>
        </c:dLbls>
        <c:axId val="1511309791"/>
        <c:axId val="1511309311"/>
      </c:scatterChart>
      <c:valAx>
        <c:axId val="15113097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a:t>
                </a:r>
                <a:r>
                  <a:rPr lang="en-US" baseline="0"/>
                  <a:t> concentration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A"/>
          </a:p>
        </c:txPr>
        <c:crossAx val="1511309311"/>
        <c:crosses val="autoZero"/>
        <c:crossBetween val="midCat"/>
      </c:valAx>
      <c:valAx>
        <c:axId val="1511309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A"/>
          </a:p>
        </c:txPr>
        <c:crossAx val="1511309791"/>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02500-64A0-44E3-A8EC-42C188B8B79C}" type="datetimeFigureOut">
              <a:rPr lang="en-US" smtClean="0"/>
              <a:t>5/9/24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AEFBF6-DE95-4134-9BB1-D0BCAF7878B1}" type="slidenum">
              <a:rPr lang="en-US" smtClean="0"/>
              <a:t>‹#›</a:t>
            </a:fld>
            <a:endParaRPr lang="en-US"/>
          </a:p>
        </p:txBody>
      </p:sp>
    </p:spTree>
    <p:extLst>
      <p:ext uri="{BB962C8B-B14F-4D97-AF65-F5344CB8AC3E}">
        <p14:creationId xmlns:p14="http://schemas.microsoft.com/office/powerpoint/2010/main" val="2594820355"/>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EFBF6-DE95-4134-9BB1-D0BCAF7878B1}" type="slidenum">
              <a:rPr lang="en-US" smtClean="0"/>
              <a:t>1</a:t>
            </a:fld>
            <a:endParaRPr lang="en-US"/>
          </a:p>
        </p:txBody>
      </p:sp>
    </p:spTree>
    <p:extLst>
      <p:ext uri="{BB962C8B-B14F-4D97-AF65-F5344CB8AC3E}">
        <p14:creationId xmlns:p14="http://schemas.microsoft.com/office/powerpoint/2010/main" val="405991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40637" y="-40644"/>
            <a:ext cx="44015059" cy="3299968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6859" y="11541763"/>
            <a:ext cx="27968251" cy="7902250"/>
          </a:xfrm>
        </p:spPr>
        <p:txBody>
          <a:bodyPr anchor="b">
            <a:noAutofit/>
          </a:bodyPr>
          <a:lstStyle>
            <a:lvl1pPr algn="r">
              <a:defRPr sz="259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426859" y="19444006"/>
            <a:ext cx="27968251" cy="5265115"/>
          </a:xfrm>
        </p:spPr>
        <p:txBody>
          <a:bodyPr anchor="t"/>
          <a:lstStyle>
            <a:lvl1pPr marL="0" indent="0" algn="r">
              <a:buNone/>
              <a:defRPr>
                <a:solidFill>
                  <a:schemeClr val="tx1">
                    <a:lumMod val="50000"/>
                    <a:lumOff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58287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16337280"/>
          </a:xfrm>
        </p:spPr>
        <p:txBody>
          <a:bodyPr anchor="ctr">
            <a:normAutofit/>
          </a:bodyPr>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80" y="21457920"/>
            <a:ext cx="30469027"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56695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285155" y="17434560"/>
            <a:ext cx="26015059"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457920"/>
            <a:ext cx="30469032"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23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26073" y="9273542"/>
            <a:ext cx="30469032" cy="12458208"/>
          </a:xfrm>
        </p:spPr>
        <p:txBody>
          <a:bodyPr anchor="b">
            <a:normAutofit/>
          </a:bodyPr>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70413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tx1">
                    <a:lumMod val="75000"/>
                    <a:lumOff val="25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451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56073" y="2926080"/>
            <a:ext cx="30439032"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839766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7256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1097" y="2926082"/>
            <a:ext cx="4698298" cy="2520696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926075" y="2926082"/>
            <a:ext cx="24936125" cy="25206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11446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54505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6073" y="12964169"/>
            <a:ext cx="30469032" cy="8767589"/>
          </a:xfrm>
        </p:spPr>
        <p:txBody>
          <a:bodyPr anchor="b"/>
          <a:lstStyle>
            <a:lvl1pPr algn="l">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0"/>
            <a:ext cx="30469032" cy="4129920"/>
          </a:xfrm>
        </p:spPr>
        <p:txBody>
          <a:bodyPr anchor="t"/>
          <a:lstStyle>
            <a:lvl1pPr marL="0" indent="0" algn="l">
              <a:buNone/>
              <a:defRPr sz="960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62477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63398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926083" y="10370827"/>
            <a:ext cx="14822923" cy="18627706"/>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72179" y="10370835"/>
            <a:ext cx="14822928" cy="18627710"/>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2E6DE-2AE7-4892-9C27-F44B982CDBBB}"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25778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78" y="2926080"/>
            <a:ext cx="30469022" cy="6339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926075"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926075" y="13138783"/>
            <a:ext cx="14835226"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59872"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18559872" y="13138783"/>
            <a:ext cx="14835226"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2E6DE-2AE7-4892-9C27-F44B982CDBBB}" type="datetimeFigureOut">
              <a:rPr lang="en-US" smtClean="0"/>
              <a:t>5/9/24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89156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75" y="2926080"/>
            <a:ext cx="30469027" cy="633984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2E6DE-2AE7-4892-9C27-F44B982CDBBB}" type="datetimeFigureOut">
              <a:rPr lang="en-US" smtClean="0"/>
              <a:t>5/9/24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7108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E6DE-2AE7-4892-9C27-F44B982CDBBB}" type="datetimeFigureOut">
              <a:rPr lang="en-US" smtClean="0"/>
              <a:t>5/9/24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89310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7193299"/>
            <a:ext cx="13392874" cy="6136637"/>
          </a:xfrm>
        </p:spPr>
        <p:txBody>
          <a:bodyPr anchor="b">
            <a:normAutofit/>
          </a:bodyPr>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7142122" y="2471642"/>
            <a:ext cx="16252978" cy="2652689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75" y="13329934"/>
            <a:ext cx="13392874" cy="12405355"/>
          </a:xfrm>
        </p:spPr>
        <p:txBody>
          <a:bodyPr>
            <a:normAutofit/>
          </a:bodyPr>
          <a:lstStyle>
            <a:lvl1pPr marL="0" indent="0">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79089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23042880"/>
            <a:ext cx="30469027" cy="2720342"/>
          </a:xfrm>
        </p:spPr>
        <p:txBody>
          <a:bodyPr anchor="b">
            <a:normAutofit/>
          </a:bodyPr>
          <a:lstStyle>
            <a:lvl1pPr algn="l">
              <a:defRPr sz="11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26075" y="2926080"/>
            <a:ext cx="30469027" cy="1845944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2926075" y="25763223"/>
            <a:ext cx="30469027" cy="3235315"/>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96940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40639" y="-40644"/>
            <a:ext cx="44015064" cy="3299968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926078" y="2926080"/>
            <a:ext cx="30469022" cy="633984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26075" y="10370835"/>
            <a:ext cx="30469027" cy="186277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945238" y="28998545"/>
            <a:ext cx="3283834"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9EF2E6DE-2AE7-4892-9C27-F44B982CDBBB}" type="datetimeFigureOut">
              <a:rPr lang="en-US" smtClean="0"/>
              <a:t>5/9/24</a:t>
            </a:fld>
            <a:endParaRPr lang="en-US"/>
          </a:p>
        </p:txBody>
      </p:sp>
      <p:sp>
        <p:nvSpPr>
          <p:cNvPr id="5" name="Footer Placeholder 4"/>
          <p:cNvSpPr>
            <a:spLocks noGrp="1"/>
          </p:cNvSpPr>
          <p:nvPr>
            <p:ph type="ftr" sz="quarter" idx="3"/>
          </p:nvPr>
        </p:nvSpPr>
        <p:spPr>
          <a:xfrm>
            <a:off x="2926078" y="28998545"/>
            <a:ext cx="2219027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34445" y="28998545"/>
            <a:ext cx="2460662" cy="1752600"/>
          </a:xfrm>
          <a:prstGeom prst="rect">
            <a:avLst/>
          </a:prstGeom>
        </p:spPr>
        <p:txBody>
          <a:bodyPr vert="horz" lIns="91440" tIns="45720" rIns="91440" bIns="45720" rtlCol="0" anchor="ctr"/>
          <a:lstStyle>
            <a:lvl1pPr algn="r">
              <a:defRPr sz="4320">
                <a:solidFill>
                  <a:schemeClr val="accent1"/>
                </a:solidFill>
              </a:defRPr>
            </a:lvl1pPr>
          </a:lstStyle>
          <a:p>
            <a:fld id="{1F6C4D9F-5688-4D81-80B9-5F80C692C31E}" type="slidenum">
              <a:rPr lang="en-US" smtClean="0"/>
              <a:t>‹#›</a:t>
            </a:fld>
            <a:endParaRPr lang="en-US"/>
          </a:p>
        </p:txBody>
      </p:sp>
    </p:spTree>
    <p:extLst>
      <p:ext uri="{BB962C8B-B14F-4D97-AF65-F5344CB8AC3E}">
        <p14:creationId xmlns:p14="http://schemas.microsoft.com/office/powerpoint/2010/main" val="23148932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2194560" rtl="0" eaLnBrk="1" latinLnBrk="0" hangingPunct="1">
        <a:spcBef>
          <a:spcPct val="0"/>
        </a:spcBef>
        <a:buNone/>
        <a:defRPr sz="172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SzPct val="80000"/>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SzPct val="80000"/>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SzPct val="80000"/>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91440" y="-53009"/>
            <a:ext cx="43982639" cy="23682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r>
              <a:rPr lang="en-US" sz="4800" dirty="0">
                <a:solidFill>
                  <a:schemeClr val="tx1"/>
                </a:solidFill>
              </a:rPr>
              <a:t>Team</a:t>
            </a:r>
            <a:r>
              <a:rPr lang="en-US" sz="6000" dirty="0">
                <a:solidFill>
                  <a:schemeClr val="tx1"/>
                </a:solidFill>
              </a:rPr>
              <a:t> </a:t>
            </a:r>
            <a:r>
              <a:rPr lang="en-US" sz="4800" dirty="0">
                <a:solidFill>
                  <a:schemeClr val="tx1"/>
                </a:solidFill>
              </a:rPr>
              <a:t>Member</a:t>
            </a:r>
            <a:r>
              <a:rPr lang="en-US" sz="6000" dirty="0">
                <a:solidFill>
                  <a:schemeClr val="tx1"/>
                </a:solidFill>
              </a:rPr>
              <a:t> </a:t>
            </a:r>
            <a:br>
              <a:rPr lang="en-US" sz="6000" dirty="0">
                <a:solidFill>
                  <a:schemeClr val="tx1"/>
                </a:solidFill>
              </a:rPr>
            </a:br>
            <a:r>
              <a:rPr lang="en-US" sz="4800" dirty="0">
                <a:solidFill>
                  <a:schemeClr val="tx1"/>
                </a:solidFill>
              </a:rPr>
              <a:t>1- 	HUSSAIN ALI ALAESH – 201928370 (ME)  2-  ALI MOHAMMED AL-KHALEFA – 201917430 (ME)  3-  MOHAMMED ABDULKAREEM ALASWAD – 20184226 (CHE)</a:t>
            </a:r>
          </a:p>
          <a:p>
            <a:pPr algn="ctr"/>
            <a:r>
              <a:rPr lang="en-US" sz="4800" dirty="0">
                <a:solidFill>
                  <a:schemeClr val="tx1"/>
                </a:solidFill>
              </a:rPr>
              <a:t>4- 	MUATH ABDULLAH ALSHAHRANI – 201783710 (COE)  5-  ZAHER FAREED ALSHAYEB – 201917430 (CHE)  6-  FIRAS IBRAHIM HAREES – 20184226 (ISE)</a:t>
            </a:r>
          </a:p>
        </p:txBody>
      </p:sp>
      <p:sp>
        <p:nvSpPr>
          <p:cNvPr id="32" name="Rectangle 31"/>
          <p:cNvSpPr/>
          <p:nvPr/>
        </p:nvSpPr>
        <p:spPr>
          <a:xfrm>
            <a:off x="8439" y="2317689"/>
            <a:ext cx="43982640" cy="23682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33716" y="2531190"/>
            <a:ext cx="43891200" cy="1280082"/>
          </a:xfrm>
        </p:spPr>
        <p:txBody>
          <a:bodyPr>
            <a:noAutofit/>
          </a:bodyPr>
          <a:lstStyle/>
          <a:p>
            <a:pPr algn="ctr"/>
            <a:r>
              <a:rPr lang="en-US" sz="9600" b="1" dirty="0">
                <a:solidFill>
                  <a:schemeClr val="bg1"/>
                </a:solidFill>
              </a:rPr>
              <a:t>Smart Greenhouse box</a:t>
            </a:r>
            <a:endParaRPr lang="en-US" sz="9600" b="1" dirty="0">
              <a:solidFill>
                <a:schemeClr val="bg1"/>
              </a:solidFill>
              <a:latin typeface="Aharoni" panose="02010803020104030203" pitchFamily="2" charset="-79"/>
              <a:cs typeface="Aharoni" panose="02010803020104030203" pitchFamily="2" charset="-79"/>
            </a:endParaRPr>
          </a:p>
        </p:txBody>
      </p:sp>
      <p:sp>
        <p:nvSpPr>
          <p:cNvPr id="35" name="Title 1"/>
          <p:cNvSpPr txBox="1">
            <a:spLocks/>
          </p:cNvSpPr>
          <p:nvPr/>
        </p:nvSpPr>
        <p:spPr>
          <a:xfrm>
            <a:off x="0" y="3761600"/>
            <a:ext cx="43924916" cy="793536"/>
          </a:xfrm>
          <a:prstGeom prst="rect">
            <a:avLst/>
          </a:prstGeom>
        </p:spPr>
        <p:txBody>
          <a:bodyPr vert="horz" lIns="121920" tIns="60960" rIns="121920" bIns="6096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solidFill>
                  <a:schemeClr val="bg1"/>
                </a:solidFill>
                <a:cs typeface="Aharoni" panose="02010803020104030203" pitchFamily="2" charset="-79"/>
              </a:rPr>
              <a:t>Team 28 </a:t>
            </a:r>
          </a:p>
        </p:txBody>
      </p:sp>
      <p:sp>
        <p:nvSpPr>
          <p:cNvPr id="23" name="Rectangle 22"/>
          <p:cNvSpPr/>
          <p:nvPr/>
        </p:nvSpPr>
        <p:spPr>
          <a:xfrm>
            <a:off x="503460" y="6957813"/>
            <a:ext cx="13944600" cy="25794540"/>
          </a:xfrm>
          <a:prstGeom prst="rect">
            <a:avLst/>
          </a:prstGeom>
          <a:solidFill>
            <a:schemeClr val="bg1">
              <a:lumMod val="9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2042485" y="17573416"/>
            <a:ext cx="3120600" cy="156966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rtl="0">
              <a:spcBef>
                <a:spcPts val="0"/>
              </a:spcBef>
              <a:spcAft>
                <a:spcPts val="0"/>
              </a:spcAft>
              <a:buClr>
                <a:schemeClr val="dk1"/>
              </a:buClr>
              <a:buSzPts val="1100"/>
            </a:pPr>
            <a:r>
              <a:rPr lang="en" sz="2400" dirty="0"/>
              <a:t>Water treatment for </a:t>
            </a:r>
            <a:r>
              <a:rPr lang="en-US" sz="2400" kern="0" dirty="0">
                <a:effectLst/>
                <a:latin typeface="Open Sans" panose="020B0606030504020204" pitchFamily="34" charset="0"/>
                <a:ea typeface="Open Sans" panose="020B0606030504020204" pitchFamily="34" charset="0"/>
                <a:cs typeface="Open Sans" panose="020B0606030504020204" pitchFamily="34" charset="0"/>
              </a:rPr>
              <a:t>agricultural waste</a:t>
            </a:r>
            <a:endParaRPr lang="en"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p>
          <a:p>
            <a:endParaRPr lang="en-US" sz="2400" dirty="0"/>
          </a:p>
        </p:txBody>
      </p:sp>
      <p:sp>
        <p:nvSpPr>
          <p:cNvPr id="55" name="Rectangle 54"/>
          <p:cNvSpPr/>
          <p:nvPr/>
        </p:nvSpPr>
        <p:spPr>
          <a:xfrm>
            <a:off x="277608" y="19428391"/>
            <a:ext cx="13975824" cy="17325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TextBox 57"/>
          <p:cNvSpPr txBox="1"/>
          <p:nvPr/>
        </p:nvSpPr>
        <p:spPr>
          <a:xfrm>
            <a:off x="840308" y="19720573"/>
            <a:ext cx="13031653" cy="1323439"/>
          </a:xfrm>
          <a:prstGeom prst="rect">
            <a:avLst/>
          </a:prstGeom>
          <a:solidFill>
            <a:srgbClr val="92D050"/>
          </a:solidFill>
        </p:spPr>
        <p:txBody>
          <a:bodyPr wrap="square" lIns="91440" tIns="45720" rIns="91440" bIns="45720" rtlCol="0" anchor="t">
            <a:spAutoFit/>
          </a:bodyPr>
          <a:lstStyle/>
          <a:p>
            <a:pPr algn="ctr"/>
            <a:r>
              <a:rPr lang="en-US" sz="8000" dirty="0">
                <a:solidFill>
                  <a:schemeClr val="bg1"/>
                </a:solidFill>
              </a:rPr>
              <a:t>Mathematical Model</a:t>
            </a:r>
          </a:p>
        </p:txBody>
      </p:sp>
      <p:sp>
        <p:nvSpPr>
          <p:cNvPr id="51" name="Rectangle 50"/>
          <p:cNvSpPr/>
          <p:nvPr/>
        </p:nvSpPr>
        <p:spPr>
          <a:xfrm>
            <a:off x="29345392" y="6727368"/>
            <a:ext cx="13944600" cy="25794541"/>
          </a:xfrm>
          <a:prstGeom prst="rect">
            <a:avLst/>
          </a:prstGeom>
          <a:solidFill>
            <a:schemeClr val="bg1">
              <a:lumMod val="9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Untitled</a:t>
            </a:r>
          </a:p>
        </p:txBody>
      </p:sp>
      <p:sp>
        <p:nvSpPr>
          <p:cNvPr id="98" name="Rectangle 97"/>
          <p:cNvSpPr/>
          <p:nvPr/>
        </p:nvSpPr>
        <p:spPr>
          <a:xfrm>
            <a:off x="347259" y="4894250"/>
            <a:ext cx="14017752" cy="17363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0">
                <a:solidFill>
                  <a:schemeClr val="bg1"/>
                </a:solidFill>
              </a:rPr>
              <a:t>Introduction</a:t>
            </a:r>
          </a:p>
          <a:p>
            <a:pPr algn="ctr"/>
            <a:endParaRPr lang="en-US" sz="2400"/>
          </a:p>
        </p:txBody>
      </p:sp>
      <p:sp>
        <p:nvSpPr>
          <p:cNvPr id="102" name="TextBox 101"/>
          <p:cNvSpPr txBox="1"/>
          <p:nvPr/>
        </p:nvSpPr>
        <p:spPr>
          <a:xfrm>
            <a:off x="645287" y="6964848"/>
            <a:ext cx="13580283" cy="1737360"/>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b="1" dirty="0"/>
              <a:t>Project Statement: </a:t>
            </a:r>
            <a:r>
              <a:rPr lang="en-US" sz="2400" dirty="0">
                <a:latin typeface="+mj-lt"/>
              </a:rPr>
              <a:t>Providing a remote control movable greenhouse box that helps to maintain growth of plant at ritual area with ability of mentoring it and delivering needed nutrients for plant and manage water consumption with avoiding labor cost and climate change.</a:t>
            </a:r>
          </a:p>
          <a:p>
            <a:pPr marL="228594" indent="-228594">
              <a:buFont typeface="Arial" panose="020B0604020202020204" pitchFamily="34" charset="0"/>
              <a:buChar char="•"/>
            </a:pPr>
            <a:endParaRPr lang="en-US" sz="3500" b="1" dirty="0"/>
          </a:p>
        </p:txBody>
      </p:sp>
      <p:sp>
        <p:nvSpPr>
          <p:cNvPr id="50" name="Rectangle 49"/>
          <p:cNvSpPr/>
          <p:nvPr/>
        </p:nvSpPr>
        <p:spPr>
          <a:xfrm>
            <a:off x="14863156" y="6727370"/>
            <a:ext cx="13944600" cy="25794539"/>
          </a:xfrm>
          <a:prstGeom prst="rect">
            <a:avLst/>
          </a:prstGeom>
          <a:solidFill>
            <a:schemeClr val="bg1">
              <a:lumMod val="9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sz="2400" dirty="0"/>
          </a:p>
        </p:txBody>
      </p:sp>
      <p:sp>
        <p:nvSpPr>
          <p:cNvPr id="96" name="Rectangle 95"/>
          <p:cNvSpPr/>
          <p:nvPr/>
        </p:nvSpPr>
        <p:spPr>
          <a:xfrm>
            <a:off x="29362573" y="4983579"/>
            <a:ext cx="13981363" cy="16018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TextBox 96"/>
          <p:cNvSpPr txBox="1"/>
          <p:nvPr/>
        </p:nvSpPr>
        <p:spPr>
          <a:xfrm>
            <a:off x="29345392" y="5196867"/>
            <a:ext cx="13998955" cy="1323439"/>
          </a:xfrm>
          <a:prstGeom prst="rect">
            <a:avLst/>
          </a:prstGeom>
          <a:solidFill>
            <a:srgbClr val="92D050"/>
          </a:solidFill>
        </p:spPr>
        <p:txBody>
          <a:bodyPr wrap="square" lIns="91440" tIns="45720" rIns="91440" bIns="45720" rtlCol="0" anchor="t">
            <a:spAutoFit/>
          </a:bodyPr>
          <a:lstStyle/>
          <a:p>
            <a:pPr algn="ctr"/>
            <a:r>
              <a:rPr lang="en-US" sz="8000">
                <a:solidFill>
                  <a:schemeClr val="bg1"/>
                </a:solidFill>
              </a:rPr>
              <a:t>Prototype Details</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276475" y="71671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494189" y="73195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p:nvPr/>
        </p:nvSpPr>
        <p:spPr>
          <a:xfrm>
            <a:off x="14853229" y="4805439"/>
            <a:ext cx="13944600" cy="17363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p:cNvSpPr txBox="1"/>
          <p:nvPr/>
        </p:nvSpPr>
        <p:spPr>
          <a:xfrm>
            <a:off x="16590251" y="5013823"/>
            <a:ext cx="10763812" cy="1323439"/>
          </a:xfrm>
          <a:prstGeom prst="rect">
            <a:avLst/>
          </a:prstGeom>
          <a:solidFill>
            <a:srgbClr val="92D050"/>
          </a:solidFill>
        </p:spPr>
        <p:txBody>
          <a:bodyPr wrap="square" lIns="91440" tIns="45720" rIns="91440" bIns="45720" rtlCol="0" anchor="t">
            <a:spAutoFit/>
          </a:bodyPr>
          <a:lstStyle/>
          <a:p>
            <a:pPr algn="ctr"/>
            <a:r>
              <a:rPr lang="en-US" sz="8000">
                <a:solidFill>
                  <a:schemeClr val="bg1"/>
                </a:solidFill>
              </a:rPr>
              <a:t>Design &amp; Testing</a:t>
            </a:r>
            <a:endParaRPr lang="en-US" sz="2133">
              <a:solidFill>
                <a:schemeClr val="bg1"/>
              </a:solidFill>
            </a:endParaRPr>
          </a:p>
        </p:txBody>
      </p:sp>
      <p:sp>
        <p:nvSpPr>
          <p:cNvPr id="52" name="Rectangle 51"/>
          <p:cNvSpPr/>
          <p:nvPr/>
        </p:nvSpPr>
        <p:spPr>
          <a:xfrm>
            <a:off x="29362573" y="12228259"/>
            <a:ext cx="13981363" cy="17299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TextBox 59"/>
          <p:cNvSpPr txBox="1"/>
          <p:nvPr/>
        </p:nvSpPr>
        <p:spPr>
          <a:xfrm>
            <a:off x="30533425" y="12357636"/>
            <a:ext cx="11639658" cy="1323439"/>
          </a:xfrm>
          <a:prstGeom prst="rect">
            <a:avLst/>
          </a:prstGeom>
          <a:solidFill>
            <a:srgbClr val="92D050"/>
          </a:solidFill>
        </p:spPr>
        <p:txBody>
          <a:bodyPr wrap="square" lIns="91440" tIns="45720" rIns="91440" bIns="45720" rtlCol="0" anchor="t">
            <a:spAutoFit/>
          </a:bodyPr>
          <a:lstStyle/>
          <a:p>
            <a:pPr algn="ctr"/>
            <a:r>
              <a:rPr lang="en-US" sz="8000" dirty="0">
                <a:solidFill>
                  <a:schemeClr val="bg1"/>
                </a:solidFill>
              </a:rPr>
              <a:t>Control coding</a:t>
            </a:r>
          </a:p>
        </p:txBody>
      </p:sp>
      <p:sp>
        <p:nvSpPr>
          <p:cNvPr id="53" name="Right Arrow 52"/>
          <p:cNvSpPr/>
          <p:nvPr/>
        </p:nvSpPr>
        <p:spPr>
          <a:xfrm>
            <a:off x="5498730" y="18266786"/>
            <a:ext cx="608492" cy="3880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103975" y="8785146"/>
            <a:ext cx="5981902" cy="3790781"/>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b="1" dirty="0">
                <a:latin typeface="+mj-lt"/>
              </a:rPr>
              <a:t>Constraints</a:t>
            </a:r>
          </a:p>
          <a:p>
            <a:pPr fontAlgn="base"/>
            <a:r>
              <a:rPr lang="en-US" sz="2400" b="1" dirty="0">
                <a:latin typeface="+mj-lt"/>
              </a:rPr>
              <a:t>1. </a:t>
            </a:r>
            <a:r>
              <a:rPr lang="en-US" sz="2400" b="1" dirty="0">
                <a:solidFill>
                  <a:schemeClr val="tx1"/>
                </a:solidFill>
                <a:latin typeface="+mj-lt"/>
                <a:ea typeface="Poppins SemiBold"/>
                <a:cs typeface="Poppins SemiBold"/>
                <a:sym typeface="Poppins SemiBold"/>
              </a:rPr>
              <a:t>Space</a:t>
            </a:r>
            <a:endParaRPr lang="en-US" sz="2400" b="1" dirty="0">
              <a:latin typeface="+mj-lt"/>
            </a:endParaRPr>
          </a:p>
          <a:p>
            <a:pPr fontAlgn="base"/>
            <a:r>
              <a:rPr lang="en-US" sz="2000" dirty="0">
                <a:solidFill>
                  <a:schemeClr val="tx1"/>
                </a:solidFill>
                <a:latin typeface="+mj-lt"/>
                <a:ea typeface="Open Sans" panose="020B0606030504020204" pitchFamily="34" charset="0"/>
                <a:cs typeface="Open Sans" panose="020B0606030504020204" pitchFamily="34" charset="0"/>
                <a:sym typeface="Poppins Light"/>
              </a:rPr>
              <a:t>The box is limited to housing 10 plants with specific soil depth and</a:t>
            </a:r>
            <a:endParaRPr lang="en-US" sz="2000" dirty="0">
              <a:latin typeface="+mj-lt"/>
            </a:endParaRPr>
          </a:p>
          <a:p>
            <a:pPr marL="0" lvl="0" indent="0"/>
            <a:r>
              <a:rPr lang="en-US" sz="2400" b="1" dirty="0">
                <a:latin typeface="+mj-lt"/>
              </a:rPr>
              <a:t>2. </a:t>
            </a:r>
            <a:r>
              <a:rPr lang="en-US" sz="2400" b="1" dirty="0">
                <a:solidFill>
                  <a:schemeClr val="tx1"/>
                </a:solidFill>
                <a:latin typeface="+mj-lt"/>
                <a:ea typeface="Poppins SemiBold"/>
                <a:cs typeface="Poppins SemiBold"/>
                <a:sym typeface="Poppins SemiBold"/>
              </a:rPr>
              <a:t>Portability</a:t>
            </a:r>
          </a:p>
          <a:p>
            <a:pPr marL="0" lvl="0" indent="0">
              <a:spcAft>
                <a:spcPts val="1600"/>
              </a:spcAft>
            </a:pPr>
            <a:r>
              <a:rPr lang="en-US" sz="2000" dirty="0">
                <a:solidFill>
                  <a:schemeClr val="tx1"/>
                </a:solidFill>
                <a:latin typeface="+mj-lt"/>
                <a:ea typeface="Open Sans" panose="020B0606030504020204" pitchFamily="34" charset="0"/>
                <a:cs typeface="Open Sans" panose="020B0606030504020204" pitchFamily="34" charset="0"/>
                <a:sym typeface="Poppins Light"/>
              </a:rPr>
              <a:t>The design should not exceed weight and size constraints to ensure ease of movement.</a:t>
            </a:r>
          </a:p>
          <a:p>
            <a:pPr fontAlgn="base"/>
            <a:r>
              <a:rPr lang="en-US" sz="2400" b="1" dirty="0">
                <a:latin typeface="+mj-lt"/>
              </a:rPr>
              <a:t>3. </a:t>
            </a:r>
            <a:r>
              <a:rPr lang="en-US" sz="2400" b="1" dirty="0">
                <a:solidFill>
                  <a:schemeClr val="tx1"/>
                </a:solidFill>
                <a:latin typeface="+mj-lt"/>
                <a:ea typeface="Poppins SemiBold"/>
                <a:cs typeface="Poppins SemiBold"/>
                <a:sym typeface="Poppins SemiBold"/>
              </a:rPr>
              <a:t>Energy Efficiency</a:t>
            </a:r>
            <a:endParaRPr lang="en-US" sz="2400" b="1" dirty="0">
              <a:latin typeface="+mj-lt"/>
            </a:endParaRPr>
          </a:p>
          <a:p>
            <a:pPr marL="0" lvl="0" indent="0">
              <a:spcAft>
                <a:spcPts val="1600"/>
              </a:spcAft>
            </a:pPr>
            <a:r>
              <a:rPr lang="en-US" sz="2000" dirty="0">
                <a:solidFill>
                  <a:schemeClr val="tx1"/>
                </a:solidFill>
                <a:latin typeface="+mj-lt"/>
                <a:ea typeface="Open Sans" panose="020B0606030504020204" pitchFamily="34" charset="0"/>
                <a:cs typeface="Open Sans" panose="020B0606030504020204" pitchFamily="34" charset="0"/>
                <a:sym typeface="Poppins Light"/>
              </a:rPr>
              <a:t>The system needs to function effectively on solar power</a:t>
            </a:r>
          </a:p>
        </p:txBody>
      </p:sp>
      <mc:AlternateContent xmlns:mc="http://schemas.openxmlformats.org/markup-compatibility/2006" xmlns:a14="http://schemas.microsoft.com/office/drawing/2010/main">
        <mc:Choice Requires="a14">
          <p:sp>
            <p:nvSpPr>
              <p:cNvPr id="80" name="TextBox 79"/>
              <p:cNvSpPr txBox="1"/>
              <p:nvPr/>
            </p:nvSpPr>
            <p:spPr>
              <a:xfrm>
                <a:off x="648305" y="8763495"/>
                <a:ext cx="7403226" cy="5943600"/>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b="1" dirty="0"/>
                  <a:t>Specifications</a:t>
                </a:r>
                <a:r>
                  <a:rPr lang="en-US" sz="3000" b="1" dirty="0"/>
                  <a:t>:</a:t>
                </a:r>
              </a:p>
              <a:p>
                <a:r>
                  <a:rPr lang="en-US" sz="2400" b="1" dirty="0"/>
                  <a:t>1.</a:t>
                </a:r>
                <a:r>
                  <a:rPr lang="en-US" sz="2400" dirty="0">
                    <a:solidFill>
                      <a:schemeClr val="tx1"/>
                    </a:solidFill>
                    <a:latin typeface="Manrope" panose="020B0604020202020204" charset="0"/>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Dimensions &amp; Weight</a:t>
                </a:r>
                <a:endParaRPr lang="en-US" sz="2400" b="1" dirty="0">
                  <a:latin typeface="+mj-lt"/>
                </a:endParaRPr>
              </a:p>
              <a:p>
                <a:pPr marL="0" lvl="0" indent="0">
                  <a:spcAft>
                    <a:spcPts val="1600"/>
                  </a:spcAft>
                </a:pPr>
                <a:r>
                  <a:rPr lang="en-US" sz="2400" dirty="0">
                    <a:solidFill>
                      <a:schemeClr val="tx1"/>
                    </a:solidFill>
                    <a:latin typeface="+mj-lt"/>
                    <a:ea typeface="Open Sans" panose="020B0606030504020204" pitchFamily="34" charset="0"/>
                    <a:cs typeface="Open Sans" panose="020B0606030504020204" pitchFamily="34" charset="0"/>
                    <a:sym typeface="Poppins Light"/>
                  </a:rPr>
                  <a:t>Max Volume : 200 </a:t>
                </a:r>
                <a14:m>
                  <m:oMath xmlns:m="http://schemas.openxmlformats.org/officeDocument/2006/math">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c</m:t>
                    </m:r>
                    <m:r>
                      <a:rPr lang="en-US" sz="2400" i="1">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𝑚</m:t>
                    </m:r>
                  </m:oMath>
                </a14:m>
                <a:r>
                  <a:rPr lang="en-US" sz="2400" dirty="0">
                    <a:solidFill>
                      <a:schemeClr val="tx1"/>
                    </a:solidFill>
                    <a:latin typeface="+mj-lt"/>
                    <a:ea typeface="Open Sans" panose="020B0606030504020204" pitchFamily="34" charset="0"/>
                    <a:cs typeface="Open Sans" panose="020B0606030504020204" pitchFamily="34" charset="0"/>
                    <a:sym typeface="Poppins Light"/>
                  </a:rPr>
                  <a:t> x 100 </a:t>
                </a:r>
                <a14:m>
                  <m:oMath xmlns:m="http://schemas.openxmlformats.org/officeDocument/2006/math">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c</m:t>
                    </m:r>
                    <m:r>
                      <a:rPr lang="en-US" sz="2400" i="1">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𝑚</m:t>
                    </m:r>
                  </m:oMath>
                </a14:m>
                <a:r>
                  <a:rPr lang="en-US" sz="2400" dirty="0">
                    <a:solidFill>
                      <a:schemeClr val="tx1"/>
                    </a:solidFill>
                    <a:latin typeface="+mj-lt"/>
                    <a:ea typeface="Open Sans" panose="020B0606030504020204" pitchFamily="34" charset="0"/>
                    <a:cs typeface="Open Sans" panose="020B0606030504020204" pitchFamily="34" charset="0"/>
                    <a:sym typeface="Poppins Light"/>
                  </a:rPr>
                  <a:t>x 70 </a:t>
                </a:r>
                <a14:m>
                  <m:oMath xmlns:m="http://schemas.openxmlformats.org/officeDocument/2006/math">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c</m:t>
                    </m:r>
                    <m:r>
                      <a:rPr lang="en-US" sz="2400" b="0" i="1" smtClean="0">
                        <a:solidFill>
                          <a:schemeClr val="tx1"/>
                        </a:solidFill>
                        <a:latin typeface="Cambria Math" panose="02040503050406030204" pitchFamily="18" charset="0"/>
                        <a:ea typeface="Open Sans" panose="020B0606030504020204" pitchFamily="34" charset="0"/>
                        <a:cs typeface="Open Sans" panose="020B0606030504020204" pitchFamily="34" charset="0"/>
                        <a:sym typeface="Poppins Light"/>
                      </a:rPr>
                      <m:t>𝑚</m:t>
                    </m:r>
                  </m:oMath>
                </a14:m>
                <a:r>
                  <a:rPr lang="en-US" sz="2400" dirty="0">
                    <a:solidFill>
                      <a:schemeClr val="tx1"/>
                    </a:solidFill>
                    <a:latin typeface="+mj-lt"/>
                    <a:ea typeface="Open Sans" panose="020B0606030504020204" pitchFamily="34" charset="0"/>
                    <a:cs typeface="Open Sans" panose="020B0606030504020204" pitchFamily="34" charset="0"/>
                    <a:sym typeface="Poppins Light"/>
                  </a:rPr>
                  <a:t> Weight : less than 150 kg overall</a:t>
                </a:r>
              </a:p>
              <a:p>
                <a:r>
                  <a:rPr lang="en-US" sz="2400" b="1" dirty="0">
                    <a:latin typeface="+mj-lt"/>
                  </a:rPr>
                  <a:t>2.</a:t>
                </a:r>
                <a:r>
                  <a:rPr lang="en-US" sz="2400" dirty="0">
                    <a:solidFill>
                      <a:schemeClr val="tx1"/>
                    </a:solidFill>
                    <a:latin typeface="+mj-lt"/>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TDS</a:t>
                </a:r>
                <a:endParaRPr lang="en-US" sz="2400" b="1" dirty="0">
                  <a:latin typeface="+mj-lt"/>
                  <a:sym typeface="Poppins SemiBold"/>
                </a:endParaRPr>
              </a:p>
              <a:p>
                <a:r>
                  <a:rPr lang="en-US" sz="2400" dirty="0">
                    <a:solidFill>
                      <a:schemeClr val="tx1"/>
                    </a:solidFill>
                    <a:latin typeface="+mj-lt"/>
                    <a:ea typeface="Open Sans" panose="020B0606030504020204" pitchFamily="34" charset="0"/>
                    <a:cs typeface="Open Sans" panose="020B0606030504020204" pitchFamily="34" charset="0"/>
                    <a:sym typeface="Poppins Light"/>
                  </a:rPr>
                  <a:t>Less than 2000</a:t>
                </a:r>
                <a:endParaRPr lang="en-US" sz="2400" b="1" dirty="0">
                  <a:latin typeface="+mj-lt"/>
                </a:endParaRPr>
              </a:p>
              <a:p>
                <a:r>
                  <a:rPr lang="en-US" sz="2400" b="1" dirty="0">
                    <a:latin typeface="+mj-lt"/>
                  </a:rPr>
                  <a:t>3.</a:t>
                </a:r>
                <a:r>
                  <a:rPr lang="en-US" sz="2400" dirty="0">
                    <a:solidFill>
                      <a:schemeClr val="tx1"/>
                    </a:solidFill>
                    <a:latin typeface="+mj-lt"/>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Humidity Control</a:t>
                </a:r>
              </a:p>
              <a:p>
                <a:r>
                  <a:rPr lang="en-US" sz="2400" dirty="0">
                    <a:solidFill>
                      <a:schemeClr val="tx1"/>
                    </a:solidFill>
                    <a:latin typeface="+mj-lt"/>
                    <a:ea typeface="Open Sans" panose="020B0606030504020204" pitchFamily="34" charset="0"/>
                    <a:cs typeface="Open Sans" panose="020B0606030504020204" pitchFamily="34" charset="0"/>
                    <a:sym typeface="Poppins Light"/>
                  </a:rPr>
                  <a:t>40% to 80% with ±5% tolerance</a:t>
                </a:r>
                <a:endParaRPr lang="en-US" sz="2400" b="1" dirty="0">
                  <a:latin typeface="+mj-lt"/>
                </a:endParaRPr>
              </a:p>
              <a:p>
                <a:r>
                  <a:rPr lang="en-US" sz="2400" b="1" dirty="0">
                    <a:latin typeface="+mj-lt"/>
                  </a:rPr>
                  <a:t>4.</a:t>
                </a:r>
                <a:r>
                  <a:rPr lang="en-US" sz="2400" dirty="0">
                    <a:solidFill>
                      <a:schemeClr val="tx1"/>
                    </a:solidFill>
                    <a:latin typeface="+mj-lt"/>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Energy Efficiency</a:t>
                </a:r>
                <a:endParaRPr lang="en-US" sz="2400" b="1" dirty="0">
                  <a:latin typeface="+mj-lt"/>
                </a:endParaRPr>
              </a:p>
              <a:p>
                <a:r>
                  <a:rPr lang="en-US" sz="2400" dirty="0">
                    <a:solidFill>
                      <a:schemeClr val="tx1"/>
                    </a:solidFill>
                    <a:latin typeface="+mj-lt"/>
                    <a:ea typeface="Open Sans" panose="020B0606030504020204" pitchFamily="34" charset="0"/>
                    <a:cs typeface="Open Sans" panose="020B0606030504020204" pitchFamily="34" charset="0"/>
                    <a:sym typeface="Poppins Light"/>
                  </a:rPr>
                  <a:t>battery 100 W average usage</a:t>
                </a:r>
                <a:endParaRPr lang="en-US" sz="2400" b="1" dirty="0">
                  <a:latin typeface="+mj-lt"/>
                </a:endParaRPr>
              </a:p>
              <a:p>
                <a:pPr marL="0" lvl="0" indent="0" rtl="0">
                  <a:spcBef>
                    <a:spcPts val="0"/>
                  </a:spcBef>
                  <a:spcAft>
                    <a:spcPts val="0"/>
                  </a:spcAft>
                  <a:buNone/>
                </a:pPr>
                <a:r>
                  <a:rPr lang="en-US" sz="2400" b="1" dirty="0">
                    <a:latin typeface="+mj-lt"/>
                  </a:rPr>
                  <a:t>5.</a:t>
                </a:r>
                <a:r>
                  <a:rPr lang="en-US" sz="2400" dirty="0">
                    <a:solidFill>
                      <a:schemeClr val="tx1"/>
                    </a:solidFill>
                    <a:latin typeface="+mj-lt"/>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Temperature Control</a:t>
                </a:r>
              </a:p>
              <a:p>
                <a:r>
                  <a:rPr lang="en-US" sz="2400" dirty="0">
                    <a:solidFill>
                      <a:schemeClr val="tx1"/>
                    </a:solidFill>
                    <a:latin typeface="+mj-lt"/>
                    <a:ea typeface="Open Sans" panose="020B0606030504020204" pitchFamily="34" charset="0"/>
                    <a:cs typeface="Open Sans" panose="020B0606030504020204" pitchFamily="34" charset="0"/>
                    <a:sym typeface="Poppins Light"/>
                  </a:rPr>
                  <a:t>20°C to 27°C with ±2°C tolerance</a:t>
                </a:r>
                <a:endParaRPr lang="en-US" sz="2400" b="1" dirty="0">
                  <a:latin typeface="+mj-lt"/>
                </a:endParaRPr>
              </a:p>
              <a:p>
                <a:r>
                  <a:rPr lang="en-US" sz="2400" b="1" dirty="0">
                    <a:latin typeface="+mj-lt"/>
                  </a:rPr>
                  <a:t>6.</a:t>
                </a:r>
                <a:r>
                  <a:rPr lang="en-US" sz="2400" dirty="0">
                    <a:solidFill>
                      <a:schemeClr val="tx1"/>
                    </a:solidFill>
                    <a:latin typeface="+mj-lt"/>
                    <a:ea typeface="Poppins SemiBold"/>
                    <a:cs typeface="Poppins SemiBold"/>
                    <a:sym typeface="Poppins SemiBold"/>
                  </a:rPr>
                  <a:t> </a:t>
                </a:r>
                <a:r>
                  <a:rPr lang="en-US" sz="2400" b="1" dirty="0">
                    <a:solidFill>
                      <a:schemeClr val="tx1"/>
                    </a:solidFill>
                    <a:latin typeface="+mj-lt"/>
                    <a:ea typeface="Poppins SemiBold"/>
                    <a:cs typeface="Poppins SemiBold"/>
                    <a:sym typeface="Poppins SemiBold"/>
                  </a:rPr>
                  <a:t>pH of water</a:t>
                </a:r>
              </a:p>
              <a:p>
                <a:r>
                  <a:rPr lang="en-US" sz="2400" dirty="0">
                    <a:solidFill>
                      <a:schemeClr val="tx1"/>
                    </a:solidFill>
                    <a:latin typeface="+mj-lt"/>
                    <a:ea typeface="Open Sans" panose="020B0606030504020204" pitchFamily="34" charset="0"/>
                    <a:cs typeface="Open Sans" panose="020B0606030504020204" pitchFamily="34" charset="0"/>
                  </a:rPr>
                  <a:t>maintain 6 – 7 pH</a:t>
                </a:r>
              </a:p>
              <a:p>
                <a:endParaRPr lang="en-US" sz="2400" b="1" dirty="0"/>
              </a:p>
              <a:p>
                <a:pPr marL="228594" indent="-228594">
                  <a:buFont typeface="Arial" panose="020B0604020202020204" pitchFamily="34" charset="0"/>
                  <a:buChar char="•"/>
                </a:pPr>
                <a:endParaRPr lang="en-US" sz="3000" b="1" dirty="0"/>
              </a:p>
              <a:p>
                <a:pPr marL="228594" indent="-228594">
                  <a:buFont typeface="Arial" panose="020B0604020202020204" pitchFamily="34" charset="0"/>
                  <a:buChar char="•"/>
                </a:pPr>
                <a:endParaRPr lang="en-US" sz="3000"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648305" y="8763495"/>
                <a:ext cx="7403226" cy="5943600"/>
              </a:xfrm>
              <a:prstGeom prst="rect">
                <a:avLst/>
              </a:prstGeom>
              <a:blipFill>
                <a:blip r:embed="rId3"/>
                <a:stretch>
                  <a:fillRect l="-2299" t="-1431" r="-411"/>
                </a:stretch>
              </a:blipFill>
              <a:ln/>
            </p:spPr>
            <p:txBody>
              <a:bodyPr/>
              <a:lstStyle/>
              <a:p>
                <a:r>
                  <a:rPr lang="en-US">
                    <a:noFill/>
                  </a:rPr>
                  <a:t> </a:t>
                </a:r>
              </a:p>
            </p:txBody>
          </p:sp>
        </mc:Fallback>
      </mc:AlternateContent>
      <p:sp>
        <p:nvSpPr>
          <p:cNvPr id="82" name="Rectangle 81"/>
          <p:cNvSpPr/>
          <p:nvPr/>
        </p:nvSpPr>
        <p:spPr>
          <a:xfrm>
            <a:off x="29308629" y="26238328"/>
            <a:ext cx="13981363" cy="16018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sz="2400"/>
          </a:p>
        </p:txBody>
      </p:sp>
      <p:sp>
        <p:nvSpPr>
          <p:cNvPr id="84" name="TextBox 83"/>
          <p:cNvSpPr txBox="1"/>
          <p:nvPr/>
        </p:nvSpPr>
        <p:spPr>
          <a:xfrm>
            <a:off x="29345392" y="26415582"/>
            <a:ext cx="13998955" cy="1107996"/>
          </a:xfrm>
          <a:prstGeom prst="rect">
            <a:avLst/>
          </a:prstGeom>
          <a:solidFill>
            <a:srgbClr val="92D050"/>
          </a:solidFill>
        </p:spPr>
        <p:txBody>
          <a:bodyPr wrap="square" rtlCol="0">
            <a:spAutoFit/>
          </a:bodyPr>
          <a:lstStyle/>
          <a:p>
            <a:pPr algn="ctr"/>
            <a:r>
              <a:rPr lang="en-US" sz="6600" dirty="0">
                <a:solidFill>
                  <a:schemeClr val="bg1"/>
                </a:solidFill>
              </a:rPr>
              <a:t>Conclusion</a:t>
            </a:r>
          </a:p>
        </p:txBody>
      </p:sp>
      <p:sp>
        <p:nvSpPr>
          <p:cNvPr id="103" name="TextBox 102"/>
          <p:cNvSpPr txBox="1"/>
          <p:nvPr/>
        </p:nvSpPr>
        <p:spPr>
          <a:xfrm>
            <a:off x="29656437" y="27887766"/>
            <a:ext cx="13389924" cy="403187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Tech Integration: Demonstrated effective integration of technology with traditional farming.</a:t>
            </a:r>
          </a:p>
          <a:p>
            <a:r>
              <a:rPr lang="en-US" sz="3200" dirty="0">
                <a:latin typeface="Times New Roman" panose="02020603050405020304" pitchFamily="18" charset="0"/>
                <a:cs typeface="Times New Roman" panose="02020603050405020304" pitchFamily="18" charset="0"/>
              </a:rPr>
              <a:t>Environmental Control: Achieved precise control overgrowth conditions, optimizing plant health and resource use.</a:t>
            </a:r>
          </a:p>
          <a:p>
            <a:r>
              <a:rPr lang="en-US" sz="3200" dirty="0">
                <a:latin typeface="Times New Roman" panose="02020603050405020304" pitchFamily="18" charset="0"/>
                <a:cs typeface="Times New Roman" panose="02020603050405020304" pitchFamily="18" charset="0"/>
              </a:rPr>
              <a:t>Solar Efficiency: Powered sustainably by solar energy, reducing costs and environmental impact.</a:t>
            </a:r>
          </a:p>
          <a:p>
            <a:r>
              <a:rPr lang="en-US" sz="3200" dirty="0">
                <a:latin typeface="Times New Roman" panose="02020603050405020304" pitchFamily="18" charset="0"/>
                <a:cs typeface="Times New Roman" panose="02020603050405020304" pitchFamily="18" charset="0"/>
              </a:rPr>
              <a:t>Scalable Design: Showcases potential for adaptation across different climates, enhancing sustainable agriculture prospects.</a:t>
            </a:r>
          </a:p>
        </p:txBody>
      </p:sp>
      <p:sp>
        <p:nvSpPr>
          <p:cNvPr id="91" name="Rectangle 90"/>
          <p:cNvSpPr/>
          <p:nvPr/>
        </p:nvSpPr>
        <p:spPr>
          <a:xfrm>
            <a:off x="465872" y="14867077"/>
            <a:ext cx="13977433" cy="1104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TextBox 91"/>
          <p:cNvSpPr txBox="1"/>
          <p:nvPr/>
        </p:nvSpPr>
        <p:spPr>
          <a:xfrm>
            <a:off x="2509212" y="14816892"/>
            <a:ext cx="9573046" cy="1015663"/>
          </a:xfrm>
          <a:prstGeom prst="rect">
            <a:avLst/>
          </a:prstGeom>
          <a:noFill/>
        </p:spPr>
        <p:txBody>
          <a:bodyPr wrap="square" lIns="91440" tIns="45720" rIns="91440" bIns="45720" rtlCol="0" anchor="t">
            <a:spAutoFit/>
          </a:bodyPr>
          <a:lstStyle/>
          <a:p>
            <a:pPr algn="ctr"/>
            <a:r>
              <a:rPr lang="en-US" sz="6000" dirty="0">
                <a:solidFill>
                  <a:schemeClr val="bg1"/>
                </a:solidFill>
              </a:rPr>
              <a:t>Innovation &amp; Creativity</a:t>
            </a:r>
          </a:p>
        </p:txBody>
      </p:sp>
      <p:sp>
        <p:nvSpPr>
          <p:cNvPr id="73" name="TextBox 72"/>
          <p:cNvSpPr txBox="1"/>
          <p:nvPr/>
        </p:nvSpPr>
        <p:spPr>
          <a:xfrm>
            <a:off x="3447889" y="16302893"/>
            <a:ext cx="309792"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1</a:t>
            </a:r>
          </a:p>
        </p:txBody>
      </p:sp>
      <p:sp>
        <p:nvSpPr>
          <p:cNvPr id="74" name="TextBox 73"/>
          <p:cNvSpPr txBox="1"/>
          <p:nvPr/>
        </p:nvSpPr>
        <p:spPr>
          <a:xfrm>
            <a:off x="12275540" y="16307389"/>
            <a:ext cx="309792"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3</a:t>
            </a:r>
          </a:p>
        </p:txBody>
      </p:sp>
      <p:sp>
        <p:nvSpPr>
          <p:cNvPr id="76" name="TextBox 75"/>
          <p:cNvSpPr txBox="1"/>
          <p:nvPr/>
        </p:nvSpPr>
        <p:spPr>
          <a:xfrm>
            <a:off x="7695027" y="16297345"/>
            <a:ext cx="309792"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2</a:t>
            </a:r>
          </a:p>
        </p:txBody>
      </p:sp>
      <p:sp>
        <p:nvSpPr>
          <p:cNvPr id="85" name="TextBox 84"/>
          <p:cNvSpPr txBox="1"/>
          <p:nvPr/>
        </p:nvSpPr>
        <p:spPr>
          <a:xfrm>
            <a:off x="3183292" y="21454009"/>
            <a:ext cx="2619684" cy="4572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 control</a:t>
            </a:r>
          </a:p>
          <a:p>
            <a:pPr algn="ctr"/>
            <a:endParaRPr lang="en-US" sz="2400" dirty="0"/>
          </a:p>
        </p:txBody>
      </p:sp>
      <p:sp>
        <p:nvSpPr>
          <p:cNvPr id="110" name="TextBox 109"/>
          <p:cNvSpPr txBox="1"/>
          <p:nvPr/>
        </p:nvSpPr>
        <p:spPr>
          <a:xfrm>
            <a:off x="30980313" y="14893956"/>
            <a:ext cx="4408671" cy="5232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effectLst/>
                <a:latin typeface="Times New Roman" panose="02020603050405020304" pitchFamily="18" charset="0"/>
                <a:cs typeface="Times New Roman" panose="02020603050405020304" pitchFamily="18" charset="0"/>
              </a:rPr>
              <a:t>Use case </a:t>
            </a:r>
            <a:endParaRPr lang="en-US" sz="4000" dirty="0">
              <a:latin typeface="Times New Roman" panose="02020603050405020304" pitchFamily="18" charset="0"/>
              <a:cs typeface="Times New Roman" panose="02020603050405020304" pitchFamily="18" charset="0"/>
            </a:endParaRPr>
          </a:p>
        </p:txBody>
      </p:sp>
      <p:pic>
        <p:nvPicPr>
          <p:cNvPr id="16" name="Picture 15" descr="A green and black hexagon with text&#10;&#10;Description automatically generated">
            <a:extLst>
              <a:ext uri="{FF2B5EF4-FFF2-40B4-BE49-F238E27FC236}">
                <a16:creationId xmlns:a16="http://schemas.microsoft.com/office/drawing/2014/main" id="{95781E00-38AC-4D02-D339-0DAC9BB50044}"/>
              </a:ext>
            </a:extLst>
          </p:cNvPr>
          <p:cNvPicPr>
            <a:picLocks noChangeAspect="1"/>
          </p:cNvPicPr>
          <p:nvPr/>
        </p:nvPicPr>
        <p:blipFill>
          <a:blip r:embed="rId4"/>
          <a:stretch>
            <a:fillRect/>
          </a:stretch>
        </p:blipFill>
        <p:spPr>
          <a:xfrm>
            <a:off x="41438936" y="176476"/>
            <a:ext cx="1905000" cy="1905000"/>
          </a:xfrm>
          <a:prstGeom prst="rect">
            <a:avLst/>
          </a:prstGeom>
        </p:spPr>
      </p:pic>
      <p:pic>
        <p:nvPicPr>
          <p:cNvPr id="6" name="Picture 5" descr="A solar panel on a wooden stand&#10;&#10;Description automatically generated with medium confidence">
            <a:extLst>
              <a:ext uri="{FF2B5EF4-FFF2-40B4-BE49-F238E27FC236}">
                <a16:creationId xmlns:a16="http://schemas.microsoft.com/office/drawing/2014/main" id="{C19C97C3-0389-DA23-71D8-2495B5634CE6}"/>
              </a:ext>
            </a:extLst>
          </p:cNvPr>
          <p:cNvPicPr>
            <a:picLocks noChangeAspect="1"/>
          </p:cNvPicPr>
          <p:nvPr/>
        </p:nvPicPr>
        <p:blipFill>
          <a:blip r:embed="rId5"/>
          <a:stretch>
            <a:fillRect/>
          </a:stretch>
        </p:blipFill>
        <p:spPr>
          <a:xfrm>
            <a:off x="16348534" y="6650927"/>
            <a:ext cx="11302449" cy="16410262"/>
          </a:xfrm>
          <a:prstGeom prst="rect">
            <a:avLst/>
          </a:prstGeom>
        </p:spPr>
      </p:pic>
      <p:pic>
        <p:nvPicPr>
          <p:cNvPr id="7" name="Picture 6" descr="A drawing of a rectangular object&#10;&#10;Description automatically generated">
            <a:extLst>
              <a:ext uri="{FF2B5EF4-FFF2-40B4-BE49-F238E27FC236}">
                <a16:creationId xmlns:a16="http://schemas.microsoft.com/office/drawing/2014/main" id="{AE53B53E-7ADD-355B-3ADD-1D3C8A6359DD}"/>
              </a:ext>
            </a:extLst>
          </p:cNvPr>
          <p:cNvPicPr>
            <a:picLocks noChangeAspect="1"/>
          </p:cNvPicPr>
          <p:nvPr/>
        </p:nvPicPr>
        <p:blipFill>
          <a:blip r:embed="rId6"/>
          <a:stretch>
            <a:fillRect/>
          </a:stretch>
        </p:blipFill>
        <p:spPr>
          <a:xfrm>
            <a:off x="31177403" y="7141400"/>
            <a:ext cx="10334932" cy="4331947"/>
          </a:xfrm>
          <a:prstGeom prst="rect">
            <a:avLst/>
          </a:prstGeom>
        </p:spPr>
      </p:pic>
      <p:sp>
        <p:nvSpPr>
          <p:cNvPr id="10" name="Right Arrow 52">
            <a:extLst>
              <a:ext uri="{FF2B5EF4-FFF2-40B4-BE49-F238E27FC236}">
                <a16:creationId xmlns:a16="http://schemas.microsoft.com/office/drawing/2014/main" id="{D4AF631F-D714-2555-61E8-926BC7E18ECD}"/>
              </a:ext>
            </a:extLst>
          </p:cNvPr>
          <p:cNvSpPr/>
          <p:nvPr/>
        </p:nvSpPr>
        <p:spPr>
          <a:xfrm>
            <a:off x="10052388" y="18262306"/>
            <a:ext cx="608492" cy="3880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39D1FD-862E-DB9E-674D-E0BE1D210BEC}"/>
              </a:ext>
            </a:extLst>
          </p:cNvPr>
          <p:cNvSpPr txBox="1"/>
          <p:nvPr/>
        </p:nvSpPr>
        <p:spPr>
          <a:xfrm>
            <a:off x="6322894" y="17571862"/>
            <a:ext cx="3120600" cy="157276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 sz="2400" dirty="0"/>
              <a:t>Temperture and humidty </a:t>
            </a:r>
            <a:r>
              <a:rPr lang="en-US" sz="2400" dirty="0"/>
              <a:t>synchronization</a:t>
            </a:r>
          </a:p>
          <a:p>
            <a:pPr marL="342900" indent="-342900">
              <a:buFont typeface="Arial" panose="020B0604020202020204" pitchFamily="34" charset="0"/>
              <a:buChar char="•"/>
            </a:pPr>
            <a:endParaRPr lang="en-US" sz="2400" dirty="0"/>
          </a:p>
          <a:p>
            <a:endParaRPr lang="en-US" sz="2400" dirty="0"/>
          </a:p>
        </p:txBody>
      </p:sp>
      <p:sp>
        <p:nvSpPr>
          <p:cNvPr id="13" name="TextBox 12">
            <a:extLst>
              <a:ext uri="{FF2B5EF4-FFF2-40B4-BE49-F238E27FC236}">
                <a16:creationId xmlns:a16="http://schemas.microsoft.com/office/drawing/2014/main" id="{C5D49110-E7C9-6D62-3275-73F71672CC20}"/>
              </a:ext>
            </a:extLst>
          </p:cNvPr>
          <p:cNvSpPr txBox="1"/>
          <p:nvPr/>
        </p:nvSpPr>
        <p:spPr>
          <a:xfrm>
            <a:off x="11007990" y="17570308"/>
            <a:ext cx="3120600" cy="157276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endParaRPr lang="en-US" sz="2400" dirty="0"/>
          </a:p>
          <a:p>
            <a:pPr algn="ctr"/>
            <a:r>
              <a:rPr lang="en-US" sz="2400" dirty="0"/>
              <a:t>Movable </a:t>
            </a:r>
            <a:endParaRPr lang="en" sz="2400" dirty="0"/>
          </a:p>
          <a:p>
            <a:endParaRPr lang="en-US" sz="240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F0992EE-A3C9-28E4-2E97-AD63A5B2FD4D}"/>
                  </a:ext>
                </a:extLst>
              </p:cNvPr>
              <p:cNvSpPr txBox="1"/>
              <p:nvPr/>
            </p:nvSpPr>
            <p:spPr>
              <a:xfrm>
                <a:off x="866691" y="22122863"/>
                <a:ext cx="6991544" cy="515051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lang="en-US" sz="2400" smtClean="0">
                          <a:solidFill>
                            <a:srgbClr val="000000"/>
                          </a:solidFill>
                          <a:effectLst/>
                          <a:latin typeface="Cambria Math" panose="02040503050406030204" pitchFamily="18" charset="0"/>
                          <a:ea typeface="Calibri" panose="020F0502020204030204" pitchFamily="34" charset="0"/>
                        </a:rPr>
                        <m:t>C</m:t>
                      </m:r>
                      <m:sSub>
                        <m:sSubPr>
                          <m:ctrlPr>
                            <a:rPr lang="en-US" sz="2400" i="1" kern="100">
                              <a:solidFill>
                                <a:srgbClr val="000000"/>
                              </a:solidFill>
                              <a:effectLst/>
                              <a:latin typeface="Cambria Math" panose="02040503050406030204" pitchFamily="18" charset="0"/>
                              <a:ea typeface="Calibri" panose="020F0502020204030204" pitchFamily="34" charset="0"/>
                            </a:rPr>
                          </m:ctrlPr>
                        </m:sSubPr>
                        <m:e>
                          <m:r>
                            <m:rPr>
                              <m:sty m:val="p"/>
                            </m:rPr>
                            <a:rPr lang="en-US" sz="2400">
                              <a:solidFill>
                                <a:srgbClr val="000000"/>
                              </a:solidFill>
                              <a:effectLst/>
                              <a:latin typeface="Cambria Math" panose="02040503050406030204" pitchFamily="18" charset="0"/>
                              <a:ea typeface="Calibri" panose="020F0502020204030204" pitchFamily="34" charset="0"/>
                            </a:rPr>
                            <m:t>H</m:t>
                          </m:r>
                        </m:e>
                        <m:sub>
                          <m:r>
                            <a:rPr lang="en-US" sz="2400">
                              <a:solidFill>
                                <a:srgbClr val="000000"/>
                              </a:solidFill>
                              <a:effectLst/>
                              <a:latin typeface="Cambria Math" panose="02040503050406030204" pitchFamily="18" charset="0"/>
                              <a:ea typeface="Calibri" panose="020F0502020204030204" pitchFamily="34" charset="0"/>
                            </a:rPr>
                            <m:t>3</m:t>
                          </m:r>
                        </m:sub>
                      </m:sSub>
                      <m:r>
                        <m:rPr>
                          <m:sty m:val="p"/>
                        </m:rPr>
                        <a:rPr lang="en-US" sz="2400">
                          <a:solidFill>
                            <a:srgbClr val="000000"/>
                          </a:solidFill>
                          <a:effectLst/>
                          <a:latin typeface="Cambria Math" panose="02040503050406030204" pitchFamily="18" charset="0"/>
                          <a:ea typeface="Calibri" panose="020F0502020204030204" pitchFamily="34" charset="0"/>
                        </a:rPr>
                        <m:t>COOH</m:t>
                      </m:r>
                      <m:r>
                        <a:rPr lang="en-US" sz="2400">
                          <a:solidFill>
                            <a:srgbClr val="000000"/>
                          </a:solidFill>
                          <a:effectLst/>
                          <a:latin typeface="Cambria Math" panose="02040503050406030204" pitchFamily="18" charset="0"/>
                          <a:ea typeface="Calibri" panose="020F0502020204030204" pitchFamily="34" charset="0"/>
                        </a:rPr>
                        <m:t> ↔</m:t>
                      </m:r>
                      <m:sSup>
                        <m:sSupPr>
                          <m:ctrlPr>
                            <a:rPr lang="en-US" sz="2400" i="1" kern="100">
                              <a:solidFill>
                                <a:srgbClr val="000000"/>
                              </a:solidFill>
                              <a:effectLst/>
                              <a:latin typeface="Cambria Math" panose="02040503050406030204" pitchFamily="18" charset="0"/>
                              <a:ea typeface="Calibri" panose="020F050202020403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rPr>
                            <m:t>H</m:t>
                          </m:r>
                        </m:e>
                        <m:sup>
                          <m:r>
                            <a:rPr lang="en-US" sz="2400">
                              <a:solidFill>
                                <a:srgbClr val="000000"/>
                              </a:solidFill>
                              <a:effectLst/>
                              <a:latin typeface="Cambria Math" panose="02040503050406030204" pitchFamily="18" charset="0"/>
                              <a:ea typeface="Calibri" panose="020F0502020204030204" pitchFamily="34" charset="0"/>
                            </a:rPr>
                            <m:t>+</m:t>
                          </m:r>
                        </m:sup>
                      </m:sSup>
                      <m:r>
                        <a:rPr lang="en-US" sz="2400">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C</m:t>
                      </m:r>
                      <m:sSub>
                        <m:sSubPr>
                          <m:ctrlPr>
                            <a:rPr lang="en-US" sz="2400" i="1" kern="100">
                              <a:solidFill>
                                <a:srgbClr val="000000"/>
                              </a:solidFill>
                              <a:effectLst/>
                              <a:latin typeface="Cambria Math" panose="02040503050406030204" pitchFamily="18" charset="0"/>
                              <a:ea typeface="Calibri" panose="020F0502020204030204" pitchFamily="34" charset="0"/>
                            </a:rPr>
                          </m:ctrlPr>
                        </m:sSubPr>
                        <m:e>
                          <m:r>
                            <m:rPr>
                              <m:sty m:val="p"/>
                            </m:rPr>
                            <a:rPr lang="en-US" sz="2400">
                              <a:solidFill>
                                <a:srgbClr val="000000"/>
                              </a:solidFill>
                              <a:effectLst/>
                              <a:latin typeface="Cambria Math" panose="02040503050406030204" pitchFamily="18" charset="0"/>
                              <a:ea typeface="Calibri" panose="020F0502020204030204" pitchFamily="34" charset="0"/>
                            </a:rPr>
                            <m:t>H</m:t>
                          </m:r>
                        </m:e>
                        <m:sub>
                          <m:r>
                            <a:rPr lang="en-US" sz="2400">
                              <a:solidFill>
                                <a:srgbClr val="000000"/>
                              </a:solidFill>
                              <a:effectLst/>
                              <a:latin typeface="Cambria Math" panose="02040503050406030204" pitchFamily="18" charset="0"/>
                              <a:ea typeface="Calibri" panose="020F0502020204030204" pitchFamily="34" charset="0"/>
                            </a:rPr>
                            <m:t>3</m:t>
                          </m:r>
                        </m:sub>
                      </m:sSub>
                      <m:r>
                        <m:rPr>
                          <m:sty m:val="p"/>
                        </m:rPr>
                        <a:rPr lang="en-US" sz="2400">
                          <a:solidFill>
                            <a:srgbClr val="000000"/>
                          </a:solidFill>
                          <a:effectLst/>
                          <a:latin typeface="Cambria Math" panose="02040503050406030204" pitchFamily="18" charset="0"/>
                          <a:ea typeface="Calibri" panose="020F0502020204030204" pitchFamily="34" charset="0"/>
                        </a:rPr>
                        <m:t>CO</m:t>
                      </m:r>
                      <m:sSup>
                        <m:sSupPr>
                          <m:ctrlPr>
                            <a:rPr lang="en-US" sz="2400" i="1" kern="100">
                              <a:solidFill>
                                <a:srgbClr val="000000"/>
                              </a:solidFill>
                              <a:effectLst/>
                              <a:latin typeface="Cambria Math" panose="02040503050406030204" pitchFamily="18" charset="0"/>
                              <a:ea typeface="Calibri" panose="020F050202020403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rPr>
                            <m:t>O</m:t>
                          </m:r>
                        </m:e>
                        <m:sup>
                          <m:r>
                            <a:rPr lang="en-US" sz="2400" i="1">
                              <a:solidFill>
                                <a:srgbClr val="000000"/>
                              </a:solidFill>
                              <a:effectLst/>
                              <a:latin typeface="Cambria Math" panose="02040503050406030204" pitchFamily="18" charset="0"/>
                              <a:ea typeface="Calibri" panose="020F0502020204030204" pitchFamily="34" charset="0"/>
                            </a:rPr>
                            <m:t>−</m:t>
                          </m:r>
                        </m:sup>
                      </m:sSup>
                    </m:oMath>
                  </m:oMathPara>
                </a14:m>
                <a:endParaRPr lang="en-US" sz="1800" dirty="0">
                  <a:solidFill>
                    <a:srgbClr val="000000"/>
                  </a:solidFill>
                  <a:effectLst/>
                  <a:latin typeface="Calibri" panose="020F0502020204030204" pitchFamily="34" charset="0"/>
                  <a:ea typeface="Calibri" panose="020F0502020204030204" pitchFamily="34"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2400" i="1" kern="100">
                              <a:solidFill>
                                <a:srgbClr val="000000"/>
                              </a:solidFill>
                              <a:effectLst/>
                              <a:latin typeface="Cambria Math" panose="02040503050406030204" pitchFamily="18" charset="0"/>
                              <a:ea typeface="Calibri" panose="020F0502020204030204" pitchFamily="34" charset="0"/>
                            </a:rPr>
                          </m:ctrlPr>
                        </m:dPr>
                        <m:e>
                          <m:sSup>
                            <m:sSupPr>
                              <m:ctrlPr>
                                <a:rPr lang="en-US" sz="2400" i="1" kern="100">
                                  <a:solidFill>
                                    <a:srgbClr val="000000"/>
                                  </a:solidFill>
                                  <a:effectLst/>
                                  <a:latin typeface="Cambria Math" panose="02040503050406030204" pitchFamily="18" charset="0"/>
                                  <a:ea typeface="Calibri" panose="020F050202020403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rPr>
                                <m:t>H</m:t>
                              </m:r>
                            </m:e>
                            <m:sup>
                              <m:r>
                                <a:rPr lang="en-US" sz="2400">
                                  <a:solidFill>
                                    <a:srgbClr val="000000"/>
                                  </a:solidFill>
                                  <a:effectLst/>
                                  <a:latin typeface="Cambria Math" panose="02040503050406030204" pitchFamily="18" charset="0"/>
                                  <a:ea typeface="Calibri" panose="020F0502020204030204" pitchFamily="34" charset="0"/>
                                </a:rPr>
                                <m:t>+</m:t>
                              </m:r>
                            </m:sup>
                          </m:sSup>
                        </m:e>
                      </m:d>
                      <m:r>
                        <a:rPr lang="en-US" sz="2400">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x</m:t>
                      </m:r>
                      <m:r>
                        <a:rPr lang="en-US" sz="2400">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b</m:t>
                      </m:r>
                    </m:oMath>
                  </m:oMathPara>
                </a14:m>
                <a:endParaRPr lang="en-US" sz="2400" dirty="0">
                  <a:solidFill>
                    <a:srgbClr val="000000"/>
                  </a:solidFill>
                  <a:effectLst/>
                  <a:latin typeface="Calibri" panose="020F0502020204030204" pitchFamily="34" charset="0"/>
                  <a:ea typeface="Calibri" panose="020F0502020204030204" pitchFamily="34"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sz="2400" smtClean="0">
                          <a:solidFill>
                            <a:srgbClr val="000000"/>
                          </a:solidFill>
                          <a:effectLst/>
                          <a:latin typeface="Cambria Math" panose="02040503050406030204" pitchFamily="18" charset="0"/>
                          <a:ea typeface="Calibri" panose="020F0502020204030204" pitchFamily="34" charset="0"/>
                        </a:rPr>
                        <m:t>pH</m:t>
                      </m:r>
                      <m:r>
                        <a:rPr lang="en-US" sz="2400" smtClean="0">
                          <a:solidFill>
                            <a:srgbClr val="000000"/>
                          </a:solidFill>
                          <a:effectLst/>
                          <a:latin typeface="Cambria Math" panose="02040503050406030204" pitchFamily="18" charset="0"/>
                          <a:ea typeface="Calibri" panose="020F0502020204030204" pitchFamily="34" charset="0"/>
                        </a:rPr>
                        <m:t>=</m:t>
                      </m:r>
                      <m:r>
                        <a:rPr lang="en-US" sz="2400" i="1">
                          <a:solidFill>
                            <a:srgbClr val="000000"/>
                          </a:solidFill>
                          <a:effectLst/>
                          <a:latin typeface="Cambria Math" panose="02040503050406030204" pitchFamily="18" charset="0"/>
                          <a:ea typeface="Calibri" panose="020F0502020204030204" pitchFamily="34" charset="0"/>
                        </a:rPr>
                        <m:t>−</m:t>
                      </m:r>
                      <m:func>
                        <m:funcPr>
                          <m:ctrlPr>
                            <a:rPr lang="en-US" sz="2400" i="1" kern="100">
                              <a:solidFill>
                                <a:srgbClr val="000000"/>
                              </a:solidFill>
                              <a:effectLst/>
                              <a:latin typeface="Cambria Math" panose="02040503050406030204" pitchFamily="18" charset="0"/>
                              <a:ea typeface="Calibri" panose="020F0502020204030204" pitchFamily="34" charset="0"/>
                            </a:rPr>
                          </m:ctrlPr>
                        </m:funcPr>
                        <m:fName>
                          <m:r>
                            <m:rPr>
                              <m:sty m:val="p"/>
                            </m:rPr>
                            <a:rPr lang="en-US" sz="2400">
                              <a:solidFill>
                                <a:srgbClr val="000000"/>
                              </a:solidFill>
                              <a:effectLst/>
                              <a:latin typeface="Cambria Math" panose="02040503050406030204" pitchFamily="18" charset="0"/>
                              <a:ea typeface="Calibri" panose="020F0502020204030204" pitchFamily="34" charset="0"/>
                            </a:rPr>
                            <m:t>log</m:t>
                          </m:r>
                        </m:fName>
                        <m:e>
                          <m:d>
                            <m:dPr>
                              <m:begChr m:val="["/>
                              <m:endChr m:val="]"/>
                              <m:ctrlPr>
                                <a:rPr lang="en-US" sz="2400" i="1" kern="100">
                                  <a:solidFill>
                                    <a:srgbClr val="000000"/>
                                  </a:solidFill>
                                  <a:effectLst/>
                                  <a:latin typeface="Cambria Math" panose="02040503050406030204" pitchFamily="18" charset="0"/>
                                  <a:ea typeface="Calibri" panose="020F0502020204030204" pitchFamily="34" charset="0"/>
                                </a:rPr>
                              </m:ctrlPr>
                            </m:dPr>
                            <m:e>
                              <m:sSup>
                                <m:sSupPr>
                                  <m:ctrlPr>
                                    <a:rPr lang="en-US" sz="2400" i="1" kern="100">
                                      <a:solidFill>
                                        <a:srgbClr val="000000"/>
                                      </a:solidFill>
                                      <a:effectLst/>
                                      <a:latin typeface="Cambria Math" panose="02040503050406030204" pitchFamily="18" charset="0"/>
                                      <a:ea typeface="Calibri" panose="020F050202020403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rPr>
                                    <m:t>H</m:t>
                                  </m:r>
                                </m:e>
                                <m:sup>
                                  <m:r>
                                    <a:rPr lang="en-US" sz="2400">
                                      <a:solidFill>
                                        <a:srgbClr val="000000"/>
                                      </a:solidFill>
                                      <a:effectLst/>
                                      <a:latin typeface="Cambria Math" panose="02040503050406030204" pitchFamily="18" charset="0"/>
                                      <a:ea typeface="Calibri" panose="020F0502020204030204" pitchFamily="34" charset="0"/>
                                    </a:rPr>
                                    <m:t>+</m:t>
                                  </m:r>
                                </m:sup>
                              </m:sSup>
                            </m:e>
                          </m:d>
                        </m:e>
                      </m:func>
                      <m:r>
                        <a:rPr lang="en-US" sz="2400">
                          <a:solidFill>
                            <a:srgbClr val="000000"/>
                          </a:solidFill>
                          <a:effectLst/>
                          <a:latin typeface="Cambria Math" panose="02040503050406030204" pitchFamily="18" charset="0"/>
                          <a:ea typeface="Calibri" panose="020F0502020204030204" pitchFamily="34" charset="0"/>
                        </a:rPr>
                        <m:t>=</m:t>
                      </m:r>
                      <m:r>
                        <a:rPr lang="en-US" sz="2400" i="1">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log</m:t>
                      </m:r>
                      <m:r>
                        <a:rPr lang="en-US" sz="2400">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x</m:t>
                      </m:r>
                      <m:r>
                        <a:rPr lang="en-US" sz="2400">
                          <a:solidFill>
                            <a:srgbClr val="000000"/>
                          </a:solidFill>
                          <a:effectLst/>
                          <a:latin typeface="Cambria Math" panose="02040503050406030204" pitchFamily="18" charset="0"/>
                          <a:ea typeface="Calibri" panose="020F0502020204030204" pitchFamily="34" charset="0"/>
                        </a:rPr>
                        <m:t>+</m:t>
                      </m:r>
                      <m:r>
                        <m:rPr>
                          <m:sty m:val="p"/>
                        </m:rPr>
                        <a:rPr lang="en-US" sz="2400">
                          <a:solidFill>
                            <a:srgbClr val="000000"/>
                          </a:solidFill>
                          <a:effectLst/>
                          <a:latin typeface="Cambria Math" panose="02040503050406030204" pitchFamily="18" charset="0"/>
                          <a:ea typeface="Calibri" panose="020F0502020204030204" pitchFamily="34" charset="0"/>
                        </a:rPr>
                        <m:t>b</m:t>
                      </m:r>
                      <m:r>
                        <a:rPr lang="en-US" sz="2400">
                          <a:solidFill>
                            <a:srgbClr val="000000"/>
                          </a:solidFill>
                          <a:effectLst/>
                          <a:latin typeface="Cambria Math" panose="02040503050406030204" pitchFamily="18" charset="0"/>
                          <a:ea typeface="Calibri" panose="020F0502020204030204" pitchFamily="34" charset="0"/>
                        </a:rPr>
                        <m:t>)</m:t>
                      </m:r>
                    </m:oMath>
                  </m:oMathPara>
                </a14:m>
                <a:endParaRPr lang="en-US" sz="2400" dirty="0">
                  <a:solidFill>
                    <a:srgbClr val="00000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mc:Choice>
        <mc:Fallback xmlns="">
          <p:sp>
            <p:nvSpPr>
              <p:cNvPr id="26" name="TextBox 25">
                <a:extLst>
                  <a:ext uri="{FF2B5EF4-FFF2-40B4-BE49-F238E27FC236}">
                    <a16:creationId xmlns:a16="http://schemas.microsoft.com/office/drawing/2014/main" id="{3F0992EE-A3C9-28E4-2E97-AD63A5B2FD4D}"/>
                  </a:ext>
                </a:extLst>
              </p:cNvPr>
              <p:cNvSpPr txBox="1">
                <a:spLocks noRot="1" noChangeAspect="1" noMove="1" noResize="1" noEditPoints="1" noAdjustHandles="1" noChangeArrowheads="1" noChangeShapeType="1" noTextEdit="1"/>
              </p:cNvSpPr>
              <p:nvPr/>
            </p:nvSpPr>
            <p:spPr>
              <a:xfrm>
                <a:off x="866691" y="22122863"/>
                <a:ext cx="6991544" cy="5150513"/>
              </a:xfrm>
              <a:prstGeom prst="rect">
                <a:avLst/>
              </a:prstGeom>
              <a:blipFill>
                <a:blip r:embed="rId7"/>
                <a:stretch>
                  <a:fillRect/>
                </a:stretch>
              </a:blipFill>
            </p:spPr>
            <p:txBody>
              <a:bodyPr/>
              <a:lstStyle/>
              <a:p>
                <a:r>
                  <a:rPr lang="en-SA">
                    <a:noFill/>
                  </a:rPr>
                  <a:t> </a:t>
                </a:r>
              </a:p>
            </p:txBody>
          </p:sp>
        </mc:Fallback>
      </mc:AlternateContent>
      <p:graphicFrame>
        <p:nvGraphicFramePr>
          <p:cNvPr id="28" name="Chart 27">
            <a:extLst>
              <a:ext uri="{FF2B5EF4-FFF2-40B4-BE49-F238E27FC236}">
                <a16:creationId xmlns:a16="http://schemas.microsoft.com/office/drawing/2014/main" id="{EDA96ADE-A003-57CF-090B-A554562FA39B}"/>
              </a:ext>
            </a:extLst>
          </p:cNvPr>
          <p:cNvGraphicFramePr/>
          <p:nvPr>
            <p:extLst>
              <p:ext uri="{D42A27DB-BD31-4B8C-83A1-F6EECF244321}">
                <p14:modId xmlns:p14="http://schemas.microsoft.com/office/powerpoint/2010/main" val="773677051"/>
              </p:ext>
            </p:extLst>
          </p:nvPr>
        </p:nvGraphicFramePr>
        <p:xfrm>
          <a:off x="1370206" y="23474149"/>
          <a:ext cx="5484309" cy="4126458"/>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a:extLst>
              <a:ext uri="{FF2B5EF4-FFF2-40B4-BE49-F238E27FC236}">
                <a16:creationId xmlns:a16="http://schemas.microsoft.com/office/drawing/2014/main" id="{31452FB9-A91B-9DA2-0195-4F72CCA2DD50}"/>
              </a:ext>
            </a:extLst>
          </p:cNvPr>
          <p:cNvSpPr txBox="1"/>
          <p:nvPr/>
        </p:nvSpPr>
        <p:spPr>
          <a:xfrm>
            <a:off x="866691" y="27789021"/>
            <a:ext cx="6934358" cy="4644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p:pic>
        <p:nvPicPr>
          <p:cNvPr id="1032" name="Picture 8">
            <a:extLst>
              <a:ext uri="{FF2B5EF4-FFF2-40B4-BE49-F238E27FC236}">
                <a16:creationId xmlns:a16="http://schemas.microsoft.com/office/drawing/2014/main" id="{12606672-686E-0FEF-EB40-2F4B541813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459" t="18292" r="24733" b="51204"/>
          <a:stretch>
            <a:fillRect/>
          </a:stretch>
        </p:blipFill>
        <p:spPr bwMode="auto">
          <a:xfrm>
            <a:off x="1049379" y="29337174"/>
            <a:ext cx="3070916" cy="24261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 descr="A piece of paper with writing on it&#10;&#10;Description automatically generated">
            <a:extLst>
              <a:ext uri="{FF2B5EF4-FFF2-40B4-BE49-F238E27FC236}">
                <a16:creationId xmlns:a16="http://schemas.microsoft.com/office/drawing/2014/main" id="{65AEF0B4-D891-5FCF-D54E-6AAB90642C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634" t="48911" r="29231" b="21553"/>
          <a:stretch>
            <a:fillRect/>
          </a:stretch>
        </p:blipFill>
        <p:spPr bwMode="auto">
          <a:xfrm>
            <a:off x="5385692" y="29343828"/>
            <a:ext cx="1542981" cy="137325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9">
            <a:extLst>
              <a:ext uri="{FF2B5EF4-FFF2-40B4-BE49-F238E27FC236}">
                <a16:creationId xmlns:a16="http://schemas.microsoft.com/office/drawing/2014/main" id="{3A3E1202-61D3-B96C-303F-8366D1B900A5}"/>
              </a:ext>
            </a:extLst>
          </p:cNvPr>
          <p:cNvSpPr>
            <a:spLocks noChangeArrowheads="1"/>
          </p:cNvSpPr>
          <p:nvPr/>
        </p:nvSpPr>
        <p:spPr bwMode="auto">
          <a:xfrm>
            <a:off x="796396" y="28070664"/>
            <a:ext cx="357688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calculations without insulation.</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10">
            <a:extLst>
              <a:ext uri="{FF2B5EF4-FFF2-40B4-BE49-F238E27FC236}">
                <a16:creationId xmlns:a16="http://schemas.microsoft.com/office/drawing/2014/main" id="{4434AECA-5250-4195-592A-D081C0D94E9B}"/>
              </a:ext>
            </a:extLst>
          </p:cNvPr>
          <p:cNvSpPr>
            <a:spLocks noChangeArrowheads="1"/>
          </p:cNvSpPr>
          <p:nvPr/>
        </p:nvSpPr>
        <p:spPr bwMode="auto">
          <a:xfrm>
            <a:off x="4640969" y="28235832"/>
            <a:ext cx="259240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calculations with insulation.</a:t>
            </a:r>
            <a:r>
              <a:rPr kumimoji="0" lang="en-US" altLang="en-US"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11">
            <a:extLst>
              <a:ext uri="{FF2B5EF4-FFF2-40B4-BE49-F238E27FC236}">
                <a16:creationId xmlns:a16="http://schemas.microsoft.com/office/drawing/2014/main" id="{E5633578-1130-AF39-87C9-124CD5D5D146}"/>
              </a:ext>
            </a:extLst>
          </p:cNvPr>
          <p:cNvSpPr>
            <a:spLocks noChangeArrowheads="1"/>
          </p:cNvSpPr>
          <p:nvPr/>
        </p:nvSpPr>
        <p:spPr bwMode="auto">
          <a:xfrm>
            <a:off x="11493474" y="29195385"/>
            <a:ext cx="25924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4" name="Table 33">
            <a:extLst>
              <a:ext uri="{FF2B5EF4-FFF2-40B4-BE49-F238E27FC236}">
                <a16:creationId xmlns:a16="http://schemas.microsoft.com/office/drawing/2014/main" id="{FF756FD1-101C-9FD6-FE99-B266BD040EE1}"/>
              </a:ext>
            </a:extLst>
          </p:cNvPr>
          <p:cNvGraphicFramePr>
            <a:graphicFrameLocks noGrp="1"/>
          </p:cNvGraphicFramePr>
          <p:nvPr>
            <p:extLst>
              <p:ext uri="{D42A27DB-BD31-4B8C-83A1-F6EECF244321}">
                <p14:modId xmlns:p14="http://schemas.microsoft.com/office/powerpoint/2010/main" val="578172569"/>
              </p:ext>
            </p:extLst>
          </p:nvPr>
        </p:nvGraphicFramePr>
        <p:xfrm>
          <a:off x="15645525" y="25682076"/>
          <a:ext cx="8954033" cy="1323417"/>
        </p:xfrm>
        <a:graphic>
          <a:graphicData uri="http://schemas.openxmlformats.org/drawingml/2006/table">
            <a:tbl>
              <a:tblPr firstRow="1" firstCol="1" bandRow="1">
                <a:tableStyleId>{5C22544A-7EE6-4342-B048-85BDC9FD1C3A}</a:tableStyleId>
              </a:tblPr>
              <a:tblGrid>
                <a:gridCol w="3319093">
                  <a:extLst>
                    <a:ext uri="{9D8B030D-6E8A-4147-A177-3AD203B41FA5}">
                      <a16:colId xmlns:a16="http://schemas.microsoft.com/office/drawing/2014/main" val="3329254364"/>
                    </a:ext>
                  </a:extLst>
                </a:gridCol>
                <a:gridCol w="2926801">
                  <a:extLst>
                    <a:ext uri="{9D8B030D-6E8A-4147-A177-3AD203B41FA5}">
                      <a16:colId xmlns:a16="http://schemas.microsoft.com/office/drawing/2014/main" val="1681510353"/>
                    </a:ext>
                  </a:extLst>
                </a:gridCol>
                <a:gridCol w="2708139">
                  <a:extLst>
                    <a:ext uri="{9D8B030D-6E8A-4147-A177-3AD203B41FA5}">
                      <a16:colId xmlns:a16="http://schemas.microsoft.com/office/drawing/2014/main" val="2698950393"/>
                    </a:ext>
                  </a:extLst>
                </a:gridCol>
              </a:tblGrid>
              <a:tr h="441139">
                <a:tc>
                  <a:txBody>
                    <a:bodyPr/>
                    <a:lstStyle/>
                    <a:p>
                      <a:pPr marL="0" marR="0" algn="ctr">
                        <a:lnSpc>
                          <a:spcPct val="107000"/>
                        </a:lnSpc>
                        <a:spcBef>
                          <a:spcPts val="0"/>
                        </a:spcBef>
                        <a:spcAft>
                          <a:spcPts val="0"/>
                        </a:spcAft>
                      </a:pPr>
                      <a:r>
                        <a:rPr lang="en-US" sz="2000" kern="100" dirty="0">
                          <a:effectLst/>
                        </a:rPr>
                        <a:t>Parameter</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kern="100">
                          <a:effectLst/>
                        </a:rPr>
                        <a:t>Before Cooling Pad</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kern="100">
                          <a:effectLst/>
                        </a:rPr>
                        <a:t>After Cooling Pad</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1965062"/>
                  </a:ext>
                </a:extLst>
              </a:tr>
              <a:tr h="441139">
                <a:tc>
                  <a:txBody>
                    <a:bodyPr/>
                    <a:lstStyle/>
                    <a:p>
                      <a:pPr marL="0" marR="0" algn="ctr">
                        <a:lnSpc>
                          <a:spcPct val="107000"/>
                        </a:lnSpc>
                        <a:spcBef>
                          <a:spcPts val="0"/>
                        </a:spcBef>
                        <a:spcAft>
                          <a:spcPts val="0"/>
                        </a:spcAft>
                      </a:pPr>
                      <a:r>
                        <a:rPr lang="en-US" sz="2000" kern="100">
                          <a:effectLst/>
                        </a:rPr>
                        <a:t>Temperature (°C)</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kern="100" dirty="0">
                          <a:effectLst/>
                        </a:rPr>
                        <a:t>29</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kern="100">
                          <a:effectLst/>
                        </a:rPr>
                        <a:t>23</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59858768"/>
                  </a:ext>
                </a:extLst>
              </a:tr>
              <a:tr h="441139">
                <a:tc>
                  <a:txBody>
                    <a:bodyPr/>
                    <a:lstStyle/>
                    <a:p>
                      <a:pPr marL="0" marR="0" algn="ctr">
                        <a:lnSpc>
                          <a:spcPct val="107000"/>
                        </a:lnSpc>
                        <a:spcBef>
                          <a:spcPts val="0"/>
                        </a:spcBef>
                        <a:spcAft>
                          <a:spcPts val="0"/>
                        </a:spcAft>
                      </a:pPr>
                      <a:r>
                        <a:rPr lang="en-US" sz="2000" kern="100">
                          <a:effectLst/>
                        </a:rPr>
                        <a:t>Relative Humidity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kern="100" dirty="0">
                          <a:effectLst/>
                        </a:rPr>
                        <a:t>55</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kern="100" dirty="0">
                          <a:effectLst/>
                        </a:rPr>
                        <a:t>71</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73463943"/>
                  </a:ext>
                </a:extLst>
              </a:tr>
            </a:tbl>
          </a:graphicData>
        </a:graphic>
      </p:graphicFrame>
      <p:sp>
        <p:nvSpPr>
          <p:cNvPr id="36" name="Rectangle 13">
            <a:extLst>
              <a:ext uri="{FF2B5EF4-FFF2-40B4-BE49-F238E27FC236}">
                <a16:creationId xmlns:a16="http://schemas.microsoft.com/office/drawing/2014/main" id="{C171CCA2-DB46-E421-3CA0-E71FAF9A307E}"/>
              </a:ext>
            </a:extLst>
          </p:cNvPr>
          <p:cNvSpPr>
            <a:spLocks noChangeArrowheads="1"/>
          </p:cNvSpPr>
          <p:nvPr/>
        </p:nvSpPr>
        <p:spPr bwMode="auto">
          <a:xfrm>
            <a:off x="15632099" y="23898861"/>
            <a:ext cx="1238686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53D63"/>
                </a:solidFill>
                <a:effectLst/>
                <a:latin typeface="Times New Roman" panose="02020603050405020304" pitchFamily="18" charset="0"/>
                <a:ea typeface="Aptos" panose="020B0004020202020204" pitchFamily="34" charset="0"/>
                <a:cs typeface="Times New Roman" panose="02020603050405020304" pitchFamily="18" charset="0"/>
              </a:rPr>
              <a:t>Humidification Design Test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Objective:</a:t>
            </a:r>
            <a:r>
              <a:rPr kumimoji="0" lang="en-US" altLang="en-US" sz="24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To evaluate the functionality of the humidification design, specifically its ability to modify the humidity and temperature of air passing through evaporative cooling pads.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Results: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6" name="Picture 3" descr="A person holding a pen over a building&#10;&#10;Description automatically generated">
            <a:extLst>
              <a:ext uri="{FF2B5EF4-FFF2-40B4-BE49-F238E27FC236}">
                <a16:creationId xmlns:a16="http://schemas.microsoft.com/office/drawing/2014/main" id="{3B0AD84D-D7FD-3C6B-C578-EADAFDB2A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22" t="19260" r="206" b="34908"/>
          <a:stretch>
            <a:fillRect/>
          </a:stretch>
        </p:blipFill>
        <p:spPr bwMode="auto">
          <a:xfrm>
            <a:off x="25931492" y="25454389"/>
            <a:ext cx="2379615" cy="24501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163C47FF-F061-6D4C-E94F-F56A6E9B7F2C}"/>
              </a:ext>
            </a:extLst>
          </p:cNvPr>
          <p:cNvPicPr>
            <a:picLocks noChangeAspect="1"/>
          </p:cNvPicPr>
          <p:nvPr/>
        </p:nvPicPr>
        <p:blipFill>
          <a:blip r:embed="rId11"/>
          <a:stretch>
            <a:fillRect/>
          </a:stretch>
        </p:blipFill>
        <p:spPr>
          <a:xfrm>
            <a:off x="8462219" y="21715987"/>
            <a:ext cx="5928296" cy="10717034"/>
          </a:xfrm>
          <a:prstGeom prst="rect">
            <a:avLst/>
          </a:prstGeom>
        </p:spPr>
      </p:pic>
      <p:sp>
        <p:nvSpPr>
          <p:cNvPr id="42" name="TextBox 41">
            <a:extLst>
              <a:ext uri="{FF2B5EF4-FFF2-40B4-BE49-F238E27FC236}">
                <a16:creationId xmlns:a16="http://schemas.microsoft.com/office/drawing/2014/main" id="{8F18F44F-A91B-53D3-146E-50293D85E851}"/>
              </a:ext>
            </a:extLst>
          </p:cNvPr>
          <p:cNvSpPr txBox="1"/>
          <p:nvPr/>
        </p:nvSpPr>
        <p:spPr>
          <a:xfrm>
            <a:off x="8300383" y="21412633"/>
            <a:ext cx="6164254" cy="11088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pic>
        <p:nvPicPr>
          <p:cNvPr id="5" name="Picture 4" descr="A water purification system with a white container&#10;&#10;Description automatically generated">
            <a:extLst>
              <a:ext uri="{FF2B5EF4-FFF2-40B4-BE49-F238E27FC236}">
                <a16:creationId xmlns:a16="http://schemas.microsoft.com/office/drawing/2014/main" id="{E3054B98-517B-0048-B1CC-EA4B851C2F0F}"/>
              </a:ext>
            </a:extLst>
          </p:cNvPr>
          <p:cNvPicPr>
            <a:picLocks noChangeAspect="1"/>
          </p:cNvPicPr>
          <p:nvPr/>
        </p:nvPicPr>
        <p:blipFill>
          <a:blip r:embed="rId12"/>
          <a:stretch>
            <a:fillRect/>
          </a:stretch>
        </p:blipFill>
        <p:spPr>
          <a:xfrm>
            <a:off x="25018353" y="28586749"/>
            <a:ext cx="3290883" cy="3290883"/>
          </a:xfrm>
          <a:prstGeom prst="rect">
            <a:avLst/>
          </a:prstGeom>
        </p:spPr>
      </p:pic>
      <p:sp>
        <p:nvSpPr>
          <p:cNvPr id="9" name="Rectangle 13">
            <a:extLst>
              <a:ext uri="{FF2B5EF4-FFF2-40B4-BE49-F238E27FC236}">
                <a16:creationId xmlns:a16="http://schemas.microsoft.com/office/drawing/2014/main" id="{85A57BB9-1B8D-2E44-D841-80EFD3AA0ABE}"/>
              </a:ext>
            </a:extLst>
          </p:cNvPr>
          <p:cNvSpPr>
            <a:spLocks noChangeArrowheads="1"/>
          </p:cNvSpPr>
          <p:nvPr/>
        </p:nvSpPr>
        <p:spPr bwMode="auto">
          <a:xfrm>
            <a:off x="15615537" y="27200219"/>
            <a:ext cx="836937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53D63"/>
                </a:solidFill>
                <a:effectLst/>
                <a:latin typeface="Times New Roman" panose="02020603050405020304" pitchFamily="18" charset="0"/>
                <a:ea typeface="Aptos" panose="020B0004020202020204" pitchFamily="34" charset="0"/>
                <a:cs typeface="Times New Roman" panose="02020603050405020304" pitchFamily="18" charset="0"/>
              </a:rPr>
              <a:t>Water Treatment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Objective:</a:t>
            </a:r>
            <a:r>
              <a:rPr kumimoji="0" lang="en-US" altLang="en-US" sz="24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to ensure high-quality water for plant growth by controlling the pH and TDS.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Results: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638B7F33-972D-0939-99AC-73E6D40B8008}"/>
              </a:ext>
            </a:extLst>
          </p:cNvPr>
          <p:cNvGraphicFramePr>
            <a:graphicFrameLocks noGrp="1"/>
          </p:cNvGraphicFramePr>
          <p:nvPr>
            <p:extLst>
              <p:ext uri="{D42A27DB-BD31-4B8C-83A1-F6EECF244321}">
                <p14:modId xmlns:p14="http://schemas.microsoft.com/office/powerpoint/2010/main" val="3044272386"/>
              </p:ext>
            </p:extLst>
          </p:nvPr>
        </p:nvGraphicFramePr>
        <p:xfrm>
          <a:off x="15671451" y="28914636"/>
          <a:ext cx="4679088" cy="2848680"/>
        </p:xfrm>
        <a:graphic>
          <a:graphicData uri="http://schemas.openxmlformats.org/drawingml/2006/table">
            <a:tbl>
              <a:tblPr firstRow="1" firstCol="1" bandRow="1">
                <a:tableStyleId>{5C22544A-7EE6-4342-B048-85BDC9FD1C3A}</a:tableStyleId>
              </a:tblPr>
              <a:tblGrid>
                <a:gridCol w="2695762">
                  <a:extLst>
                    <a:ext uri="{9D8B030D-6E8A-4147-A177-3AD203B41FA5}">
                      <a16:colId xmlns:a16="http://schemas.microsoft.com/office/drawing/2014/main" val="1698252356"/>
                    </a:ext>
                  </a:extLst>
                </a:gridCol>
                <a:gridCol w="1983326">
                  <a:extLst>
                    <a:ext uri="{9D8B030D-6E8A-4147-A177-3AD203B41FA5}">
                      <a16:colId xmlns:a16="http://schemas.microsoft.com/office/drawing/2014/main" val="2100259156"/>
                    </a:ext>
                  </a:extLst>
                </a:gridCol>
              </a:tblGrid>
              <a:tr h="237390">
                <a:tc gridSpan="2">
                  <a:txBody>
                    <a:bodyPr/>
                    <a:lstStyle/>
                    <a:p>
                      <a:pPr marL="0" marR="0" algn="ctr">
                        <a:lnSpc>
                          <a:spcPct val="107000"/>
                        </a:lnSpc>
                        <a:spcBef>
                          <a:spcPts val="0"/>
                        </a:spcBef>
                        <a:spcAft>
                          <a:spcPts val="0"/>
                        </a:spcAft>
                      </a:pPr>
                      <a:r>
                        <a:rPr lang="en-US" sz="1100" kern="0" dirty="0">
                          <a:effectLst/>
                          <a:highlight>
                            <a:srgbClr val="70AD47"/>
                          </a:highlight>
                        </a:rPr>
                        <a:t>Reverse osmosis</a:t>
                      </a:r>
                      <a:endParaRPr lang="en-US" sz="1100" kern="100" dirty="0">
                        <a:effectLst/>
                        <a:highlight>
                          <a:srgbClr val="70AD47"/>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023627926"/>
                  </a:ext>
                </a:extLst>
              </a:tr>
              <a:tr h="237390">
                <a:tc>
                  <a:txBody>
                    <a:bodyPr/>
                    <a:lstStyle/>
                    <a:p>
                      <a:pPr marL="0" marR="0" algn="ctr">
                        <a:lnSpc>
                          <a:spcPct val="107000"/>
                        </a:lnSpc>
                        <a:spcBef>
                          <a:spcPts val="0"/>
                        </a:spcBef>
                        <a:spcAft>
                          <a:spcPts val="0"/>
                        </a:spcAft>
                      </a:pPr>
                      <a:r>
                        <a:rPr lang="en-US" sz="1100" kern="0" dirty="0">
                          <a:effectLst/>
                        </a:rPr>
                        <a:t>Symbols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0">
                          <a:effectLst/>
                          <a:highlight>
                            <a:srgbClr val="E2EFD9"/>
                          </a:highlight>
                        </a:rPr>
                        <a:t>Values</a:t>
                      </a:r>
                      <a:endParaRPr lang="en-US" sz="1100" kern="10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735440"/>
                  </a:ext>
                </a:extLst>
              </a:tr>
              <a:tr h="237390">
                <a:tc>
                  <a:txBody>
                    <a:bodyPr/>
                    <a:lstStyle/>
                    <a:p>
                      <a:pPr marL="0" marR="0" algn="ctr">
                        <a:lnSpc>
                          <a:spcPct val="107000"/>
                        </a:lnSpc>
                        <a:spcBef>
                          <a:spcPts val="0"/>
                        </a:spcBef>
                        <a:spcAft>
                          <a:spcPts val="0"/>
                        </a:spcAft>
                      </a:pPr>
                      <a:r>
                        <a:rPr lang="en-US" sz="1100" kern="0" dirty="0">
                          <a:effectLst/>
                        </a:rPr>
                        <a:t>MF1(L/d)</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a:effectLst/>
                        </a:rPr>
                        <a:t>7200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03616916"/>
                  </a:ext>
                </a:extLst>
              </a:tr>
              <a:tr h="237390">
                <a:tc>
                  <a:txBody>
                    <a:bodyPr/>
                    <a:lstStyle/>
                    <a:p>
                      <a:pPr marL="0" marR="0" algn="ctr">
                        <a:lnSpc>
                          <a:spcPct val="107000"/>
                        </a:lnSpc>
                        <a:spcBef>
                          <a:spcPts val="0"/>
                        </a:spcBef>
                        <a:spcAft>
                          <a:spcPts val="0"/>
                        </a:spcAft>
                      </a:pPr>
                      <a:r>
                        <a:rPr lang="en-US" sz="1100" kern="0" dirty="0">
                          <a:effectLst/>
                        </a:rPr>
                        <a:t>XF (ppm)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a:effectLst/>
                          <a:highlight>
                            <a:srgbClr val="E2EFD9"/>
                          </a:highlight>
                        </a:rPr>
                        <a:t>4000</a:t>
                      </a:r>
                      <a:endParaRPr lang="en-US" sz="1100" kern="10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3702368"/>
                  </a:ext>
                </a:extLst>
              </a:tr>
              <a:tr h="237390">
                <a:tc>
                  <a:txBody>
                    <a:bodyPr/>
                    <a:lstStyle/>
                    <a:p>
                      <a:pPr marL="0" marR="0" algn="ctr">
                        <a:lnSpc>
                          <a:spcPct val="107000"/>
                        </a:lnSpc>
                        <a:spcBef>
                          <a:spcPts val="0"/>
                        </a:spcBef>
                        <a:spcAft>
                          <a:spcPts val="0"/>
                        </a:spcAft>
                      </a:pPr>
                      <a:r>
                        <a:rPr lang="en-US" sz="1100" kern="0" dirty="0">
                          <a:effectLst/>
                        </a:rPr>
                        <a:t>MD (L/d)</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a:effectLst/>
                        </a:rPr>
                        <a:t>20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69110376"/>
                  </a:ext>
                </a:extLst>
              </a:tr>
              <a:tr h="237390">
                <a:tc>
                  <a:txBody>
                    <a:bodyPr/>
                    <a:lstStyle/>
                    <a:p>
                      <a:pPr marL="0" marR="0" algn="ctr">
                        <a:lnSpc>
                          <a:spcPct val="107000"/>
                        </a:lnSpc>
                        <a:spcBef>
                          <a:spcPts val="0"/>
                        </a:spcBef>
                        <a:spcAft>
                          <a:spcPts val="0"/>
                        </a:spcAft>
                      </a:pPr>
                      <a:r>
                        <a:rPr lang="en-US" sz="1100" kern="0" dirty="0">
                          <a:effectLst/>
                        </a:rPr>
                        <a:t>XD (ppm)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a:effectLst/>
                          <a:highlight>
                            <a:srgbClr val="E2EFD9"/>
                          </a:highlight>
                        </a:rPr>
                        <a:t>120</a:t>
                      </a:r>
                      <a:endParaRPr lang="en-US" sz="1100" kern="10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36396486"/>
                  </a:ext>
                </a:extLst>
              </a:tr>
              <a:tr h="237390">
                <a:tc>
                  <a:txBody>
                    <a:bodyPr/>
                    <a:lstStyle/>
                    <a:p>
                      <a:pPr marL="0" marR="0" algn="ctr">
                        <a:lnSpc>
                          <a:spcPct val="107000"/>
                        </a:lnSpc>
                        <a:spcBef>
                          <a:spcPts val="0"/>
                        </a:spcBef>
                        <a:spcAft>
                          <a:spcPts val="0"/>
                        </a:spcAft>
                      </a:pPr>
                      <a:r>
                        <a:rPr lang="en-US" sz="1100" kern="0" dirty="0">
                          <a:effectLst/>
                        </a:rPr>
                        <a:t>MB (L/d)</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7180</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01234182"/>
                  </a:ext>
                </a:extLst>
              </a:tr>
              <a:tr h="237390">
                <a:tc>
                  <a:txBody>
                    <a:bodyPr/>
                    <a:lstStyle/>
                    <a:p>
                      <a:pPr marL="0" marR="0" algn="ctr">
                        <a:lnSpc>
                          <a:spcPct val="107000"/>
                        </a:lnSpc>
                        <a:spcBef>
                          <a:spcPts val="0"/>
                        </a:spcBef>
                        <a:spcAft>
                          <a:spcPts val="0"/>
                        </a:spcAft>
                      </a:pPr>
                      <a:r>
                        <a:rPr lang="en-US" sz="1100" kern="0" dirty="0">
                          <a:effectLst/>
                        </a:rPr>
                        <a:t>XB (ppm)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a:effectLst/>
                          <a:highlight>
                            <a:srgbClr val="E2EFD9"/>
                          </a:highlight>
                        </a:rPr>
                        <a:t>4010.808</a:t>
                      </a:r>
                      <a:endParaRPr lang="en-US" sz="1100" kern="10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45562856"/>
                  </a:ext>
                </a:extLst>
              </a:tr>
              <a:tr h="237390">
                <a:tc>
                  <a:txBody>
                    <a:bodyPr/>
                    <a:lstStyle/>
                    <a:p>
                      <a:endParaRPr lang="en-US" sz="1100" kern="100" dirty="0">
                        <a:effectLst/>
                        <a:latin typeface="Calibri" panose="020F0502020204030204" pitchFamily="34" charset="0"/>
                        <a:cs typeface="Arial" panose="020B0604020202020204" pitchFamily="34" charset="0"/>
                      </a:endParaRPr>
                    </a:p>
                  </a:txBody>
                  <a:tcPr marL="68580" marR="68580" marT="0" marB="0"/>
                </a:tc>
                <a:tc>
                  <a:txBody>
                    <a:bodyPr/>
                    <a:lstStyle/>
                    <a:p>
                      <a:endParaRPr lang="en-US" sz="1100" kern="100" dirty="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5667422"/>
                  </a:ext>
                </a:extLst>
              </a:tr>
              <a:tr h="237390">
                <a:tc>
                  <a:txBody>
                    <a:bodyPr/>
                    <a:lstStyle/>
                    <a:p>
                      <a:pPr marL="0" marR="0" algn="ctr">
                        <a:lnSpc>
                          <a:spcPct val="107000"/>
                        </a:lnSpc>
                        <a:spcBef>
                          <a:spcPts val="0"/>
                        </a:spcBef>
                        <a:spcAft>
                          <a:spcPts val="0"/>
                        </a:spcAft>
                      </a:pPr>
                      <a:r>
                        <a:rPr lang="en-US" sz="1100" kern="0">
                          <a:effectLst/>
                        </a:rPr>
                        <a:t>Total MD (L/d)</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dirty="0">
                          <a:effectLst/>
                          <a:highlight>
                            <a:srgbClr val="E2EFD9"/>
                          </a:highlight>
                        </a:rPr>
                        <a:t>20.0</a:t>
                      </a:r>
                      <a:endParaRPr lang="en-US" sz="1100" kern="100" dirty="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54318540"/>
                  </a:ext>
                </a:extLst>
              </a:tr>
              <a:tr h="237390">
                <a:tc>
                  <a:txBody>
                    <a:bodyPr/>
                    <a:lstStyle/>
                    <a:p>
                      <a:pPr marL="0" marR="0" algn="ctr">
                        <a:lnSpc>
                          <a:spcPct val="107000"/>
                        </a:lnSpc>
                        <a:spcBef>
                          <a:spcPts val="0"/>
                        </a:spcBef>
                        <a:spcAft>
                          <a:spcPts val="0"/>
                        </a:spcAft>
                      </a:pPr>
                      <a:r>
                        <a:rPr lang="en-US" sz="1100" kern="0" dirty="0">
                          <a:effectLst/>
                        </a:rPr>
                        <a:t>Total XD (ppm)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120.0</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56585072"/>
                  </a:ext>
                </a:extLst>
              </a:tr>
              <a:tr h="237390">
                <a:tc>
                  <a:txBody>
                    <a:bodyPr/>
                    <a:lstStyle/>
                    <a:p>
                      <a:pPr marL="0" marR="0" algn="ctr">
                        <a:lnSpc>
                          <a:spcPct val="107000"/>
                        </a:lnSpc>
                        <a:spcBef>
                          <a:spcPts val="0"/>
                        </a:spcBef>
                        <a:spcAft>
                          <a:spcPts val="0"/>
                        </a:spcAft>
                      </a:pPr>
                      <a:r>
                        <a:rPr lang="en-US" sz="1100" kern="0" dirty="0">
                          <a:effectLst/>
                        </a:rPr>
                        <a:t>Total recovery%</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kern="100" dirty="0">
                          <a:effectLst/>
                          <a:highlight>
                            <a:srgbClr val="E2EFD9"/>
                          </a:highlight>
                        </a:rPr>
                        <a:t>0.003</a:t>
                      </a:r>
                      <a:endParaRPr lang="en-US" sz="1100" kern="100" dirty="0">
                        <a:effectLst/>
                        <a:highlight>
                          <a:srgbClr val="E2EF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7877616"/>
                  </a:ext>
                </a:extLst>
              </a:tr>
            </a:tbl>
          </a:graphicData>
        </a:graphic>
      </p:graphicFrame>
      <p:pic>
        <p:nvPicPr>
          <p:cNvPr id="15" name="Picture 14" descr="A diagram of a program&#10;&#10;Description automatically generated">
            <a:extLst>
              <a:ext uri="{FF2B5EF4-FFF2-40B4-BE49-F238E27FC236}">
                <a16:creationId xmlns:a16="http://schemas.microsoft.com/office/drawing/2014/main" id="{0EB1B5F6-A321-951F-F3AF-1697CB6B3974}"/>
              </a:ext>
            </a:extLst>
          </p:cNvPr>
          <p:cNvPicPr>
            <a:picLocks noChangeAspect="1"/>
          </p:cNvPicPr>
          <p:nvPr/>
        </p:nvPicPr>
        <p:blipFill rotWithShape="1">
          <a:blip r:embed="rId13"/>
          <a:srcRect l="5323" r="3421"/>
          <a:stretch/>
        </p:blipFill>
        <p:spPr>
          <a:xfrm>
            <a:off x="37493992" y="15825368"/>
            <a:ext cx="5796000" cy="9355679"/>
          </a:xfrm>
          <a:prstGeom prst="rect">
            <a:avLst/>
          </a:prstGeom>
        </p:spPr>
      </p:pic>
      <p:pic>
        <p:nvPicPr>
          <p:cNvPr id="18" name="Picture 17" descr="A diagram of a diagram of a person&#10;&#10;Description automatically generated with medium confidence">
            <a:extLst>
              <a:ext uri="{FF2B5EF4-FFF2-40B4-BE49-F238E27FC236}">
                <a16:creationId xmlns:a16="http://schemas.microsoft.com/office/drawing/2014/main" id="{8F81D21F-6F79-4742-7A81-8CC85D465A34}"/>
              </a:ext>
            </a:extLst>
          </p:cNvPr>
          <p:cNvPicPr>
            <a:picLocks noChangeAspect="1"/>
          </p:cNvPicPr>
          <p:nvPr/>
        </p:nvPicPr>
        <p:blipFill>
          <a:blip r:embed="rId14"/>
          <a:stretch>
            <a:fillRect/>
          </a:stretch>
        </p:blipFill>
        <p:spPr>
          <a:xfrm>
            <a:off x="29222880" y="15903020"/>
            <a:ext cx="7923538" cy="6669192"/>
          </a:xfrm>
          <a:prstGeom prst="rect">
            <a:avLst/>
          </a:prstGeom>
        </p:spPr>
      </p:pic>
      <p:sp>
        <p:nvSpPr>
          <p:cNvPr id="19" name="TextBox 18">
            <a:extLst>
              <a:ext uri="{FF2B5EF4-FFF2-40B4-BE49-F238E27FC236}">
                <a16:creationId xmlns:a16="http://schemas.microsoft.com/office/drawing/2014/main" id="{35688440-0FA4-4173-9A7C-76D6D6AB9211}"/>
              </a:ext>
            </a:extLst>
          </p:cNvPr>
          <p:cNvSpPr txBox="1"/>
          <p:nvPr/>
        </p:nvSpPr>
        <p:spPr>
          <a:xfrm>
            <a:off x="38340056" y="14891396"/>
            <a:ext cx="4408671" cy="5232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effectLst/>
                <a:latin typeface="TimesNewRomanPS"/>
              </a:rPr>
              <a:t>Software Architecture </a:t>
            </a:r>
            <a:endParaRPr lang="en-US" sz="4400" dirty="0"/>
          </a:p>
        </p:txBody>
      </p:sp>
    </p:spTree>
    <p:extLst>
      <p:ext uri="{BB962C8B-B14F-4D97-AF65-F5344CB8AC3E}">
        <p14:creationId xmlns:p14="http://schemas.microsoft.com/office/powerpoint/2010/main" val="37712289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259D6-5B04-4486-8E0F-694C65E1F472}">
  <ds:schemaRefs>
    <ds:schemaRef ds:uri="60608939-d5e5-4b96-8168-0d7295f6a0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77B9EB-B68A-4099-AB99-DC1D77E08D44}"/>
</file>

<file path=customXml/itemProps3.xml><?xml version="1.0" encoding="utf-8"?>
<ds:datastoreItem xmlns:ds="http://schemas.openxmlformats.org/officeDocument/2006/customXml" ds:itemID="{5941FF41-F3F7-4746-8927-5B53F70987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362</TotalTime>
  <Words>505</Words>
  <Application>Microsoft Macintosh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Aharoni</vt:lpstr>
      <vt:lpstr>Aptos</vt:lpstr>
      <vt:lpstr>Arial</vt:lpstr>
      <vt:lpstr>Calibri</vt:lpstr>
      <vt:lpstr>Cambria Math</vt:lpstr>
      <vt:lpstr>Manrope</vt:lpstr>
      <vt:lpstr>Open Sans</vt:lpstr>
      <vt:lpstr>Times New Roman</vt:lpstr>
      <vt:lpstr>TimesNewRomanPS</vt:lpstr>
      <vt:lpstr>Trebuchet MS</vt:lpstr>
      <vt:lpstr>Wingdings 3</vt:lpstr>
      <vt:lpstr>Facet</vt:lpstr>
      <vt:lpstr>Smart Greenhouse 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2015</dc:title>
  <dc:creator>Lauren Erickson</dc:creator>
  <cp:lastModifiedBy>FIRAS IBRAHIM HAREES</cp:lastModifiedBy>
  <cp:revision>9</cp:revision>
  <cp:lastPrinted>2015-10-26T20:57:14Z</cp:lastPrinted>
  <dcterms:created xsi:type="dcterms:W3CDTF">2015-06-30T19:55:34Z</dcterms:created>
  <dcterms:modified xsi:type="dcterms:W3CDTF">2024-05-09T20:22:35Z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