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8" r:id="rId1"/>
  </p:sldMasterIdLst>
  <p:handoutMasterIdLst>
    <p:handoutMasterId r:id="rId3"/>
  </p:handoutMasterIdLst>
  <p:sldIdLst>
    <p:sldId id="256" r:id="rId2"/>
  </p:sldIdLst>
  <p:sldSz cx="30267275" cy="42794238"/>
  <p:notesSz cx="7004050" cy="9290050"/>
  <p:defaultTextStyle>
    <a:defPPr>
      <a:defRPr lang="en-US"/>
    </a:defPPr>
    <a:lvl1pPr marL="0" algn="l" defTabSz="4174556" rtl="0" eaLnBrk="1" latinLnBrk="0" hangingPunct="1">
      <a:defRPr sz="8200" kern="1200">
        <a:solidFill>
          <a:schemeClr val="tx1"/>
        </a:solidFill>
        <a:latin typeface="+mn-lt"/>
        <a:ea typeface="+mn-ea"/>
        <a:cs typeface="+mn-cs"/>
      </a:defRPr>
    </a:lvl1pPr>
    <a:lvl2pPr marL="2087278" algn="l" defTabSz="4174556" rtl="0" eaLnBrk="1" latinLnBrk="0" hangingPunct="1">
      <a:defRPr sz="8200" kern="1200">
        <a:solidFill>
          <a:schemeClr val="tx1"/>
        </a:solidFill>
        <a:latin typeface="+mn-lt"/>
        <a:ea typeface="+mn-ea"/>
        <a:cs typeface="+mn-cs"/>
      </a:defRPr>
    </a:lvl2pPr>
    <a:lvl3pPr marL="4174556" algn="l" defTabSz="4174556" rtl="0" eaLnBrk="1" latinLnBrk="0" hangingPunct="1">
      <a:defRPr sz="8200" kern="1200">
        <a:solidFill>
          <a:schemeClr val="tx1"/>
        </a:solidFill>
        <a:latin typeface="+mn-lt"/>
        <a:ea typeface="+mn-ea"/>
        <a:cs typeface="+mn-cs"/>
      </a:defRPr>
    </a:lvl3pPr>
    <a:lvl4pPr marL="6261834" algn="l" defTabSz="4174556" rtl="0" eaLnBrk="1" latinLnBrk="0" hangingPunct="1">
      <a:defRPr sz="8200" kern="1200">
        <a:solidFill>
          <a:schemeClr val="tx1"/>
        </a:solidFill>
        <a:latin typeface="+mn-lt"/>
        <a:ea typeface="+mn-ea"/>
        <a:cs typeface="+mn-cs"/>
      </a:defRPr>
    </a:lvl4pPr>
    <a:lvl5pPr marL="8349113" algn="l" defTabSz="4174556" rtl="0" eaLnBrk="1" latinLnBrk="0" hangingPunct="1">
      <a:defRPr sz="8200" kern="1200">
        <a:solidFill>
          <a:schemeClr val="tx1"/>
        </a:solidFill>
        <a:latin typeface="+mn-lt"/>
        <a:ea typeface="+mn-ea"/>
        <a:cs typeface="+mn-cs"/>
      </a:defRPr>
    </a:lvl5pPr>
    <a:lvl6pPr marL="10436390" algn="l" defTabSz="4174556" rtl="0" eaLnBrk="1" latinLnBrk="0" hangingPunct="1">
      <a:defRPr sz="8200" kern="1200">
        <a:solidFill>
          <a:schemeClr val="tx1"/>
        </a:solidFill>
        <a:latin typeface="+mn-lt"/>
        <a:ea typeface="+mn-ea"/>
        <a:cs typeface="+mn-cs"/>
      </a:defRPr>
    </a:lvl6pPr>
    <a:lvl7pPr marL="12523668" algn="l" defTabSz="4174556" rtl="0" eaLnBrk="1" latinLnBrk="0" hangingPunct="1">
      <a:defRPr sz="8200" kern="1200">
        <a:solidFill>
          <a:schemeClr val="tx1"/>
        </a:solidFill>
        <a:latin typeface="+mn-lt"/>
        <a:ea typeface="+mn-ea"/>
        <a:cs typeface="+mn-cs"/>
      </a:defRPr>
    </a:lvl7pPr>
    <a:lvl8pPr marL="14610946" algn="l" defTabSz="4174556" rtl="0" eaLnBrk="1" latinLnBrk="0" hangingPunct="1">
      <a:defRPr sz="8200" kern="1200">
        <a:solidFill>
          <a:schemeClr val="tx1"/>
        </a:solidFill>
        <a:latin typeface="+mn-lt"/>
        <a:ea typeface="+mn-ea"/>
        <a:cs typeface="+mn-cs"/>
      </a:defRPr>
    </a:lvl8pPr>
    <a:lvl9pPr marL="16698224" algn="l" defTabSz="4174556"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79">
          <p15:clr>
            <a:srgbClr val="A4A3A4"/>
          </p15:clr>
        </p15:guide>
        <p15:guide id="2" pos="9533">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4EB265-26AE-9BDF-C0CF-E7C61AFDD533}" v="557" dt="2024-05-09T19:19:13.695"/>
    <p1510:client id="{E663813D-1AC0-B1EA-38C2-62C8374172EF}" v="2112" dt="2024-05-09T20:48:31.771"/>
    <p1510:client id="{F6C3B928-7E79-89FA-F672-10CA8FAAD1F9}" v="236" dt="2024-05-09T20:47:39.694"/>
    <p1510:client id="{FC7C5D52-F228-2CBB-15CF-0630C492BCA8}" v="564" dt="2024-05-09T20:48:05.738"/>
  </p1510:revLst>
</p1510:revInfo>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51" autoAdjust="0"/>
    <p:restoredTop sz="94434" autoAdjust="0"/>
  </p:normalViewPr>
  <p:slideViewPr>
    <p:cSldViewPr>
      <p:cViewPr>
        <p:scale>
          <a:sx n="23" d="100"/>
          <a:sy n="23" d="100"/>
        </p:scale>
        <p:origin x="3240" y="-1128"/>
      </p:cViewPr>
      <p:guideLst>
        <p:guide orient="horz" pos="13479"/>
        <p:guide pos="953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32" y="78"/>
      </p:cViewPr>
      <p:guideLst/>
    </p:cSldViewPr>
  </p:notes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3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67163" y="0"/>
            <a:ext cx="3035300" cy="465138"/>
          </a:xfrm>
          <a:prstGeom prst="rect">
            <a:avLst/>
          </a:prstGeom>
        </p:spPr>
        <p:txBody>
          <a:bodyPr vert="horz" lIns="91440" tIns="45720" rIns="91440" bIns="45720" rtlCol="0"/>
          <a:lstStyle>
            <a:lvl1pPr algn="r">
              <a:defRPr sz="1200"/>
            </a:lvl1pPr>
          </a:lstStyle>
          <a:p>
            <a:fld id="{26D67365-0B2F-4C42-8A64-B9202DD879AB}" type="datetimeFigureOut">
              <a:rPr lang="en-US" smtClean="0"/>
              <a:t>5/9/2024</a:t>
            </a:fld>
            <a:endParaRPr lang="en-US"/>
          </a:p>
        </p:txBody>
      </p:sp>
      <p:sp>
        <p:nvSpPr>
          <p:cNvPr id="4" name="Footer Placeholder 3"/>
          <p:cNvSpPr>
            <a:spLocks noGrp="1"/>
          </p:cNvSpPr>
          <p:nvPr>
            <p:ph type="ftr" sz="quarter" idx="2"/>
          </p:nvPr>
        </p:nvSpPr>
        <p:spPr>
          <a:xfrm>
            <a:off x="0" y="8824913"/>
            <a:ext cx="3035300" cy="4651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67163" y="8824913"/>
            <a:ext cx="3035300" cy="465137"/>
          </a:xfrm>
          <a:prstGeom prst="rect">
            <a:avLst/>
          </a:prstGeom>
        </p:spPr>
        <p:txBody>
          <a:bodyPr vert="horz" lIns="91440" tIns="45720" rIns="91440" bIns="45720" rtlCol="0" anchor="b"/>
          <a:lstStyle>
            <a:lvl1pPr algn="r">
              <a:defRPr sz="1200"/>
            </a:lvl1pPr>
          </a:lstStyle>
          <a:p>
            <a:fld id="{F8CE9C5E-5FD9-4F39-832A-AA133E9156F9}" type="slidenum">
              <a:rPr lang="en-US" smtClean="0"/>
              <a:t>‹#›</a:t>
            </a:fld>
            <a:endParaRPr lang="en-US"/>
          </a:p>
        </p:txBody>
      </p:sp>
    </p:spTree>
    <p:extLst>
      <p:ext uri="{BB962C8B-B14F-4D97-AF65-F5344CB8AC3E}">
        <p14:creationId xmlns:p14="http://schemas.microsoft.com/office/powerpoint/2010/main" val="339871120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Rectangle 6"/>
          <p:cNvSpPr/>
          <p:nvPr/>
        </p:nvSpPr>
        <p:spPr>
          <a:xfrm>
            <a:off x="-16986" y="12848330"/>
            <a:ext cx="30276381" cy="1141179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908015" y="13518221"/>
            <a:ext cx="28478758" cy="10853606"/>
          </a:xfrm>
        </p:spPr>
        <p:txBody>
          <a:bodyPr tIns="45720" bIns="45720" anchor="ctr">
            <a:normAutofit/>
          </a:bodyPr>
          <a:lstStyle>
            <a:lvl1pPr algn="ctr">
              <a:lnSpc>
                <a:spcPct val="80000"/>
              </a:lnSpc>
              <a:defRPr sz="4244" spc="0" baseline="0"/>
            </a:lvl1pPr>
          </a:lstStyle>
          <a:p>
            <a:r>
              <a:rPr lang="en-US"/>
              <a:t>Click to edit Master title style</a:t>
            </a:r>
          </a:p>
        </p:txBody>
      </p:sp>
      <p:sp>
        <p:nvSpPr>
          <p:cNvPr id="3" name="Subtitle 2"/>
          <p:cNvSpPr>
            <a:spLocks noGrp="1"/>
          </p:cNvSpPr>
          <p:nvPr>
            <p:ph type="subTitle" idx="1"/>
          </p:nvPr>
        </p:nvSpPr>
        <p:spPr>
          <a:xfrm>
            <a:off x="3783410" y="24910805"/>
            <a:ext cx="22700456" cy="8169812"/>
          </a:xfrm>
        </p:spPr>
        <p:txBody>
          <a:bodyPr>
            <a:normAutofit/>
          </a:bodyPr>
          <a:lstStyle>
            <a:lvl1pPr marL="0" indent="0" algn="ctr">
              <a:buNone/>
              <a:defRPr sz="1415"/>
            </a:lvl1pPr>
            <a:lvl2pPr marL="323378" indent="0" algn="ctr">
              <a:buNone/>
              <a:defRPr sz="1415"/>
            </a:lvl2pPr>
            <a:lvl3pPr marL="646755" indent="0" algn="ctr">
              <a:buNone/>
              <a:defRPr sz="1415"/>
            </a:lvl3pPr>
            <a:lvl4pPr marL="970133" indent="0" algn="ctr">
              <a:buNone/>
              <a:defRPr sz="1415"/>
            </a:lvl4pPr>
            <a:lvl5pPr marL="1293510" indent="0" algn="ctr">
              <a:buNone/>
              <a:defRPr sz="1415"/>
            </a:lvl5pPr>
            <a:lvl6pPr marL="1616888" indent="0" algn="ctr">
              <a:buNone/>
              <a:defRPr sz="1415"/>
            </a:lvl6pPr>
            <a:lvl7pPr marL="1940265" indent="0" algn="ctr">
              <a:buNone/>
              <a:defRPr sz="1415"/>
            </a:lvl7pPr>
            <a:lvl8pPr marL="2263643" indent="0" algn="ctr">
              <a:buNone/>
              <a:defRPr sz="1415"/>
            </a:lvl8pPr>
            <a:lvl9pPr marL="2587020" indent="0" algn="ctr">
              <a:buNone/>
              <a:defRPr sz="1415"/>
            </a:lvl9pPr>
          </a:lstStyle>
          <a:p>
            <a:r>
              <a:rPr lang="en-US"/>
              <a:t>Click to edit Master subtitle style</a:t>
            </a:r>
          </a:p>
        </p:txBody>
      </p:sp>
      <p:sp>
        <p:nvSpPr>
          <p:cNvPr id="4" name="Date Placeholder 3"/>
          <p:cNvSpPr>
            <a:spLocks noGrp="1"/>
          </p:cNvSpPr>
          <p:nvPr>
            <p:ph type="dt" sz="half" idx="10"/>
          </p:nvPr>
        </p:nvSpPr>
        <p:spPr/>
        <p:txBody>
          <a:bodyPr/>
          <a:lstStyle/>
          <a:p>
            <a:fld id="{96DFF08F-DC6B-4601-B491-B0F83F6DD2DA}" type="datetimeFigureOut">
              <a:rPr lang="en-US" dirty="0"/>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46608246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966005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2390912" y="0"/>
            <a:ext cx="6810137" cy="427942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22741728" y="3803933"/>
            <a:ext cx="5964033" cy="351863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80875" y="3803933"/>
            <a:ext cx="19794109" cy="351863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080877" y="40078916"/>
            <a:ext cx="6810127" cy="2278397"/>
          </a:xfrm>
        </p:spPr>
        <p:txBody>
          <a:bodyPr/>
          <a:lstStyle/>
          <a:p>
            <a:fld id="{96DFF08F-DC6B-4601-B491-B0F83F6DD2DA}" type="datetimeFigureOut">
              <a:rPr lang="en-US" dirty="0"/>
              <a:t>5/9/2024</a:t>
            </a:fld>
            <a:endParaRPr lang="en-US"/>
          </a:p>
        </p:txBody>
      </p:sp>
      <p:sp>
        <p:nvSpPr>
          <p:cNvPr id="5" name="Footer Placeholder 4"/>
          <p:cNvSpPr>
            <a:spLocks noGrp="1"/>
          </p:cNvSpPr>
          <p:nvPr>
            <p:ph type="ftr" sz="quarter" idx="11"/>
          </p:nvPr>
        </p:nvSpPr>
        <p:spPr>
          <a:xfrm>
            <a:off x="9374454" y="40078916"/>
            <a:ext cx="10624502" cy="2278397"/>
          </a:xfrm>
        </p:spPr>
        <p:txBody>
          <a:bodyPr/>
          <a:lstStyle/>
          <a:p>
            <a:endParaRPr lang="en-US"/>
          </a:p>
        </p:txBody>
      </p:sp>
      <p:sp>
        <p:nvSpPr>
          <p:cNvPr id="6" name="Slide Number Placeholder 5"/>
          <p:cNvSpPr>
            <a:spLocks noGrp="1"/>
          </p:cNvSpPr>
          <p:nvPr>
            <p:ph type="sldNum" sz="quarter" idx="12"/>
          </p:nvPr>
        </p:nvSpPr>
        <p:spPr>
          <a:xfrm>
            <a:off x="20041767" y="40078916"/>
            <a:ext cx="2184047" cy="2278397"/>
          </a:xfrm>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458334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1" name="Rectangle 10"/>
          <p:cNvSpPr/>
          <p:nvPr userDrawn="1"/>
        </p:nvSpPr>
        <p:spPr>
          <a:xfrm>
            <a:off x="29426517"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a:p>
        </p:txBody>
      </p:sp>
      <p:sp>
        <p:nvSpPr>
          <p:cNvPr id="10" name="Rectangle 9"/>
          <p:cNvSpPr/>
          <p:nvPr userDrawn="1"/>
        </p:nvSpPr>
        <p:spPr>
          <a:xfrm>
            <a:off x="0"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a:p>
        </p:txBody>
      </p:sp>
      <p:sp>
        <p:nvSpPr>
          <p:cNvPr id="7" name="Rectangle 6"/>
          <p:cNvSpPr/>
          <p:nvPr userDrawn="1"/>
        </p:nvSpPr>
        <p:spPr>
          <a:xfrm>
            <a:off x="0" y="0"/>
            <a:ext cx="30267275" cy="534927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a:p>
        </p:txBody>
      </p:sp>
      <p:sp>
        <p:nvSpPr>
          <p:cNvPr id="8" name="Rectangle 7"/>
          <p:cNvSpPr/>
          <p:nvPr userDrawn="1"/>
        </p:nvSpPr>
        <p:spPr>
          <a:xfrm>
            <a:off x="0" y="37444959"/>
            <a:ext cx="30267275" cy="534927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a:p>
        </p:txBody>
      </p:sp>
      <p:sp>
        <p:nvSpPr>
          <p:cNvPr id="9" name="Instructions"/>
          <p:cNvSpPr/>
          <p:nvPr userDrawn="1"/>
        </p:nvSpPr>
        <p:spPr>
          <a:xfrm>
            <a:off x="-12611365" y="0"/>
            <a:ext cx="11770607" cy="427942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7425" tIns="217425" rIns="217425" bIns="21742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82"/>
              </a:spcAft>
            </a:pPr>
            <a:r>
              <a:rPr lang="en-US" sz="8800">
                <a:solidFill>
                  <a:srgbClr val="7F7F7F"/>
                </a:solidFill>
                <a:latin typeface="Calibri" pitchFamily="34" charset="0"/>
                <a:cs typeface="Calibri" panose="020F0502020204030204" pitchFamily="34" charset="0"/>
              </a:rPr>
              <a:t>Poster Print Size:</a:t>
            </a:r>
            <a:endParaRPr sz="8800">
              <a:solidFill>
                <a:srgbClr val="7F7F7F"/>
              </a:solidFill>
              <a:latin typeface="Calibri" pitchFamily="34" charset="0"/>
              <a:cs typeface="Calibri" panose="020F0502020204030204" pitchFamily="34" charset="0"/>
            </a:endParaRPr>
          </a:p>
          <a:p>
            <a:pPr lvl="0">
              <a:spcBef>
                <a:spcPts val="0"/>
              </a:spcBef>
              <a:spcAft>
                <a:spcPts val="2282"/>
              </a:spcAft>
            </a:pPr>
            <a:r>
              <a:rPr lang="en-US" sz="6000">
                <a:solidFill>
                  <a:srgbClr val="7F7F7F"/>
                </a:solidFill>
                <a:latin typeface="Calibri" pitchFamily="34" charset="0"/>
                <a:cs typeface="Calibri" panose="020F0502020204030204" pitchFamily="34" charset="0"/>
              </a:rPr>
              <a:t>This poster template is set up for A0</a:t>
            </a:r>
            <a:r>
              <a:rPr lang="en-US" sz="6000" baseline="0">
                <a:solidFill>
                  <a:srgbClr val="7F7F7F"/>
                </a:solidFill>
                <a:latin typeface="Calibri" pitchFamily="34" charset="0"/>
                <a:cs typeface="Calibri" panose="020F0502020204030204" pitchFamily="34" charset="0"/>
              </a:rPr>
              <a:t> international paper size of 1189 mm x 841 mm</a:t>
            </a:r>
            <a:r>
              <a:rPr lang="en-US" sz="6000">
                <a:solidFill>
                  <a:srgbClr val="7F7F7F"/>
                </a:solidFill>
                <a:latin typeface="Calibri" pitchFamily="34" charset="0"/>
                <a:cs typeface="Calibri" panose="020F0502020204030204" pitchFamily="34" charset="0"/>
              </a:rPr>
              <a:t> (46.8” high by 33.1” wide). It can be printed at</a:t>
            </a:r>
            <a:r>
              <a:rPr lang="en-US" sz="6000" baseline="0">
                <a:solidFill>
                  <a:srgbClr val="7F7F7F"/>
                </a:solidFill>
                <a:latin typeface="Calibri" pitchFamily="34" charset="0"/>
                <a:cs typeface="Calibri" panose="020F0502020204030204" pitchFamily="34" charset="0"/>
              </a:rPr>
              <a:t> 70.6% for an A1 poster of 841 mm x 594 mm.</a:t>
            </a:r>
            <a:endParaRPr lang="en-US" sz="6000">
              <a:solidFill>
                <a:srgbClr val="7F7F7F"/>
              </a:solidFill>
              <a:latin typeface="Calibri" pitchFamily="34" charset="0"/>
              <a:cs typeface="Calibri" panose="020F0502020204030204" pitchFamily="34" charset="0"/>
            </a:endParaRPr>
          </a:p>
          <a:p>
            <a:pPr lvl="0">
              <a:spcBef>
                <a:spcPts val="0"/>
              </a:spcBef>
              <a:spcAft>
                <a:spcPts val="2282"/>
              </a:spcAft>
            </a:pPr>
            <a:r>
              <a:rPr lang="en-US" sz="8800">
                <a:solidFill>
                  <a:srgbClr val="7F7F7F"/>
                </a:solidFill>
                <a:latin typeface="Calibri" pitchFamily="34" charset="0"/>
                <a:cs typeface="Calibri" panose="020F0502020204030204" pitchFamily="34" charset="0"/>
              </a:rPr>
              <a:t>Placeholders</a:t>
            </a:r>
            <a:r>
              <a:rPr sz="8800">
                <a:solidFill>
                  <a:srgbClr val="7F7F7F"/>
                </a:solidFill>
                <a:latin typeface="Calibri" pitchFamily="34" charset="0"/>
                <a:cs typeface="Calibri" panose="020F0502020204030204" pitchFamily="34" charset="0"/>
              </a:rPr>
              <a:t>:</a:t>
            </a:r>
          </a:p>
          <a:p>
            <a:pPr lvl="0">
              <a:spcBef>
                <a:spcPts val="0"/>
              </a:spcBef>
              <a:spcAft>
                <a:spcPts val="2282"/>
              </a:spcAft>
            </a:pPr>
            <a:r>
              <a:rPr sz="6000">
                <a:solidFill>
                  <a:srgbClr val="7F7F7F"/>
                </a:solidFill>
                <a:latin typeface="Calibri" pitchFamily="34" charset="0"/>
                <a:cs typeface="Calibri" panose="020F0502020204030204" pitchFamily="34" charset="0"/>
              </a:rPr>
              <a:t>The </a:t>
            </a:r>
            <a:r>
              <a:rPr lang="en-US" sz="6000">
                <a:solidFill>
                  <a:srgbClr val="7F7F7F"/>
                </a:solidFill>
                <a:latin typeface="Calibri" pitchFamily="34" charset="0"/>
                <a:cs typeface="Calibri" panose="020F0502020204030204" pitchFamily="34" charset="0"/>
              </a:rPr>
              <a:t>various elements included</a:t>
            </a:r>
            <a:r>
              <a:rPr sz="6000">
                <a:solidFill>
                  <a:srgbClr val="7F7F7F"/>
                </a:solidFill>
                <a:latin typeface="Calibri" pitchFamily="34" charset="0"/>
                <a:cs typeface="Calibri" panose="020F0502020204030204" pitchFamily="34" charset="0"/>
              </a:rPr>
              <a:t> in this </a:t>
            </a:r>
            <a:r>
              <a:rPr lang="en-US" sz="6000">
                <a:solidFill>
                  <a:srgbClr val="7F7F7F"/>
                </a:solidFill>
                <a:latin typeface="Calibri" pitchFamily="34" charset="0"/>
                <a:cs typeface="Calibri" panose="020F0502020204030204" pitchFamily="34" charset="0"/>
              </a:rPr>
              <a:t>poster are ones</a:t>
            </a:r>
            <a:r>
              <a:rPr lang="en-US" sz="6000" baseline="0">
                <a:solidFill>
                  <a:srgbClr val="7F7F7F"/>
                </a:solidFill>
                <a:latin typeface="Calibri" pitchFamily="34" charset="0"/>
                <a:cs typeface="Calibri" panose="020F0502020204030204" pitchFamily="34" charset="0"/>
              </a:rPr>
              <a:t> we often see in medical, research, and scientific posters.</a:t>
            </a:r>
            <a:r>
              <a:rPr sz="6000">
                <a:solidFill>
                  <a:srgbClr val="7F7F7F"/>
                </a:solidFill>
                <a:latin typeface="Calibri" pitchFamily="34" charset="0"/>
                <a:cs typeface="Calibri" panose="020F0502020204030204" pitchFamily="34" charset="0"/>
              </a:rPr>
              <a:t> </a:t>
            </a:r>
            <a:r>
              <a:rPr lang="en-US" sz="6000">
                <a:solidFill>
                  <a:srgbClr val="7F7F7F"/>
                </a:solidFill>
                <a:latin typeface="Calibri" pitchFamily="34" charset="0"/>
                <a:cs typeface="Calibri" panose="020F0502020204030204" pitchFamily="34" charset="0"/>
              </a:rPr>
              <a:t>Feel</a:t>
            </a:r>
            <a:r>
              <a:rPr lang="en-US" sz="6000" baseline="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82"/>
              </a:spcAft>
            </a:pPr>
            <a:r>
              <a:rPr lang="en-US" sz="8800">
                <a:solidFill>
                  <a:srgbClr val="7F7F7F"/>
                </a:solidFill>
                <a:latin typeface="Calibri" pitchFamily="34" charset="0"/>
                <a:cs typeface="Calibri" panose="020F0502020204030204" pitchFamily="34" charset="0"/>
              </a:rPr>
              <a:t>Image</a:t>
            </a:r>
            <a:r>
              <a:rPr lang="en-US" sz="8800" baseline="0">
                <a:solidFill>
                  <a:srgbClr val="7F7F7F"/>
                </a:solidFill>
                <a:latin typeface="Calibri" pitchFamily="34" charset="0"/>
                <a:cs typeface="Calibri" panose="020F0502020204030204" pitchFamily="34" charset="0"/>
              </a:rPr>
              <a:t> Quality</a:t>
            </a:r>
            <a:r>
              <a:rPr lang="en-US" sz="8800">
                <a:solidFill>
                  <a:srgbClr val="7F7F7F"/>
                </a:solidFill>
                <a:latin typeface="Calibri" pitchFamily="34" charset="0"/>
                <a:cs typeface="Calibri" panose="020F0502020204030204" pitchFamily="34" charset="0"/>
              </a:rPr>
              <a:t>:</a:t>
            </a:r>
          </a:p>
          <a:p>
            <a:pPr lvl="0">
              <a:spcBef>
                <a:spcPts val="0"/>
              </a:spcBef>
              <a:spcAft>
                <a:spcPts val="2282"/>
              </a:spcAft>
            </a:pPr>
            <a:r>
              <a:rPr lang="en-US" sz="6000">
                <a:solidFill>
                  <a:srgbClr val="7F7F7F"/>
                </a:solidFill>
                <a:latin typeface="Calibri" pitchFamily="34" charset="0"/>
                <a:cs typeface="Calibri" panose="020F0502020204030204" pitchFamily="34" charset="0"/>
              </a:rPr>
              <a:t>You can place digital photos or logo art in your poster file by selecting the </a:t>
            </a:r>
            <a:r>
              <a:rPr lang="en-US" sz="6000" b="1">
                <a:solidFill>
                  <a:srgbClr val="7F7F7F"/>
                </a:solidFill>
                <a:latin typeface="Calibri" pitchFamily="34" charset="0"/>
                <a:cs typeface="Calibri" panose="020F0502020204030204" pitchFamily="34" charset="0"/>
              </a:rPr>
              <a:t>Insert, Picture</a:t>
            </a:r>
            <a:r>
              <a:rPr lang="en-US" sz="600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a:solidFill>
                  <a:srgbClr val="7F7F7F"/>
                </a:solidFill>
                <a:latin typeface="Calibri" pitchFamily="34" charset="0"/>
                <a:cs typeface="Calibri" panose="020F0502020204030204" pitchFamily="34" charset="0"/>
              </a:rPr>
              <a:t>150-200 pixels per inch in their final printed size</a:t>
            </a:r>
            <a:r>
              <a:rPr lang="en-US" sz="6000">
                <a:solidFill>
                  <a:srgbClr val="7F7F7F"/>
                </a:solidFill>
                <a:latin typeface="Calibri" pitchFamily="34" charset="0"/>
                <a:cs typeface="Calibri" panose="020F0502020204030204" pitchFamily="34" charset="0"/>
              </a:rPr>
              <a:t>. For instance, a 1600 x 1200 pixel</a:t>
            </a:r>
            <a:r>
              <a:rPr lang="en-US" sz="6000" baseline="0">
                <a:solidFill>
                  <a:srgbClr val="7F7F7F"/>
                </a:solidFill>
                <a:latin typeface="Calibri" pitchFamily="34" charset="0"/>
                <a:cs typeface="Calibri" panose="020F0502020204030204" pitchFamily="34" charset="0"/>
              </a:rPr>
              <a:t> photo will usually look fine up to </a:t>
            </a:r>
            <a:r>
              <a:rPr lang="en-US" sz="6000">
                <a:solidFill>
                  <a:srgbClr val="7F7F7F"/>
                </a:solidFill>
                <a:latin typeface="Calibri" pitchFamily="34" charset="0"/>
                <a:cs typeface="Calibri" panose="020F0502020204030204" pitchFamily="34" charset="0"/>
              </a:rPr>
              <a:t>8“-10” wide on your printed poster.</a:t>
            </a:r>
          </a:p>
          <a:p>
            <a:pPr lvl="0">
              <a:spcBef>
                <a:spcPts val="0"/>
              </a:spcBef>
              <a:spcAft>
                <a:spcPts val="2282"/>
              </a:spcAft>
            </a:pPr>
            <a:r>
              <a:rPr lang="en-US" sz="600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82"/>
              </a:spcAft>
            </a:pPr>
            <a:r>
              <a:rPr lang="en-US" sz="600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82"/>
              </a:spcAft>
            </a:pPr>
            <a:br>
              <a:rPr lang="en-US" sz="4400">
                <a:solidFill>
                  <a:srgbClr val="7F7F7F"/>
                </a:solidFill>
                <a:latin typeface="Calibri" pitchFamily="34" charset="0"/>
                <a:cs typeface="Calibri" panose="020F0502020204030204" pitchFamily="34" charset="0"/>
              </a:rPr>
            </a:br>
            <a:r>
              <a:rPr lang="en-US" sz="4400">
                <a:solidFill>
                  <a:srgbClr val="7F7F7F"/>
                </a:solidFill>
                <a:latin typeface="Calibri" pitchFamily="34" charset="0"/>
                <a:cs typeface="Calibri" panose="020F0502020204030204" pitchFamily="34" charset="0"/>
              </a:rPr>
              <a:t>[This sidebar area does not print.]</a:t>
            </a:r>
          </a:p>
        </p:txBody>
      </p:sp>
      <p:grpSp>
        <p:nvGrpSpPr>
          <p:cNvPr id="2" name="Group 1"/>
          <p:cNvGrpSpPr/>
          <p:nvPr userDrawn="1"/>
        </p:nvGrpSpPr>
        <p:grpSpPr>
          <a:xfrm>
            <a:off x="31108033" y="0"/>
            <a:ext cx="11770607" cy="42794238"/>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82"/>
                </a:spcAft>
              </a:pPr>
              <a:r>
                <a:rPr lang="en-US" sz="8800">
                  <a:solidFill>
                    <a:schemeClr val="bg1">
                      <a:lumMod val="50000"/>
                    </a:schemeClr>
                  </a:solidFill>
                  <a:latin typeface="Calibri" pitchFamily="34" charset="0"/>
                  <a:cs typeface="Calibri" panose="020F0502020204030204" pitchFamily="34" charset="0"/>
                </a:rPr>
                <a:t>Change</a:t>
              </a:r>
              <a:r>
                <a:rPr lang="en-US" sz="8800" baseline="0">
                  <a:solidFill>
                    <a:schemeClr val="bg1">
                      <a:lumMod val="50000"/>
                    </a:schemeClr>
                  </a:solidFill>
                  <a:latin typeface="Calibri" pitchFamily="34" charset="0"/>
                  <a:cs typeface="Calibri" panose="020F0502020204030204" pitchFamily="34" charset="0"/>
                </a:rPr>
                <a:t> Color Theme</a:t>
              </a:r>
              <a:r>
                <a:rPr lang="en-US" sz="8800">
                  <a:solidFill>
                    <a:schemeClr val="bg1">
                      <a:lumMod val="50000"/>
                    </a:schemeClr>
                  </a:solidFill>
                  <a:latin typeface="Calibri" pitchFamily="34" charset="0"/>
                  <a:cs typeface="Calibri" panose="020F0502020204030204" pitchFamily="34" charset="0"/>
                </a:rPr>
                <a:t>:</a:t>
              </a:r>
              <a:endParaRPr sz="880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r>
                <a:rPr lang="en-US" sz="600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82"/>
                </a:spcAft>
              </a:pPr>
              <a:r>
                <a:rPr lang="en-US" sz="6000" baseline="0">
                  <a:solidFill>
                    <a:schemeClr val="bg1">
                      <a:lumMod val="50000"/>
                    </a:schemeClr>
                  </a:solidFill>
                  <a:latin typeface="Calibri" pitchFamily="34" charset="0"/>
                  <a:cs typeface="Calibri" panose="020F0502020204030204" pitchFamily="34" charset="0"/>
                </a:rPr>
                <a:t>To change the color theme, select the </a:t>
              </a:r>
              <a:r>
                <a:rPr lang="en-US" sz="6000" b="1" baseline="0">
                  <a:solidFill>
                    <a:schemeClr val="bg1">
                      <a:lumMod val="50000"/>
                    </a:schemeClr>
                  </a:solidFill>
                  <a:latin typeface="Calibri" pitchFamily="34" charset="0"/>
                  <a:cs typeface="Calibri" panose="020F0502020204030204" pitchFamily="34" charset="0"/>
                </a:rPr>
                <a:t>Design</a:t>
              </a:r>
              <a:r>
                <a:rPr lang="en-US" sz="6000" baseline="0">
                  <a:solidFill>
                    <a:schemeClr val="bg1">
                      <a:lumMod val="50000"/>
                    </a:schemeClr>
                  </a:solidFill>
                  <a:latin typeface="Calibri" pitchFamily="34" charset="0"/>
                  <a:cs typeface="Calibri" panose="020F0502020204030204" pitchFamily="34" charset="0"/>
                </a:rPr>
                <a:t> tab, then select the </a:t>
              </a:r>
              <a:r>
                <a:rPr lang="en-US" sz="6000" b="1" baseline="0">
                  <a:solidFill>
                    <a:schemeClr val="bg1">
                      <a:lumMod val="50000"/>
                    </a:schemeClr>
                  </a:solidFill>
                  <a:latin typeface="Calibri" pitchFamily="34" charset="0"/>
                  <a:cs typeface="Calibri" panose="020F0502020204030204" pitchFamily="34" charset="0"/>
                </a:rPr>
                <a:t>Colors</a:t>
              </a:r>
              <a:r>
                <a:rPr lang="en-US" sz="6000" baseline="0">
                  <a:solidFill>
                    <a:schemeClr val="bg1">
                      <a:lumMod val="50000"/>
                    </a:schemeClr>
                  </a:solidFill>
                  <a:latin typeface="Calibri" pitchFamily="34" charset="0"/>
                  <a:cs typeface="Calibri" panose="020F0502020204030204" pitchFamily="34" charset="0"/>
                </a:rPr>
                <a:t> drop-down list.</a:t>
              </a:r>
            </a:p>
            <a:p>
              <a:pPr lvl="0">
                <a:spcBef>
                  <a:spcPts val="0"/>
                </a:spcBef>
                <a:spcAft>
                  <a:spcPts val="2282"/>
                </a:spcAft>
              </a:pPr>
              <a:endParaRPr lang="en-US" sz="6000" baseline="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r>
                <a:rPr lang="en-US" sz="6000" baseline="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82"/>
                </a:spcAft>
              </a:pPr>
              <a:r>
                <a:rPr lang="en-US" sz="880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82"/>
                </a:spcAft>
              </a:pPr>
              <a:r>
                <a:rPr lang="en-US" sz="6000">
                  <a:solidFill>
                    <a:schemeClr val="bg1">
                      <a:lumMod val="50000"/>
                    </a:schemeClr>
                  </a:solidFill>
                  <a:latin typeface="Calibri" pitchFamily="34" charset="0"/>
                  <a:cs typeface="Calibri" panose="020F0502020204030204" pitchFamily="34" charset="0"/>
                </a:rPr>
                <a:t>Once your poster file is ready, visit</a:t>
              </a:r>
              <a:r>
                <a:rPr lang="en-US" sz="6000" baseline="0">
                  <a:solidFill>
                    <a:schemeClr val="bg1">
                      <a:lumMod val="50000"/>
                    </a:schemeClr>
                  </a:solidFill>
                  <a:latin typeface="Calibri" pitchFamily="34" charset="0"/>
                  <a:cs typeface="Calibri" panose="020F0502020204030204" pitchFamily="34" charset="0"/>
                </a:rPr>
                <a:t> </a:t>
              </a:r>
              <a:r>
                <a:rPr lang="en-US" sz="6000" b="1" baseline="0">
                  <a:solidFill>
                    <a:schemeClr val="bg1">
                      <a:lumMod val="50000"/>
                    </a:schemeClr>
                  </a:solidFill>
                  <a:latin typeface="Calibri" pitchFamily="34" charset="0"/>
                  <a:cs typeface="Calibri" panose="020F0502020204030204" pitchFamily="34" charset="0"/>
                </a:rPr>
                <a:t>www.genigraphics.com</a:t>
              </a:r>
              <a:r>
                <a:rPr lang="en-US" sz="6000" baseline="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delivery as fast as next business day within the US and Canada. </a:t>
              </a:r>
            </a:p>
            <a:p>
              <a:pPr lvl="0">
                <a:spcBef>
                  <a:spcPts val="0"/>
                </a:spcBef>
                <a:spcAft>
                  <a:spcPts val="2282"/>
                </a:spcAft>
              </a:pPr>
              <a:r>
                <a:rPr lang="en-US" sz="6000" baseline="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a:solidFill>
                    <a:schemeClr val="bg1">
                      <a:lumMod val="50000"/>
                    </a:schemeClr>
                  </a:solidFill>
                  <a:latin typeface="Calibri" pitchFamily="34" charset="0"/>
                  <a:cs typeface="Calibri" panose="020F0502020204030204" pitchFamily="34" charset="0"/>
                </a:rPr>
                <a:t>US and Canada:  1-800-790-4001</a:t>
              </a:r>
            </a:p>
            <a:p>
              <a:pPr lvl="0" algn="ctr">
                <a:spcBef>
                  <a:spcPts val="0"/>
                </a:spcBef>
                <a:spcAft>
                  <a:spcPts val="0"/>
                </a:spcAft>
              </a:pPr>
              <a:r>
                <a:rPr lang="en-US" sz="6000" baseline="0">
                  <a:solidFill>
                    <a:schemeClr val="bg1">
                      <a:lumMod val="50000"/>
                    </a:schemeClr>
                  </a:solidFill>
                  <a:latin typeface="Calibri" pitchFamily="34" charset="0"/>
                  <a:cs typeface="Calibri" panose="020F0502020204030204" pitchFamily="34" charset="0"/>
                </a:rPr>
                <a:t>International: +(1) 913-441-1410</a:t>
              </a:r>
              <a:br>
                <a:rPr lang="en-US" sz="6000" baseline="0">
                  <a:solidFill>
                    <a:schemeClr val="bg1">
                      <a:lumMod val="50000"/>
                    </a:schemeClr>
                  </a:solidFill>
                  <a:latin typeface="Calibri" pitchFamily="34" charset="0"/>
                  <a:cs typeface="Calibri" panose="020F0502020204030204" pitchFamily="34" charset="0"/>
                </a:rPr>
              </a:br>
              <a:r>
                <a:rPr lang="en-US" sz="6000" baseline="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a:solidFill>
                    <a:schemeClr val="bg1">
                      <a:lumMod val="50000"/>
                    </a:schemeClr>
                  </a:solidFill>
                  <a:latin typeface="Calibri" pitchFamily="34" charset="0"/>
                  <a:cs typeface="Calibri" panose="020F0502020204030204" pitchFamily="34" charset="0"/>
                </a:rPr>
              </a:br>
              <a:r>
                <a:rPr lang="en-US" sz="440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8425085"/>
              <a:ext cx="11904515" cy="10246926"/>
            </a:xfrm>
            <a:prstGeom prst="rect">
              <a:avLst/>
            </a:prstGeom>
          </p:spPr>
        </p:pic>
      </p:gr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11037" y="42504519"/>
            <a:ext cx="5297435" cy="185928"/>
          </a:xfrm>
          <a:prstGeom prst="rect">
            <a:avLst/>
          </a:prstGeom>
        </p:spPr>
      </p:pic>
    </p:spTree>
    <p:extLst>
      <p:ext uri="{BB962C8B-B14F-4D97-AF65-F5344CB8AC3E}">
        <p14:creationId xmlns:p14="http://schemas.microsoft.com/office/powerpoint/2010/main" val="256482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28565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6986" y="12848330"/>
            <a:ext cx="30276381" cy="1141179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068439" y="13783507"/>
            <a:ext cx="26105525" cy="10460814"/>
          </a:xfrm>
        </p:spPr>
        <p:txBody>
          <a:bodyPr anchor="ctr">
            <a:noAutofit/>
          </a:bodyPr>
          <a:lstStyle>
            <a:lvl1pPr algn="ctr">
              <a:lnSpc>
                <a:spcPct val="80000"/>
              </a:lnSpc>
              <a:defRPr sz="4244" b="0" spc="0"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2068439" y="24998696"/>
            <a:ext cx="26105525" cy="7329802"/>
          </a:xfrm>
        </p:spPr>
        <p:txBody>
          <a:bodyPr anchor="t">
            <a:normAutofit/>
          </a:bodyPr>
          <a:lstStyle>
            <a:lvl1pPr marL="0" indent="0" algn="ctr">
              <a:buNone/>
              <a:defRPr sz="1415">
                <a:solidFill>
                  <a:schemeClr val="tx2"/>
                </a:solidFill>
              </a:defRPr>
            </a:lvl1pPr>
            <a:lvl2pPr marL="323378" indent="0">
              <a:buNone/>
              <a:defRPr sz="1273">
                <a:solidFill>
                  <a:schemeClr val="tx1">
                    <a:tint val="75000"/>
                  </a:schemeClr>
                </a:solidFill>
              </a:defRPr>
            </a:lvl2pPr>
            <a:lvl3pPr marL="646755" indent="0">
              <a:buNone/>
              <a:defRPr sz="1132">
                <a:solidFill>
                  <a:schemeClr val="tx1">
                    <a:tint val="75000"/>
                  </a:schemeClr>
                </a:solidFill>
              </a:defRPr>
            </a:lvl3pPr>
            <a:lvl4pPr marL="970133" indent="0">
              <a:buNone/>
              <a:defRPr sz="990">
                <a:solidFill>
                  <a:schemeClr val="tx1">
                    <a:tint val="75000"/>
                  </a:schemeClr>
                </a:solidFill>
              </a:defRPr>
            </a:lvl4pPr>
            <a:lvl5pPr marL="1293510" indent="0">
              <a:buNone/>
              <a:defRPr sz="990">
                <a:solidFill>
                  <a:schemeClr val="tx1">
                    <a:tint val="75000"/>
                  </a:schemeClr>
                </a:solidFill>
              </a:defRPr>
            </a:lvl5pPr>
            <a:lvl6pPr marL="1616888" indent="0">
              <a:buNone/>
              <a:defRPr sz="990">
                <a:solidFill>
                  <a:schemeClr val="tx1">
                    <a:tint val="75000"/>
                  </a:schemeClr>
                </a:solidFill>
              </a:defRPr>
            </a:lvl6pPr>
            <a:lvl7pPr marL="1940265" indent="0">
              <a:buNone/>
              <a:defRPr sz="990">
                <a:solidFill>
                  <a:schemeClr val="tx1">
                    <a:tint val="75000"/>
                  </a:schemeClr>
                </a:solidFill>
              </a:defRPr>
            </a:lvl7pPr>
            <a:lvl8pPr marL="2263643" indent="0">
              <a:buNone/>
              <a:defRPr sz="990">
                <a:solidFill>
                  <a:schemeClr val="tx1">
                    <a:tint val="75000"/>
                  </a:schemeClr>
                </a:solidFill>
              </a:defRPr>
            </a:lvl8pPr>
            <a:lvl9pPr marL="2587020" indent="0">
              <a:buNone/>
              <a:defRPr sz="99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5/9/2024</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416680901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70036" y="12552976"/>
            <a:ext cx="12106910" cy="26247133"/>
          </a:xfrm>
        </p:spPr>
        <p:txBody>
          <a:bodyPr/>
          <a:lstStyle>
            <a:lvl1pPr>
              <a:defRPr sz="1556"/>
            </a:lvl1pPr>
            <a:lvl2pPr>
              <a:defRPr sz="1415"/>
            </a:lvl2pPr>
            <a:lvl3pPr>
              <a:defRPr sz="1273"/>
            </a:lvl3pPr>
            <a:lvl4pPr>
              <a:defRPr sz="1132"/>
            </a:lvl4pPr>
            <a:lvl5pPr>
              <a:defRPr sz="1132"/>
            </a:lvl5pPr>
            <a:lvl6pPr>
              <a:defRPr sz="1132"/>
            </a:lvl6pPr>
            <a:lvl7pPr>
              <a:defRPr sz="1132"/>
            </a:lvl7pPr>
            <a:lvl8pPr>
              <a:defRPr sz="1132"/>
            </a:lvl8pPr>
            <a:lvl9pPr>
              <a:defRPr sz="113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890319" y="12552976"/>
            <a:ext cx="12106910" cy="26247133"/>
          </a:xfrm>
        </p:spPr>
        <p:txBody>
          <a:bodyPr/>
          <a:lstStyle>
            <a:lvl1pPr>
              <a:defRPr sz="1556"/>
            </a:lvl1pPr>
            <a:lvl2pPr>
              <a:defRPr sz="1415"/>
            </a:lvl2pPr>
            <a:lvl3pPr>
              <a:defRPr sz="1273"/>
            </a:lvl3pPr>
            <a:lvl4pPr>
              <a:defRPr sz="1132"/>
            </a:lvl4pPr>
            <a:lvl5pPr>
              <a:defRPr sz="1132"/>
            </a:lvl5pPr>
            <a:lvl6pPr>
              <a:defRPr sz="1132"/>
            </a:lvl6pPr>
            <a:lvl7pPr>
              <a:defRPr sz="1132"/>
            </a:lvl7pPr>
            <a:lvl8pPr>
              <a:defRPr sz="1132"/>
            </a:lvl8pPr>
            <a:lvl9pPr>
              <a:defRPr sz="113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DFF08F-DC6B-4601-B491-B0F83F6DD2DA}" type="datetimeFigureOut">
              <a:rPr lang="en-US" dirty="0"/>
              <a:t>5/9/2024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4251070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2270046" y="11940142"/>
            <a:ext cx="12106910" cy="4636941"/>
          </a:xfrm>
        </p:spPr>
        <p:txBody>
          <a:bodyPr anchor="ctr">
            <a:normAutofit/>
          </a:bodyPr>
          <a:lstStyle>
            <a:lvl1pPr marL="0" indent="0">
              <a:buNone/>
              <a:defRPr sz="1415" b="1"/>
            </a:lvl1pPr>
            <a:lvl2pPr marL="323378" indent="0">
              <a:buNone/>
              <a:defRPr sz="1415" b="1"/>
            </a:lvl2pPr>
            <a:lvl3pPr marL="646755" indent="0">
              <a:buNone/>
              <a:defRPr sz="1273" b="1"/>
            </a:lvl3pPr>
            <a:lvl4pPr marL="970133" indent="0">
              <a:buNone/>
              <a:defRPr sz="1132" b="1"/>
            </a:lvl4pPr>
            <a:lvl5pPr marL="1293510" indent="0">
              <a:buNone/>
              <a:defRPr sz="1132" b="1"/>
            </a:lvl5pPr>
            <a:lvl6pPr marL="1616888" indent="0">
              <a:buNone/>
              <a:defRPr sz="1132" b="1"/>
            </a:lvl6pPr>
            <a:lvl7pPr marL="1940265" indent="0">
              <a:buNone/>
              <a:defRPr sz="1132" b="1"/>
            </a:lvl7pPr>
            <a:lvl8pPr marL="2263643" indent="0">
              <a:buNone/>
              <a:defRPr sz="1132" b="1"/>
            </a:lvl8pPr>
            <a:lvl9pPr marL="2587020" indent="0">
              <a:buNone/>
              <a:defRPr sz="1132" b="1"/>
            </a:lvl9pPr>
          </a:lstStyle>
          <a:p>
            <a:pPr lvl="0"/>
            <a:r>
              <a:rPr lang="en-US"/>
              <a:t>Click to edit Master text styles</a:t>
            </a:r>
          </a:p>
        </p:txBody>
      </p:sp>
      <p:sp>
        <p:nvSpPr>
          <p:cNvPr id="4" name="Content Placeholder 3"/>
          <p:cNvSpPr>
            <a:spLocks noGrp="1"/>
          </p:cNvSpPr>
          <p:nvPr>
            <p:ph sz="half" idx="2"/>
          </p:nvPr>
        </p:nvSpPr>
        <p:spPr>
          <a:xfrm>
            <a:off x="2270046" y="16577095"/>
            <a:ext cx="12106910" cy="22253004"/>
          </a:xfrm>
        </p:spPr>
        <p:txBody>
          <a:bodyPr/>
          <a:lstStyle>
            <a:lvl1pPr>
              <a:defRPr sz="1556"/>
            </a:lvl1pPr>
            <a:lvl2pPr>
              <a:defRPr sz="1415"/>
            </a:lvl2pPr>
            <a:lvl3pPr>
              <a:defRPr sz="1273"/>
            </a:lvl3pPr>
            <a:lvl4pPr>
              <a:defRPr sz="1132"/>
            </a:lvl4pPr>
            <a:lvl5pPr>
              <a:defRPr sz="1132"/>
            </a:lvl5pPr>
            <a:lvl6pPr>
              <a:defRPr sz="1132"/>
            </a:lvl6pPr>
            <a:lvl7pPr>
              <a:defRPr sz="1132"/>
            </a:lvl7pPr>
            <a:lvl8pPr>
              <a:defRPr sz="1132"/>
            </a:lvl8pPr>
            <a:lvl9pPr>
              <a:defRPr sz="113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889750" y="11940142"/>
            <a:ext cx="12106910" cy="4636941"/>
          </a:xfrm>
        </p:spPr>
        <p:txBody>
          <a:bodyPr anchor="ctr">
            <a:normAutofit/>
          </a:bodyPr>
          <a:lstStyle>
            <a:lvl1pPr marL="0" indent="0">
              <a:buNone/>
              <a:defRPr sz="1415" b="1"/>
            </a:lvl1pPr>
            <a:lvl2pPr marL="323378" indent="0">
              <a:buNone/>
              <a:defRPr sz="1415" b="1"/>
            </a:lvl2pPr>
            <a:lvl3pPr marL="646755" indent="0">
              <a:buNone/>
              <a:defRPr sz="1273" b="1"/>
            </a:lvl3pPr>
            <a:lvl4pPr marL="970133" indent="0">
              <a:buNone/>
              <a:defRPr sz="1132" b="1"/>
            </a:lvl4pPr>
            <a:lvl5pPr marL="1293510" indent="0">
              <a:buNone/>
              <a:defRPr sz="1132" b="1"/>
            </a:lvl5pPr>
            <a:lvl6pPr marL="1616888" indent="0">
              <a:buNone/>
              <a:defRPr sz="1132" b="1"/>
            </a:lvl6pPr>
            <a:lvl7pPr marL="1940265" indent="0">
              <a:buNone/>
              <a:defRPr sz="1132" b="1"/>
            </a:lvl7pPr>
            <a:lvl8pPr marL="2263643" indent="0">
              <a:buNone/>
              <a:defRPr sz="1132" b="1"/>
            </a:lvl8pPr>
            <a:lvl9pPr marL="2587020" indent="0">
              <a:buNone/>
              <a:defRPr sz="1132" b="1"/>
            </a:lvl9pPr>
          </a:lstStyle>
          <a:p>
            <a:pPr lvl="0"/>
            <a:r>
              <a:rPr lang="en-US"/>
              <a:t>Click to edit Master text styles</a:t>
            </a:r>
          </a:p>
        </p:txBody>
      </p:sp>
      <p:sp>
        <p:nvSpPr>
          <p:cNvPr id="6" name="Content Placeholder 5"/>
          <p:cNvSpPr>
            <a:spLocks noGrp="1"/>
          </p:cNvSpPr>
          <p:nvPr>
            <p:ph sz="quarter" idx="4"/>
          </p:nvPr>
        </p:nvSpPr>
        <p:spPr>
          <a:xfrm>
            <a:off x="15889750" y="16577082"/>
            <a:ext cx="12106910" cy="22253004"/>
          </a:xfrm>
        </p:spPr>
        <p:txBody>
          <a:bodyPr/>
          <a:lstStyle>
            <a:lvl1pPr>
              <a:defRPr sz="1556"/>
            </a:lvl1pPr>
            <a:lvl2pPr>
              <a:defRPr sz="1415"/>
            </a:lvl2pPr>
            <a:lvl3pPr>
              <a:defRPr sz="1273"/>
            </a:lvl3pPr>
            <a:lvl4pPr>
              <a:defRPr sz="1132"/>
            </a:lvl4pPr>
            <a:lvl5pPr>
              <a:defRPr sz="1132"/>
            </a:lvl5pPr>
            <a:lvl6pPr>
              <a:defRPr sz="1132"/>
            </a:lvl6pPr>
            <a:lvl7pPr>
              <a:defRPr sz="1132"/>
            </a:lvl7pPr>
            <a:lvl8pPr>
              <a:defRPr sz="1132"/>
            </a:lvl8pPr>
            <a:lvl9pPr>
              <a:defRPr sz="113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6DFF08F-DC6B-4601-B491-B0F83F6DD2DA}" type="datetimeFigureOut">
              <a:rPr lang="en-US" dirty="0"/>
              <a:t>5/9/2024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924081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DFF08F-DC6B-4601-B491-B0F83F6DD2DA}" type="datetimeFigureOut">
              <a:rPr lang="en-US" dirty="0"/>
              <a:t>5/9/2024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525650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5/9/2024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68791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2270045" y="13408861"/>
            <a:ext cx="15133638" cy="23964773"/>
          </a:xfrm>
        </p:spPr>
        <p:txBody>
          <a:bodyPr/>
          <a:lstStyle>
            <a:lvl1pPr>
              <a:defRPr sz="1556"/>
            </a:lvl1pPr>
            <a:lvl2pPr>
              <a:defRPr sz="1415"/>
            </a:lvl2pPr>
            <a:lvl3pPr>
              <a:defRPr sz="1273"/>
            </a:lvl3pPr>
            <a:lvl4pPr>
              <a:defRPr sz="1132"/>
            </a:lvl4pPr>
            <a:lvl5pPr>
              <a:defRPr sz="1132"/>
            </a:lvl5pPr>
            <a:lvl6pPr>
              <a:defRPr sz="1132"/>
            </a:lvl6pPr>
            <a:lvl7pPr>
              <a:defRPr sz="1132"/>
            </a:lvl7pPr>
            <a:lvl8pPr>
              <a:defRPr sz="1132"/>
            </a:lvl8pPr>
            <a:lvl9pPr>
              <a:defRPr sz="113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504809" y="13400421"/>
            <a:ext cx="8474837" cy="21417830"/>
          </a:xfrm>
        </p:spPr>
        <p:txBody>
          <a:bodyPr>
            <a:normAutofit/>
          </a:bodyPr>
          <a:lstStyle>
            <a:lvl1pPr marL="0" indent="0">
              <a:lnSpc>
                <a:spcPct val="95000"/>
              </a:lnSpc>
              <a:buNone/>
              <a:defRPr sz="1202"/>
            </a:lvl1pPr>
            <a:lvl2pPr marL="323378" indent="0">
              <a:buNone/>
              <a:defRPr sz="849"/>
            </a:lvl2pPr>
            <a:lvl3pPr marL="646755" indent="0">
              <a:buNone/>
              <a:defRPr sz="707"/>
            </a:lvl3pPr>
            <a:lvl4pPr marL="970133" indent="0">
              <a:buNone/>
              <a:defRPr sz="637"/>
            </a:lvl4pPr>
            <a:lvl5pPr marL="1293510" indent="0">
              <a:buNone/>
              <a:defRPr sz="637"/>
            </a:lvl5pPr>
            <a:lvl6pPr marL="1616888" indent="0">
              <a:buNone/>
              <a:defRPr sz="637"/>
            </a:lvl6pPr>
            <a:lvl7pPr marL="1940265" indent="0">
              <a:buNone/>
              <a:defRPr sz="637"/>
            </a:lvl7pPr>
            <a:lvl8pPr marL="2263643" indent="0">
              <a:buNone/>
              <a:defRPr sz="637"/>
            </a:lvl8pPr>
            <a:lvl9pPr marL="2587020" indent="0">
              <a:buNone/>
              <a:defRPr sz="637"/>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5/9/2024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552266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Picture Placeholder 2"/>
          <p:cNvSpPr>
            <a:spLocks noGrp="1" noChangeAspect="1"/>
          </p:cNvSpPr>
          <p:nvPr>
            <p:ph type="pic" idx="1"/>
          </p:nvPr>
        </p:nvSpPr>
        <p:spPr>
          <a:xfrm>
            <a:off x="2270046" y="13799825"/>
            <a:ext cx="15738983" cy="23964773"/>
          </a:xfrm>
          <a:solidFill>
            <a:schemeClr val="tx2">
              <a:lumMod val="60000"/>
              <a:lumOff val="40000"/>
            </a:schemeClr>
          </a:solidFill>
        </p:spPr>
        <p:txBody>
          <a:bodyPr tIns="365760" anchor="t"/>
          <a:lstStyle>
            <a:lvl1pPr marL="0" indent="0" algn="ctr">
              <a:buNone/>
              <a:defRPr sz="2263">
                <a:solidFill>
                  <a:schemeClr val="tx1">
                    <a:lumMod val="50000"/>
                  </a:schemeClr>
                </a:solidFill>
              </a:defRPr>
            </a:lvl1pPr>
            <a:lvl2pPr marL="323378" indent="0">
              <a:buNone/>
              <a:defRPr sz="1980"/>
            </a:lvl2pPr>
            <a:lvl3pPr marL="646755" indent="0">
              <a:buNone/>
              <a:defRPr sz="1698"/>
            </a:lvl3pPr>
            <a:lvl4pPr marL="970133" indent="0">
              <a:buNone/>
              <a:defRPr sz="1415"/>
            </a:lvl4pPr>
            <a:lvl5pPr marL="1293510" indent="0">
              <a:buNone/>
              <a:defRPr sz="1415"/>
            </a:lvl5pPr>
            <a:lvl6pPr marL="1616888" indent="0">
              <a:buNone/>
              <a:defRPr sz="1415"/>
            </a:lvl6pPr>
            <a:lvl7pPr marL="1940265" indent="0">
              <a:buNone/>
              <a:defRPr sz="1415"/>
            </a:lvl7pPr>
            <a:lvl8pPr marL="2263643" indent="0">
              <a:buNone/>
              <a:defRPr sz="1415"/>
            </a:lvl8pPr>
            <a:lvl9pPr marL="2587020" indent="0">
              <a:buNone/>
              <a:defRPr sz="1415"/>
            </a:lvl9pPr>
          </a:lstStyle>
          <a:p>
            <a:endParaRPr lang="en-US"/>
          </a:p>
        </p:txBody>
      </p:sp>
      <p:sp>
        <p:nvSpPr>
          <p:cNvPr id="4" name="Text Placeholder 3"/>
          <p:cNvSpPr>
            <a:spLocks noGrp="1"/>
          </p:cNvSpPr>
          <p:nvPr>
            <p:ph type="body" sz="half" idx="2"/>
          </p:nvPr>
        </p:nvSpPr>
        <p:spPr>
          <a:xfrm>
            <a:off x="19480921" y="13419975"/>
            <a:ext cx="8474837" cy="21397119"/>
          </a:xfrm>
        </p:spPr>
        <p:txBody>
          <a:bodyPr>
            <a:normAutofit/>
          </a:bodyPr>
          <a:lstStyle>
            <a:lvl1pPr marL="0" indent="0">
              <a:lnSpc>
                <a:spcPct val="95000"/>
              </a:lnSpc>
              <a:buNone/>
              <a:defRPr sz="1202"/>
            </a:lvl1pPr>
            <a:lvl2pPr marL="323378" indent="0">
              <a:buNone/>
              <a:defRPr sz="849"/>
            </a:lvl2pPr>
            <a:lvl3pPr marL="646755" indent="0">
              <a:buNone/>
              <a:defRPr sz="707"/>
            </a:lvl3pPr>
            <a:lvl4pPr marL="970133" indent="0">
              <a:buNone/>
              <a:defRPr sz="637"/>
            </a:lvl4pPr>
            <a:lvl5pPr marL="1293510" indent="0">
              <a:buNone/>
              <a:defRPr sz="637"/>
            </a:lvl5pPr>
            <a:lvl6pPr marL="1616888" indent="0">
              <a:buNone/>
              <a:defRPr sz="637"/>
            </a:lvl6pPr>
            <a:lvl7pPr marL="1940265" indent="0">
              <a:buNone/>
              <a:defRPr sz="637"/>
            </a:lvl7pPr>
            <a:lvl8pPr marL="2263643" indent="0">
              <a:buNone/>
              <a:defRPr sz="637"/>
            </a:lvl8pPr>
            <a:lvl9pPr marL="2587020" indent="0">
              <a:buNone/>
              <a:defRPr sz="637"/>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5/9/2024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4079636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198" y="1098931"/>
            <a:ext cx="30259708" cy="1027061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67460" y="1773272"/>
            <a:ext cx="25727184" cy="941473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267460" y="12552976"/>
            <a:ext cx="25727184" cy="262471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256002" y="40078916"/>
            <a:ext cx="8589773" cy="2278397"/>
          </a:xfrm>
          <a:prstGeom prst="rect">
            <a:avLst/>
          </a:prstGeom>
        </p:spPr>
        <p:txBody>
          <a:bodyPr vert="horz" lIns="91440" tIns="45720" rIns="45720" bIns="45720" rtlCol="0" anchor="ctr"/>
          <a:lstStyle>
            <a:lvl1pPr algn="l">
              <a:defRPr sz="743">
                <a:solidFill>
                  <a:schemeClr val="tx1"/>
                </a:solidFill>
              </a:defRPr>
            </a:lvl1pPr>
          </a:lstStyle>
          <a:p>
            <a:fld id="{96DFF08F-DC6B-4601-B491-B0F83F6DD2DA}" type="datetimeFigureOut">
              <a:rPr lang="en-US" dirty="0"/>
              <a:pPr/>
              <a:t>5/9/2024</a:t>
            </a:fld>
            <a:endParaRPr lang="en-US"/>
          </a:p>
        </p:txBody>
      </p:sp>
      <p:sp>
        <p:nvSpPr>
          <p:cNvPr id="5" name="Footer Placeholder 4"/>
          <p:cNvSpPr>
            <a:spLocks noGrp="1"/>
          </p:cNvSpPr>
          <p:nvPr>
            <p:ph type="ftr" sz="quarter" idx="3"/>
          </p:nvPr>
        </p:nvSpPr>
        <p:spPr>
          <a:xfrm>
            <a:off x="13872503" y="40078916"/>
            <a:ext cx="13440957" cy="2278397"/>
          </a:xfrm>
          <a:prstGeom prst="rect">
            <a:avLst/>
          </a:prstGeom>
        </p:spPr>
        <p:txBody>
          <a:bodyPr vert="horz" lIns="91440" tIns="45720" rIns="91440" bIns="45720" rtlCol="0" anchor="ctr"/>
          <a:lstStyle>
            <a:lvl1pPr algn="r">
              <a:defRPr sz="743">
                <a:solidFill>
                  <a:schemeClr val="tx1"/>
                </a:solidFill>
              </a:defRPr>
            </a:lvl1pPr>
          </a:lstStyle>
          <a:p>
            <a:endParaRPr lang="en-US"/>
          </a:p>
        </p:txBody>
      </p:sp>
      <p:sp>
        <p:nvSpPr>
          <p:cNvPr id="6" name="Slide Number Placeholder 5"/>
          <p:cNvSpPr>
            <a:spLocks noGrp="1"/>
          </p:cNvSpPr>
          <p:nvPr>
            <p:ph type="sldNum" sz="quarter" idx="4"/>
          </p:nvPr>
        </p:nvSpPr>
        <p:spPr>
          <a:xfrm>
            <a:off x="27358184" y="40078916"/>
            <a:ext cx="2349150" cy="2278397"/>
          </a:xfrm>
          <a:prstGeom prst="rect">
            <a:avLst/>
          </a:prstGeom>
        </p:spPr>
        <p:txBody>
          <a:bodyPr vert="horz" lIns="45720" tIns="45720" rIns="91440" bIns="45720" rtlCol="0" anchor="ctr"/>
          <a:lstStyle>
            <a:lvl1pPr algn="l">
              <a:defRPr sz="849" b="0">
                <a:solidFill>
                  <a:schemeClr val="tx1"/>
                </a:solidFill>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2941699399"/>
      </p:ext>
    </p:extLst>
  </p:cSld>
  <p:clrMap bg1="dk1" tx1="lt1" bg2="dk2" tx2="lt2" accent1="accent1" accent2="accent2" accent3="accent3" accent4="accent4" accent5="accent5" accent6="accent6" hlink="hlink" folHlink="folHlink"/>
  <p:sldLayoutIdLst>
    <p:sldLayoutId id="2147483959"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 id="2147483968" r:id="rId10"/>
    <p:sldLayoutId id="2147483969" r:id="rId11"/>
    <p:sldLayoutId id="2147483970" r:id="rId12"/>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s://doi.org/10.1016/j.csite.2018.100372" TargetMode="External"/><Relationship Id="rId7" Type="http://schemas.openxmlformats.org/officeDocument/2006/relationships/image" Target="../media/image7.png"/><Relationship Id="rId2" Type="http://schemas.openxmlformats.org/officeDocument/2006/relationships/hyperlink" Target="https://doi.org/10.1016/j.est.2022.104381" TargetMode="External"/><Relationship Id="rId1" Type="http://schemas.openxmlformats.org/officeDocument/2006/relationships/slideLayout" Target="../slideLayouts/slideLayout1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6841880" y="1410113"/>
            <a:ext cx="18853202" cy="2909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73940" tIns="434850" rIns="173940" bIns="43485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a:r>
              <a:rPr lang="en-US" sz="6600" b="1">
                <a:latin typeface="Times New Roman"/>
                <a:cs typeface="Times New Roman"/>
              </a:rPr>
              <a:t>Design A Sand Heat Storage for Residential Heating</a:t>
            </a:r>
            <a:endParaRPr lang="en-US" sz="6600">
              <a:latin typeface="Times New Roman"/>
              <a:cs typeface="Times New Roman"/>
            </a:endParaRPr>
          </a:p>
        </p:txBody>
      </p:sp>
      <p:sp>
        <p:nvSpPr>
          <p:cNvPr id="5" name="Text Box 123"/>
          <p:cNvSpPr txBox="1">
            <a:spLocks noChangeArrowheads="1"/>
          </p:cNvSpPr>
          <p:nvPr/>
        </p:nvSpPr>
        <p:spPr bwMode="auto">
          <a:xfrm>
            <a:off x="261092" y="2843458"/>
            <a:ext cx="11492635" cy="2227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173940" rIns="173940" bIns="17394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r>
              <a:rPr lang="en-US" sz="2800" b="1">
                <a:latin typeface="Arial"/>
                <a:cs typeface="Arial"/>
              </a:rPr>
              <a:t>Team 17</a:t>
            </a:r>
            <a:endParaRPr lang="en-US" sz="2800" b="1">
              <a:cs typeface="Arial"/>
            </a:endParaRPr>
          </a:p>
          <a:p>
            <a:pPr algn="just"/>
            <a:r>
              <a:rPr lang="en-US" sz="2800" b="1">
                <a:latin typeface="Arial"/>
                <a:cs typeface="Arial"/>
              </a:rPr>
              <a:t>FARIS SAMARGANDI -CHE</a:t>
            </a:r>
            <a:endParaRPr lang="en-US" sz="2800">
              <a:cs typeface="Arial"/>
            </a:endParaRPr>
          </a:p>
          <a:p>
            <a:pPr algn="just"/>
            <a:r>
              <a:rPr lang="en-US" sz="2800" b="1">
                <a:latin typeface="Arial"/>
                <a:cs typeface="Arial"/>
              </a:rPr>
              <a:t>MAHMOUD ALSHENGITI -CHE</a:t>
            </a:r>
            <a:endParaRPr lang="en-US" sz="2800">
              <a:cs typeface="Arial"/>
            </a:endParaRPr>
          </a:p>
          <a:p>
            <a:pPr algn="just"/>
            <a:r>
              <a:rPr lang="en-US" sz="2800" b="1">
                <a:latin typeface="Arial"/>
                <a:cs typeface="Arial"/>
              </a:rPr>
              <a:t>KHALID ALHARBI -ISE</a:t>
            </a:r>
          </a:p>
          <a:p>
            <a:pPr algn="just"/>
            <a:r>
              <a:rPr lang="en-US" sz="2800" b="1">
                <a:latin typeface="Arial"/>
                <a:cs typeface="Arial"/>
              </a:rPr>
              <a:t>MUAAZ ALANDEJANI- ME</a:t>
            </a:r>
            <a:endParaRPr lang="en-US" sz="2800" b="1">
              <a:cs typeface="Arial"/>
            </a:endParaRPr>
          </a:p>
          <a:p>
            <a:pPr algn="just"/>
            <a:r>
              <a:rPr lang="en-US" sz="2800" b="1">
                <a:latin typeface="Arial"/>
                <a:cs typeface="Arial"/>
              </a:rPr>
              <a:t>ABULLAH MASHAT-ME</a:t>
            </a:r>
          </a:p>
          <a:p>
            <a:pPr algn="just"/>
            <a:r>
              <a:rPr lang="en-US" sz="2800" b="1">
                <a:latin typeface="Arial"/>
                <a:cs typeface="Arial"/>
              </a:rPr>
              <a:t>HAMZA MOSAWA-CE</a:t>
            </a:r>
          </a:p>
          <a:p>
            <a:pPr algn="ctr"/>
            <a:endParaRPr lang="en-US" sz="2800" b="1">
              <a:solidFill>
                <a:schemeClr val="accent6"/>
              </a:solidFill>
              <a:cs typeface="Arial"/>
            </a:endParaRPr>
          </a:p>
          <a:p>
            <a:pPr algn="ctr"/>
            <a:endParaRPr lang="en-US" sz="2800" b="1">
              <a:solidFill>
                <a:schemeClr val="accent6"/>
              </a:solidFill>
              <a:cs typeface="Arial"/>
            </a:endParaRPr>
          </a:p>
          <a:p>
            <a:pPr algn="ctr"/>
            <a:endParaRPr lang="en-US" sz="2800" b="1">
              <a:solidFill>
                <a:schemeClr val="accent6"/>
              </a:solidFill>
              <a:cs typeface="Arial"/>
            </a:endParaRPr>
          </a:p>
          <a:p>
            <a:pPr algn="ctr"/>
            <a:endParaRPr lang="en-US" sz="2800" b="1">
              <a:solidFill>
                <a:schemeClr val="accent6"/>
              </a:solidFill>
              <a:cs typeface="Arial"/>
            </a:endParaRPr>
          </a:p>
          <a:p>
            <a:pPr algn="ctr"/>
            <a:endParaRPr lang="en-US" sz="2800" b="1">
              <a:solidFill>
                <a:schemeClr val="accent6"/>
              </a:solidFill>
              <a:cs typeface="Arial"/>
            </a:endParaRPr>
          </a:p>
        </p:txBody>
      </p:sp>
      <p:sp>
        <p:nvSpPr>
          <p:cNvPr id="24" name="TextBox 23"/>
          <p:cNvSpPr txBox="1"/>
          <p:nvPr/>
        </p:nvSpPr>
        <p:spPr>
          <a:xfrm>
            <a:off x="1261136" y="39049741"/>
            <a:ext cx="175703" cy="549484"/>
          </a:xfrm>
          <a:prstGeom prst="rect">
            <a:avLst/>
          </a:prstGeom>
          <a:solidFill>
            <a:schemeClr val="accent1">
              <a:lumMod val="40000"/>
              <a:lumOff val="60000"/>
            </a:schemeClr>
          </a:solidFill>
        </p:spPr>
        <p:txBody>
          <a:bodyPr wrap="none" lIns="86970" tIns="43485" rIns="86970" bIns="43485" rtlCol="0">
            <a:spAutoFit/>
          </a:bodyPr>
          <a:lstStyle/>
          <a:p>
            <a:endParaRPr lang="en-US" sz="3000" dirty="0"/>
          </a:p>
        </p:txBody>
      </p:sp>
      <p:sp>
        <p:nvSpPr>
          <p:cNvPr id="26" name="TextBox 25"/>
          <p:cNvSpPr txBox="1"/>
          <p:nvPr/>
        </p:nvSpPr>
        <p:spPr>
          <a:xfrm>
            <a:off x="17521917" y="39862784"/>
            <a:ext cx="12499503" cy="2928240"/>
          </a:xfrm>
          <a:prstGeom prst="rect">
            <a:avLst/>
          </a:prstGeom>
          <a:noFill/>
        </p:spPr>
        <p:txBody>
          <a:bodyPr wrap="square" lIns="86970" tIns="86970" rIns="86970" bIns="86970" numCol="1" spcCol="434850" rtlCol="0" anchor="t">
            <a:noAutofit/>
          </a:bodyPr>
          <a:lstStyle/>
          <a:p>
            <a:pPr marL="406400" indent="-406400">
              <a:spcAft>
                <a:spcPts val="800"/>
              </a:spcAft>
              <a:buFont typeface="Arial" panose="020B0604020202020204" pitchFamily="34" charset="0"/>
              <a:buChar char="•"/>
            </a:pPr>
            <a:r>
              <a:rPr lang="en-US" sz="1800" dirty="0">
                <a:solidFill>
                  <a:schemeClr val="bg1"/>
                </a:solidFill>
                <a:ea typeface="+mn-lt"/>
                <a:cs typeface="+mn-lt"/>
              </a:rPr>
              <a:t>Poulose, T., Kumar, S., &amp; Torell, G. (2022). Power storage using sand and engineered materials as an alternative for existing energy storage technologies. </a:t>
            </a:r>
            <a:r>
              <a:rPr lang="en-US" sz="1800" i="1" dirty="0">
                <a:solidFill>
                  <a:schemeClr val="bg1"/>
                </a:solidFill>
                <a:ea typeface="+mn-lt"/>
                <a:cs typeface="+mn-lt"/>
              </a:rPr>
              <a:t>Journal of Energy Storage</a:t>
            </a:r>
            <a:r>
              <a:rPr lang="en-US" sz="1800" dirty="0">
                <a:solidFill>
                  <a:schemeClr val="bg1"/>
                </a:solidFill>
                <a:ea typeface="+mn-lt"/>
                <a:cs typeface="+mn-lt"/>
              </a:rPr>
              <a:t>, </a:t>
            </a:r>
            <a:r>
              <a:rPr lang="en-US" sz="1800" i="1" dirty="0">
                <a:solidFill>
                  <a:schemeClr val="bg1"/>
                </a:solidFill>
                <a:ea typeface="+mn-lt"/>
                <a:cs typeface="+mn-lt"/>
              </a:rPr>
              <a:t>51</a:t>
            </a:r>
            <a:r>
              <a:rPr lang="en-US" sz="1800" dirty="0">
                <a:solidFill>
                  <a:schemeClr val="bg1"/>
                </a:solidFill>
                <a:ea typeface="+mn-lt"/>
                <a:cs typeface="+mn-lt"/>
              </a:rPr>
              <a:t>, 104381. </a:t>
            </a:r>
            <a:r>
              <a:rPr lang="en-US" sz="1800" dirty="0">
                <a:solidFill>
                  <a:schemeClr val="bg1"/>
                </a:solidFill>
                <a:ea typeface="+mn-lt"/>
                <a:cs typeface="+mn-lt"/>
                <a:hlinkClick r:id="rId2">
                  <a:extLst>
                    <a:ext uri="{A12FA001-AC4F-418D-AE19-62706E023703}">
                      <ahyp:hlinkClr xmlns:ahyp="http://schemas.microsoft.com/office/drawing/2018/hyperlinkcolor" val="tx"/>
                    </a:ext>
                  </a:extLst>
                </a:hlinkClick>
              </a:rPr>
              <a:t>https://doi.org/10.1016/j.est.2022.104381</a:t>
            </a:r>
            <a:endParaRPr lang="en-US" sz="1800">
              <a:solidFill>
                <a:schemeClr val="bg1"/>
              </a:solidFill>
              <a:latin typeface="Times New Roman"/>
              <a:ea typeface="Calibri"/>
              <a:cs typeface="Arial"/>
            </a:endParaRPr>
          </a:p>
          <a:p>
            <a:pPr marL="406400" indent="-406400">
              <a:spcAft>
                <a:spcPts val="800"/>
              </a:spcAft>
              <a:buFont typeface="Arial" panose="020B0604020202020204" pitchFamily="34" charset="0"/>
              <a:buChar char="•"/>
            </a:pPr>
            <a:r>
              <a:rPr lang="en-US" sz="1800" dirty="0">
                <a:solidFill>
                  <a:schemeClr val="bg1"/>
                </a:solidFill>
                <a:ea typeface="+mn-lt"/>
                <a:cs typeface="+mn-lt"/>
              </a:rPr>
              <a:t>Kiwan, S., &amp; Soud, Q. R. (2019). Numerical investigation of sand-basalt heat storage system for beam-down solar concentrators. </a:t>
            </a:r>
            <a:r>
              <a:rPr lang="en-US" sz="1800" i="1" dirty="0">
                <a:solidFill>
                  <a:schemeClr val="bg1"/>
                </a:solidFill>
                <a:ea typeface="+mn-lt"/>
                <a:cs typeface="+mn-lt"/>
              </a:rPr>
              <a:t>Case Studies in Thermal Engineering</a:t>
            </a:r>
            <a:r>
              <a:rPr lang="en-US" sz="1800" dirty="0">
                <a:solidFill>
                  <a:schemeClr val="bg1"/>
                </a:solidFill>
                <a:ea typeface="+mn-lt"/>
                <a:cs typeface="+mn-lt"/>
              </a:rPr>
              <a:t>, </a:t>
            </a:r>
            <a:r>
              <a:rPr lang="en-US" sz="1800" i="1" dirty="0">
                <a:solidFill>
                  <a:schemeClr val="bg1"/>
                </a:solidFill>
                <a:ea typeface="+mn-lt"/>
                <a:cs typeface="+mn-lt"/>
              </a:rPr>
              <a:t>13</a:t>
            </a:r>
            <a:r>
              <a:rPr lang="en-US" sz="1800" dirty="0">
                <a:solidFill>
                  <a:schemeClr val="bg1"/>
                </a:solidFill>
                <a:ea typeface="+mn-lt"/>
                <a:cs typeface="+mn-lt"/>
              </a:rPr>
              <a:t>, 100372. </a:t>
            </a:r>
            <a:r>
              <a:rPr lang="en-US" sz="1800" dirty="0">
                <a:solidFill>
                  <a:schemeClr val="bg1"/>
                </a:solidFill>
                <a:ea typeface="+mn-lt"/>
                <a:cs typeface="+mn-lt"/>
                <a:hlinkClick r:id="rId3">
                  <a:extLst>
                    <a:ext uri="{A12FA001-AC4F-418D-AE19-62706E023703}">
                      <ahyp:hlinkClr xmlns:ahyp="http://schemas.microsoft.com/office/drawing/2018/hyperlinkcolor" val="tx"/>
                    </a:ext>
                  </a:extLst>
                </a:hlinkClick>
              </a:rPr>
              <a:t>https://doi.org/10.1016/j.csite.2018.100372</a:t>
            </a:r>
            <a:endParaRPr lang="en-US" sz="1800">
              <a:solidFill>
                <a:schemeClr val="bg1"/>
              </a:solidFill>
              <a:latin typeface="Times New Roman"/>
              <a:ea typeface="Calibri"/>
              <a:cs typeface="Arial"/>
            </a:endParaRPr>
          </a:p>
          <a:p>
            <a:pPr marL="406400" indent="-406400">
              <a:spcAft>
                <a:spcPts val="800"/>
              </a:spcAft>
              <a:buFont typeface="Arial" panose="020B0604020202020204" pitchFamily="34" charset="0"/>
              <a:buChar char="•"/>
            </a:pPr>
            <a:r>
              <a:rPr lang="en-US" sz="1800" dirty="0">
                <a:solidFill>
                  <a:schemeClr val="bg1"/>
                </a:solidFill>
                <a:ea typeface="+mn-lt"/>
                <a:cs typeface="+mn-lt"/>
              </a:rPr>
              <a:t>Poulose, T., Kumar, S., &amp; Torell, G. (2022). Power storage using sand and engineered materials as an alternative for existing energy storage technologies. </a:t>
            </a:r>
            <a:r>
              <a:rPr lang="en-US" sz="1800" i="1" dirty="0">
                <a:solidFill>
                  <a:schemeClr val="bg1"/>
                </a:solidFill>
                <a:ea typeface="+mn-lt"/>
                <a:cs typeface="+mn-lt"/>
              </a:rPr>
              <a:t>Journal of Energy Storage</a:t>
            </a:r>
            <a:r>
              <a:rPr lang="en-US" sz="1800" dirty="0">
                <a:solidFill>
                  <a:schemeClr val="bg1"/>
                </a:solidFill>
                <a:ea typeface="+mn-lt"/>
                <a:cs typeface="+mn-lt"/>
              </a:rPr>
              <a:t>, </a:t>
            </a:r>
            <a:r>
              <a:rPr lang="en-US" sz="1800" i="1" dirty="0">
                <a:solidFill>
                  <a:schemeClr val="bg1"/>
                </a:solidFill>
                <a:ea typeface="+mn-lt"/>
                <a:cs typeface="+mn-lt"/>
              </a:rPr>
              <a:t>51</a:t>
            </a:r>
            <a:r>
              <a:rPr lang="en-US" sz="1800" dirty="0">
                <a:solidFill>
                  <a:schemeClr val="bg1"/>
                </a:solidFill>
                <a:ea typeface="+mn-lt"/>
                <a:cs typeface="+mn-lt"/>
              </a:rPr>
              <a:t>, 104381. </a:t>
            </a:r>
            <a:r>
              <a:rPr lang="en-US" sz="1800" dirty="0">
                <a:solidFill>
                  <a:schemeClr val="bg1"/>
                </a:solidFill>
                <a:ea typeface="+mn-lt"/>
                <a:cs typeface="+mn-lt"/>
                <a:hlinkClick r:id="rId2">
                  <a:extLst>
                    <a:ext uri="{A12FA001-AC4F-418D-AE19-62706E023703}">
                      <ahyp:hlinkClr xmlns:ahyp="http://schemas.microsoft.com/office/drawing/2018/hyperlinkcolor" val="tx"/>
                    </a:ext>
                  </a:extLst>
                </a:hlinkClick>
              </a:rPr>
              <a:t>https://doi.org/10.1016/j.est.2022.104381</a:t>
            </a:r>
            <a:endParaRPr lang="en-US" sz="1800" dirty="0">
              <a:solidFill>
                <a:schemeClr val="bg1"/>
              </a:solidFill>
              <a:latin typeface="Times New Roman"/>
              <a:ea typeface="Calibri"/>
              <a:cs typeface="Arial"/>
            </a:endParaRPr>
          </a:p>
          <a:p>
            <a:pPr marL="406400" indent="-406400">
              <a:spcAft>
                <a:spcPts val="800"/>
              </a:spcAft>
              <a:buFont typeface="Arial" panose="020B0604020202020204" pitchFamily="34" charset="0"/>
              <a:buChar char="•"/>
            </a:pPr>
            <a:endParaRPr lang="en-US" sz="1800" dirty="0">
              <a:latin typeface="Trebuchet MS"/>
              <a:ea typeface="Calibri"/>
              <a:cs typeface="Arial"/>
            </a:endParaRPr>
          </a:p>
        </p:txBody>
      </p:sp>
      <p:sp>
        <p:nvSpPr>
          <p:cNvPr id="27" name="TextBox 26"/>
          <p:cNvSpPr txBox="1"/>
          <p:nvPr/>
        </p:nvSpPr>
        <p:spPr>
          <a:xfrm>
            <a:off x="17903177" y="38856220"/>
            <a:ext cx="3325668" cy="918816"/>
          </a:xfrm>
          <a:prstGeom prst="rect">
            <a:avLst/>
          </a:prstGeom>
          <a:noFill/>
        </p:spPr>
        <p:txBody>
          <a:bodyPr wrap="none" lIns="86970" tIns="43485" rIns="86970" bIns="43485" rtlCol="0">
            <a:spAutoFit/>
          </a:bodyPr>
          <a:lstStyle/>
          <a:p>
            <a:r>
              <a:rPr lang="en-US" sz="5400" b="1" dirty="0"/>
              <a:t>References</a:t>
            </a:r>
          </a:p>
        </p:txBody>
      </p:sp>
      <p:sp>
        <p:nvSpPr>
          <p:cNvPr id="10" name="Text Box 189"/>
          <p:cNvSpPr txBox="1">
            <a:spLocks noChangeArrowheads="1"/>
          </p:cNvSpPr>
          <p:nvPr/>
        </p:nvSpPr>
        <p:spPr bwMode="auto">
          <a:xfrm>
            <a:off x="306016" y="6120147"/>
            <a:ext cx="8631719" cy="48456754"/>
          </a:xfrm>
          <a:prstGeom prst="rect">
            <a:avLst/>
          </a:prstGeom>
          <a:solidFill>
            <a:schemeClr val="accent2">
              <a:lumMod val="20000"/>
              <a:lumOff val="80000"/>
            </a:schemeClr>
          </a:solidFill>
          <a:ln/>
        </p:spPr>
        <p:style>
          <a:lnRef idx="1">
            <a:schemeClr val="accent3"/>
          </a:lnRef>
          <a:fillRef idx="2">
            <a:schemeClr val="accent3"/>
          </a:fillRef>
          <a:effectRef idx="1">
            <a:schemeClr val="accent3"/>
          </a:effectRef>
          <a:fontRef idx="minor">
            <a:schemeClr val="dk1"/>
          </a:fontRef>
        </p:style>
        <p:txBody>
          <a:bodyPr wrap="square" lIns="173940" tIns="173940" rIns="173940" bIns="173940" anchor="t">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a:endParaRPr lang="en-US" sz="3200">
              <a:solidFill>
                <a:srgbClr val="000000"/>
              </a:solidFill>
              <a:latin typeface="Times New Roman" panose="02020603050405020304" pitchFamily="18" charset="0"/>
              <a:cs typeface="Times New Roman" panose="02020603050405020304" pitchFamily="18" charset="0"/>
            </a:endParaRPr>
          </a:p>
          <a:p>
            <a:pPr marL="342900" algn="just">
              <a:buFont typeface="Wingdings" pitchFamily="2" charset="2"/>
              <a:buChar char="Ø"/>
            </a:pPr>
            <a:r>
              <a:rPr lang="en-US" sz="3200" dirty="0">
                <a:solidFill>
                  <a:srgbClr val="000000"/>
                </a:solidFill>
                <a:latin typeface="Times New Roman"/>
                <a:cs typeface="Times New Roman"/>
              </a:rPr>
              <a:t>Problem Statement:</a:t>
            </a:r>
            <a:endParaRPr lang="en-US" sz="3200">
              <a:solidFill>
                <a:srgbClr val="000000"/>
              </a:solidFill>
              <a:latin typeface="Times New Roman" panose="02020603050405020304" pitchFamily="18" charset="0"/>
              <a:cs typeface="Times New Roman" panose="02020603050405020304" pitchFamily="18" charset="0"/>
            </a:endParaRPr>
          </a:p>
          <a:p>
            <a:pPr marL="342900" algn="just"/>
            <a:endParaRPr lang="en-US" sz="3200">
              <a:solidFill>
                <a:srgbClr val="000000"/>
              </a:solidFill>
              <a:latin typeface="Times New Roman"/>
              <a:cs typeface="Times New Roman"/>
            </a:endParaRPr>
          </a:p>
          <a:p>
            <a:pPr algn="just"/>
            <a:r>
              <a:rPr lang="en-US" sz="3200" dirty="0">
                <a:solidFill>
                  <a:srgbClr val="000000"/>
                </a:solidFill>
                <a:latin typeface="Times New Roman"/>
                <a:cs typeface="Times New Roman"/>
              </a:rPr>
              <a:t> Develop a sand heat storage system optimized for efficient thermal energy storage, integration with renewable energy sources, maximizing energy storage capacity, and minimizing environmental impacts.</a:t>
            </a:r>
            <a:endParaRPr lang="en-US" sz="3200">
              <a:cs typeface="Arial" charset="0"/>
            </a:endParaRPr>
          </a:p>
          <a:p>
            <a:pPr algn="just"/>
            <a:endParaRPr lang="en-US" sz="3200">
              <a:solidFill>
                <a:srgbClr val="000000"/>
              </a:solidFill>
              <a:latin typeface="Times New Roman"/>
              <a:cs typeface="Times New Roman"/>
            </a:endParaRPr>
          </a:p>
          <a:p>
            <a:pPr marL="342900" algn="just">
              <a:buFont typeface="Wingdings" pitchFamily="2" charset="2"/>
              <a:buChar char="Ø"/>
            </a:pPr>
            <a:r>
              <a:rPr lang="en-US" sz="3200" dirty="0">
                <a:solidFill>
                  <a:srgbClr val="000000"/>
                </a:solidFill>
                <a:latin typeface="Times New Roman"/>
                <a:cs typeface="Times New Roman"/>
              </a:rPr>
              <a:t>Elevator Pitch:</a:t>
            </a:r>
            <a:endParaRPr lang="en-US" sz="3200">
              <a:cs typeface="Arial"/>
            </a:endParaRPr>
          </a:p>
          <a:p>
            <a:pPr marL="342900" algn="just"/>
            <a:endParaRPr lang="en-US" sz="3200">
              <a:solidFill>
                <a:srgbClr val="000000"/>
              </a:solidFill>
              <a:latin typeface="Times New Roman"/>
              <a:cs typeface="Times New Roman"/>
            </a:endParaRPr>
          </a:p>
          <a:p>
            <a:pPr algn="just"/>
            <a:r>
              <a:rPr lang="en-US" sz="3200" dirty="0">
                <a:solidFill>
                  <a:srgbClr val="000000"/>
                </a:solidFill>
                <a:latin typeface="Times New Roman"/>
                <a:cs typeface="Times New Roman"/>
              </a:rPr>
              <a:t> Energy companies face a problem with storing intermittent solar energy. Therefore, for energy companies, Who want sustainable energy storage, Sand Battery is a green energy storage that is completely sustainable. Unlike lithium-ion batteries, Sand batteries store energy in the form of heat.</a:t>
            </a:r>
            <a:endParaRPr lang="en-US" sz="3200">
              <a:cs typeface="Arial" charset="0"/>
            </a:endParaRPr>
          </a:p>
          <a:p>
            <a:pPr algn="just"/>
            <a:endParaRPr lang="en-US" sz="3200">
              <a:solidFill>
                <a:schemeClr val="bg1"/>
              </a:solidFill>
              <a:latin typeface="Times New Roman"/>
              <a:cs typeface="Times New Roman"/>
            </a:endParaRPr>
          </a:p>
          <a:p>
            <a:pPr marL="342900" algn="just">
              <a:buFont typeface="Wingdings" pitchFamily="2" charset="2"/>
              <a:buChar char="Ø"/>
            </a:pPr>
            <a:r>
              <a:rPr lang="en-US" sz="3200" dirty="0">
                <a:solidFill>
                  <a:schemeClr val="bg1"/>
                </a:solidFill>
                <a:latin typeface="Times New Roman"/>
                <a:cs typeface="Times New Roman"/>
              </a:rPr>
              <a:t>Constraints</a:t>
            </a:r>
            <a:r>
              <a:rPr lang="en-US" sz="3200" dirty="0">
                <a:solidFill>
                  <a:srgbClr val="000000"/>
                </a:solidFill>
                <a:latin typeface="Times New Roman"/>
                <a:cs typeface="Times New Roman"/>
              </a:rPr>
              <a:t>:</a:t>
            </a:r>
            <a:endParaRPr lang="en-US" sz="3200">
              <a:cs typeface="Arial"/>
            </a:endParaRPr>
          </a:p>
          <a:p>
            <a:pPr marL="342900" algn="just"/>
            <a:endParaRPr lang="en-US" sz="3200">
              <a:solidFill>
                <a:srgbClr val="000000"/>
              </a:solidFill>
              <a:latin typeface="Times New Roman"/>
              <a:cs typeface="Times New Roman"/>
            </a:endParaRPr>
          </a:p>
          <a:p>
            <a:pPr algn="just"/>
            <a:r>
              <a:rPr lang="en-US" sz="3200" dirty="0">
                <a:solidFill>
                  <a:srgbClr val="000000"/>
                </a:solidFill>
                <a:latin typeface="Times New Roman"/>
                <a:cs typeface="Times New Roman"/>
              </a:rPr>
              <a:t>three constraints must be considered in the project.</a:t>
            </a:r>
            <a:endParaRPr lang="en-US" sz="3200">
              <a:cs typeface="Arial" charset="0"/>
            </a:endParaRPr>
          </a:p>
          <a:p>
            <a:pPr algn="just"/>
            <a:r>
              <a:rPr lang="en-US" sz="3200" dirty="0">
                <a:solidFill>
                  <a:srgbClr val="000000"/>
                </a:solidFill>
                <a:latin typeface="Times New Roman"/>
                <a:cs typeface="Times New Roman"/>
              </a:rPr>
              <a:t> 1- Energy Source: The require energy to charge the sand. And its type.</a:t>
            </a:r>
            <a:endParaRPr lang="en-US" sz="3200">
              <a:cs typeface="Arial" charset="0"/>
            </a:endParaRPr>
          </a:p>
          <a:p>
            <a:pPr algn="just"/>
            <a:r>
              <a:rPr lang="en-US" sz="3200" dirty="0">
                <a:solidFill>
                  <a:srgbClr val="000000"/>
                </a:solidFill>
                <a:latin typeface="Times New Roman"/>
                <a:cs typeface="Times New Roman"/>
              </a:rPr>
              <a:t> 2- Weight: The total storage weight is about 50kg.</a:t>
            </a:r>
            <a:endParaRPr lang="en-US" sz="3200">
              <a:cs typeface="Arial" charset="0"/>
            </a:endParaRPr>
          </a:p>
          <a:p>
            <a:pPr algn="just"/>
            <a:r>
              <a:rPr lang="en-US" sz="3200" dirty="0">
                <a:solidFill>
                  <a:srgbClr val="000000"/>
                </a:solidFill>
                <a:latin typeface="Times New Roman"/>
                <a:cs typeface="Times New Roman"/>
              </a:rPr>
              <a:t> 3- Heat Loss: Subjected to heat loss through time.</a:t>
            </a:r>
            <a:endParaRPr lang="en-US" sz="3200">
              <a:cs typeface="Arial" charset="0"/>
            </a:endParaRPr>
          </a:p>
          <a:p>
            <a:pPr algn="just"/>
            <a:endParaRPr lang="en-US" sz="3200">
              <a:solidFill>
                <a:srgbClr val="000000"/>
              </a:solidFill>
              <a:latin typeface="Times New Roman"/>
              <a:cs typeface="Times New Roman"/>
            </a:endParaRPr>
          </a:p>
          <a:p>
            <a:pPr marL="342900" algn="just">
              <a:buFont typeface="Wingdings" pitchFamily="2" charset="2"/>
              <a:buChar char="Ø"/>
            </a:pPr>
            <a:r>
              <a:rPr lang="en-US" sz="3200" dirty="0">
                <a:solidFill>
                  <a:srgbClr val="000000"/>
                </a:solidFill>
                <a:latin typeface="Times New Roman"/>
                <a:cs typeface="Times New Roman"/>
              </a:rPr>
              <a:t>Target Specifications:</a:t>
            </a:r>
            <a:endParaRPr lang="en-US" sz="3200">
              <a:cs typeface="Arial"/>
            </a:endParaRPr>
          </a:p>
          <a:p>
            <a:pPr marL="342900" algn="just"/>
            <a:endParaRPr lang="en-US" sz="3200">
              <a:solidFill>
                <a:srgbClr val="000000"/>
              </a:solidFill>
              <a:latin typeface="Times New Roman"/>
              <a:cs typeface="Times New Roman"/>
            </a:endParaRPr>
          </a:p>
          <a:p>
            <a:pPr algn="just"/>
            <a:r>
              <a:rPr lang="en-US" sz="3200" dirty="0">
                <a:solidFill>
                  <a:srgbClr val="000000"/>
                </a:solidFill>
                <a:latin typeface="Times New Roman"/>
                <a:cs typeface="Times New Roman"/>
              </a:rPr>
              <a:t>The specifications for the projects are:</a:t>
            </a:r>
            <a:endParaRPr lang="en-US" sz="3200">
              <a:cs typeface="Arial" charset="0"/>
            </a:endParaRPr>
          </a:p>
          <a:p>
            <a:pPr algn="just"/>
            <a:r>
              <a:rPr lang="en-US" sz="3200" dirty="0">
                <a:solidFill>
                  <a:srgbClr val="000000"/>
                </a:solidFill>
                <a:latin typeface="Times New Roman"/>
                <a:cs typeface="Times New Roman"/>
              </a:rPr>
              <a:t> 1- Size: 40 L of sand.</a:t>
            </a:r>
            <a:endParaRPr lang="en-US" sz="3200">
              <a:cs typeface="Arial" charset="0"/>
            </a:endParaRPr>
          </a:p>
          <a:p>
            <a:pPr algn="just"/>
            <a:r>
              <a:rPr lang="en-US" sz="3200" dirty="0">
                <a:solidFill>
                  <a:srgbClr val="000000"/>
                </a:solidFill>
                <a:latin typeface="Times New Roman"/>
                <a:cs typeface="Times New Roman"/>
              </a:rPr>
              <a:t> 2- Capacity: Can hold 5.5 MJ or 1.52 kWh.</a:t>
            </a:r>
            <a:endParaRPr lang="en-US" sz="3200">
              <a:cs typeface="Arial" charset="0"/>
            </a:endParaRPr>
          </a:p>
          <a:p>
            <a:pPr algn="just"/>
            <a:r>
              <a:rPr lang="en-US" sz="3200" dirty="0">
                <a:solidFill>
                  <a:srgbClr val="000000"/>
                </a:solidFill>
                <a:latin typeface="Times New Roman"/>
                <a:cs typeface="Times New Roman"/>
              </a:rPr>
              <a:t> 3-Charging time: Require 2 hours and 45 minutes to fully heat to 120 degrees.</a:t>
            </a:r>
            <a:endParaRPr lang="en-US" sz="3200">
              <a:cs typeface="Arial" charset="0"/>
            </a:endParaRPr>
          </a:p>
          <a:p>
            <a:pPr algn="just"/>
            <a:r>
              <a:rPr lang="en-US" sz="3200" dirty="0">
                <a:solidFill>
                  <a:srgbClr val="000000"/>
                </a:solidFill>
                <a:latin typeface="Times New Roman"/>
                <a:cs typeface="Times New Roman"/>
              </a:rPr>
              <a:t> 4-Capability: Can heat up to 80 L of water per charge.</a:t>
            </a:r>
            <a:endParaRPr lang="en-US" sz="3200">
              <a:cs typeface="Arial" charset="0"/>
            </a:endParaRPr>
          </a:p>
          <a:p>
            <a:pPr algn="just"/>
            <a:endParaRPr lang="en-US" sz="3200">
              <a:solidFill>
                <a:srgbClr val="000000"/>
              </a:solidFill>
              <a:latin typeface="Times New Roman"/>
              <a:cs typeface="Times New Roman"/>
            </a:endParaRPr>
          </a:p>
          <a:p>
            <a:pPr marL="342900" algn="just">
              <a:buFont typeface="Wingdings" pitchFamily="2" charset="2"/>
              <a:buChar char="Ø"/>
            </a:pPr>
            <a:r>
              <a:rPr lang="en-US" sz="3200" dirty="0">
                <a:solidFill>
                  <a:srgbClr val="000000"/>
                </a:solidFill>
                <a:latin typeface="Times New Roman"/>
                <a:cs typeface="Times New Roman"/>
              </a:rPr>
              <a:t>Project Impact: </a:t>
            </a:r>
            <a:endParaRPr lang="en-US" sz="3200">
              <a:cs typeface="Arial" charset="0"/>
            </a:endParaRPr>
          </a:p>
          <a:p>
            <a:pPr marL="342900" algn="just"/>
            <a:endParaRPr lang="en-US" sz="3200">
              <a:solidFill>
                <a:srgbClr val="000000"/>
              </a:solidFill>
              <a:latin typeface="Times New Roman"/>
              <a:cs typeface="Times New Roman"/>
            </a:endParaRPr>
          </a:p>
          <a:p>
            <a:pPr algn="just"/>
            <a:r>
              <a:rPr lang="en-US" sz="3200" dirty="0">
                <a:solidFill>
                  <a:srgbClr val="000000"/>
                </a:solidFill>
                <a:latin typeface="Times New Roman"/>
                <a:cs typeface="Times New Roman"/>
              </a:rPr>
              <a:t> Sand battery offers environmental benefits by reducing greenhouse gas emissions, conserving natural resources, minimizing pollution, and contributing to the preservation of ecosystems. As such, they play an important role in advancing sustainable and environmentally friendly solutions for residential energy use. In addition, while the initial investment in the Sand Battery may be higher, the potential long-term energy savings, reduced maintenance costs, and environmental benefits can make it a financially attractive option for lower energy bills and reduce environmental impact.</a:t>
            </a:r>
            <a:endParaRPr lang="en-US" sz="3200">
              <a:solidFill>
                <a:srgbClr val="FFFFFF"/>
              </a:solidFill>
              <a:cs typeface="Arial" charset="0"/>
            </a:endParaRPr>
          </a:p>
          <a:p>
            <a:pPr algn="just"/>
            <a:endParaRPr lang="en-US" sz="3200" dirty="0">
              <a:solidFill>
                <a:srgbClr val="000000"/>
              </a:solidFill>
              <a:latin typeface="Times New Roman"/>
              <a:cs typeface="Times New Roman"/>
            </a:endParaRPr>
          </a:p>
          <a:p>
            <a:pPr marL="342900" indent="-342900" algn="just">
              <a:buFont typeface="Wingdings" pitchFamily="2" charset="2"/>
              <a:buChar char="Ø"/>
            </a:pPr>
            <a:endParaRPr lang="en-US" sz="3200" dirty="0">
              <a:solidFill>
                <a:srgbClr val="000000"/>
              </a:solidFill>
              <a:latin typeface="Times New Roman"/>
              <a:cs typeface="Times New Roman"/>
            </a:endParaRPr>
          </a:p>
          <a:p>
            <a:pPr algn="just"/>
            <a:endParaRPr lang="en-US" sz="3200" dirty="0">
              <a:solidFill>
                <a:srgbClr val="000000"/>
              </a:solidFill>
              <a:latin typeface="Times New Roman"/>
              <a:cs typeface="Times New Roman"/>
            </a:endParaRPr>
          </a:p>
          <a:p>
            <a:pPr algn="just"/>
            <a:endParaRPr lang="en-US" sz="3200" dirty="0">
              <a:solidFill>
                <a:srgbClr val="000000"/>
              </a:solidFill>
              <a:latin typeface="Times New Roman"/>
              <a:cs typeface="Times New Roman"/>
            </a:endParaRPr>
          </a:p>
          <a:p>
            <a:pPr algn="just"/>
            <a:endParaRPr lang="en-US" sz="3200" dirty="0">
              <a:solidFill>
                <a:srgbClr val="000000"/>
              </a:solidFill>
              <a:latin typeface="Times New Roman"/>
              <a:cs typeface="Times New Roman"/>
            </a:endParaRPr>
          </a:p>
          <a:p>
            <a:pPr algn="just"/>
            <a:endParaRPr lang="en-US" dirty="0">
              <a:solidFill>
                <a:srgbClr val="000000"/>
              </a:solidFill>
              <a:cs typeface="Arial"/>
            </a:endParaRPr>
          </a:p>
          <a:p>
            <a:pPr algn="just"/>
            <a:endParaRPr lang="en-US" sz="3200" dirty="0">
              <a:solidFill>
                <a:srgbClr val="000000"/>
              </a:solidFill>
              <a:latin typeface="Times New Roman" panose="02020603050405020304" pitchFamily="18" charset="0"/>
              <a:cs typeface="Times New Roman" panose="02020603050405020304" pitchFamily="18" charset="0"/>
            </a:endParaRPr>
          </a:p>
          <a:p>
            <a:pPr algn="just"/>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a:solidFill>
                <a:srgbClr val="000000"/>
              </a:solidFill>
              <a:latin typeface="Times New Roman" panose="02020603050405020304" pitchFamily="18" charset="0"/>
              <a:cs typeface="Times New Roman" panose="02020603050405020304" pitchFamily="18" charset="0"/>
            </a:endParaRPr>
          </a:p>
          <a:p>
            <a:pPr marL="342900" indent="-342900" algn="just">
              <a:buFont typeface="Wingdings" pitchFamily="2" charset="2"/>
              <a:buChar char="Ø"/>
            </a:pPr>
            <a:endParaRPr lang="en-US" sz="3200" dirty="0">
              <a:solidFill>
                <a:srgbClr val="000000"/>
              </a:solidFill>
              <a:latin typeface="Times New Roman" panose="02020603050405020304" pitchFamily="18" charset="0"/>
              <a:cs typeface="Times New Roman" panose="02020603050405020304" pitchFamily="18" charset="0"/>
            </a:endParaRPr>
          </a:p>
        </p:txBody>
      </p:sp>
      <p:sp>
        <p:nvSpPr>
          <p:cNvPr id="32" name="Rectangle 31"/>
          <p:cNvSpPr/>
          <p:nvPr/>
        </p:nvSpPr>
        <p:spPr>
          <a:xfrm>
            <a:off x="510463" y="5467544"/>
            <a:ext cx="8407576" cy="662869"/>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Introduction/Background</a:t>
            </a:r>
          </a:p>
        </p:txBody>
      </p:sp>
      <p:sp>
        <p:nvSpPr>
          <p:cNvPr id="15" name="Text Box 194"/>
          <p:cNvSpPr txBox="1">
            <a:spLocks noChangeArrowheads="1"/>
          </p:cNvSpPr>
          <p:nvPr/>
        </p:nvSpPr>
        <p:spPr bwMode="auto">
          <a:xfrm>
            <a:off x="10375617" y="21080419"/>
            <a:ext cx="8740731" cy="15924771"/>
          </a:xfrm>
          <a:prstGeom prst="rect">
            <a:avLst/>
          </a:prstGeom>
          <a:ln/>
        </p:spPr>
        <p:style>
          <a:lnRef idx="1">
            <a:schemeClr val="accent6"/>
          </a:lnRef>
          <a:fillRef idx="2">
            <a:schemeClr val="accent6"/>
          </a:fillRef>
          <a:effectRef idx="1">
            <a:schemeClr val="accent6"/>
          </a:effectRef>
          <a:fontRef idx="minor">
            <a:schemeClr val="dk1"/>
          </a:fontRef>
        </p:style>
        <p:txBody>
          <a:bodyPr wrap="square" lIns="173940" tIns="173940" rIns="173940" bIns="173940" anchor="t">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algn="just">
              <a:lnSpc>
                <a:spcPct val="200000"/>
              </a:lnSpc>
              <a:spcBef>
                <a:spcPts val="0"/>
              </a:spcBef>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algn="just">
              <a:lnSpc>
                <a:spcPct val="200000"/>
              </a:lnSpc>
              <a:spcBef>
                <a:spcPts val="0"/>
              </a:spcBef>
              <a:spcAft>
                <a:spcPts val="800"/>
              </a:spcAft>
            </a:pPr>
            <a:endParaRPr lang="en-US" sz="18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algn="just">
              <a:lnSpc>
                <a:spcPct val="200000"/>
              </a:lnSpc>
              <a:spcAft>
                <a:spcPts val="800"/>
              </a:spcAft>
            </a:pPr>
            <a:r>
              <a:rPr lang="en-US" sz="2600">
                <a:latin typeface="Arial"/>
                <a:cs typeface="Arial"/>
              </a:rPr>
              <a:t>Results and Conclusion </a:t>
            </a:r>
            <a:endParaRPr lang="en-US"/>
          </a:p>
          <a:p>
            <a:pPr marL="0" marR="0" algn="just">
              <a:lnSpc>
                <a:spcPct val="200000"/>
              </a:lnSpc>
              <a:spcBef>
                <a:spcPts val="0"/>
              </a:spcBef>
              <a:spcAft>
                <a:spcPts val="800"/>
              </a:spcAft>
            </a:pPr>
            <a:endParaRPr lang="en-US" sz="18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marL="0" marR="0" algn="just">
              <a:lnSpc>
                <a:spcPct val="200000"/>
              </a:lnSpc>
              <a:spcBef>
                <a:spcPts val="0"/>
              </a:spcBef>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algn="just">
              <a:spcBef>
                <a:spcPts val="0"/>
              </a:spcBef>
              <a:spcAft>
                <a:spcPts val="800"/>
              </a:spcAft>
            </a:pPr>
            <a:endParaRPr lang="en-US" sz="1800" b="1">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a:solidFill>
                <a:srgbClr val="000000"/>
              </a:solidFill>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spcBef>
                <a:spcPts val="0"/>
              </a:spcBef>
              <a:spcAft>
                <a:spcPts val="800"/>
              </a:spcAft>
            </a:pPr>
            <a:endParaRPr lang="en-US" sz="1800" b="1">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34" name="Rectangle 33"/>
          <p:cNvSpPr/>
          <p:nvPr/>
        </p:nvSpPr>
        <p:spPr>
          <a:xfrm>
            <a:off x="10305221" y="5457969"/>
            <a:ext cx="8744966" cy="651174"/>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a:solidFill>
                  <a:schemeClr val="accent3">
                    <a:lumMod val="20000"/>
                    <a:lumOff val="80000"/>
                  </a:schemeClr>
                </a:solidFill>
              </a:rPr>
              <a:t>Prototype and</a:t>
            </a:r>
            <a:r>
              <a:rPr lang="en-US" sz="5400" b="1" dirty="0">
                <a:solidFill>
                  <a:schemeClr val="accent3">
                    <a:lumMod val="20000"/>
                    <a:lumOff val="80000"/>
                  </a:schemeClr>
                </a:solidFill>
              </a:rPr>
              <a:t> </a:t>
            </a:r>
            <a:r>
              <a:rPr lang="en-US" sz="5400" b="1">
                <a:solidFill>
                  <a:schemeClr val="accent3">
                    <a:lumMod val="20000"/>
                    <a:lumOff val="80000"/>
                  </a:schemeClr>
                </a:solidFill>
              </a:rPr>
              <a:t>Application</a:t>
            </a:r>
            <a:endParaRPr lang="en-US" sz="5400" b="1" dirty="0">
              <a:solidFill>
                <a:schemeClr val="accent3">
                  <a:lumMod val="20000"/>
                  <a:lumOff val="80000"/>
                </a:schemeClr>
              </a:solidFill>
            </a:endParaRPr>
          </a:p>
        </p:txBody>
      </p:sp>
      <p:sp>
        <p:nvSpPr>
          <p:cNvPr id="45" name="Rectangle 44"/>
          <p:cNvSpPr/>
          <p:nvPr/>
        </p:nvSpPr>
        <p:spPr>
          <a:xfrm>
            <a:off x="10316885" y="20200573"/>
            <a:ext cx="8799463" cy="70957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Results and discussion</a:t>
            </a:r>
          </a:p>
        </p:txBody>
      </p:sp>
      <p:pic>
        <p:nvPicPr>
          <p:cNvPr id="1028" name="Picture 4" descr="A green and white logo&#10;&#10;Description automatically generated"/>
          <p:cNvPicPr>
            <a:picLocks noChangeAspect="1" noChangeArrowheads="1"/>
          </p:cNvPicPr>
          <p:nvPr/>
        </p:nvPicPr>
        <p:blipFill>
          <a:blip r:embed="rId4"/>
          <a:srcRect/>
          <a:stretch>
            <a:fillRect/>
          </a:stretch>
        </p:blipFill>
        <p:spPr bwMode="auto">
          <a:xfrm>
            <a:off x="25237860" y="167543"/>
            <a:ext cx="5028432" cy="4676441"/>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194">
            <a:extLst>
              <a:ext uri="{FF2B5EF4-FFF2-40B4-BE49-F238E27FC236}">
                <a16:creationId xmlns:a16="http://schemas.microsoft.com/office/drawing/2014/main" id="{2C20F6D8-D59D-BD1C-3665-CC8FC800AF21}"/>
              </a:ext>
            </a:extLst>
          </p:cNvPr>
          <p:cNvSpPr txBox="1">
            <a:spLocks noChangeArrowheads="1"/>
          </p:cNvSpPr>
          <p:nvPr/>
        </p:nvSpPr>
        <p:spPr bwMode="auto">
          <a:xfrm>
            <a:off x="20198479" y="6118711"/>
            <a:ext cx="8866350" cy="32585743"/>
          </a:xfrm>
          <a:prstGeom prst="rect">
            <a:avLst/>
          </a:prstGeom>
          <a:solidFill>
            <a:schemeClr val="accent2">
              <a:lumMod val="20000"/>
              <a:lumOff val="80000"/>
            </a:schemeClr>
          </a:solidFill>
          <a:ln>
            <a:solidFill>
              <a:schemeClr val="bg1"/>
            </a:solidFill>
          </a:ln>
        </p:spPr>
        <p:style>
          <a:lnRef idx="1">
            <a:schemeClr val="accent6"/>
          </a:lnRef>
          <a:fillRef idx="2">
            <a:schemeClr val="accent6"/>
          </a:fillRef>
          <a:effectRef idx="1">
            <a:schemeClr val="accent6"/>
          </a:effectRef>
          <a:fontRef idx="minor">
            <a:schemeClr val="dk1"/>
          </a:fontRef>
        </p:style>
        <p:txBody>
          <a:bodyPr wrap="square" lIns="173940" tIns="173940" rIns="173940" bIns="173940" anchor="t">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algn="just">
              <a:lnSpc>
                <a:spcPct val="200000"/>
              </a:lnSpc>
              <a:spcBef>
                <a:spcPts val="0"/>
              </a:spcBef>
              <a:spcAft>
                <a:spcPts val="800"/>
              </a:spcAft>
            </a:pPr>
            <a:endParaRPr lang="en-US"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2800" b="1">
              <a:solidFill>
                <a:srgbClr val="000000"/>
              </a:solidFill>
              <a:latin typeface="Arial"/>
              <a:cs typeface="Arial" panose="020B0604020202020204" pitchFamily="34" charset="0"/>
            </a:endParaRPr>
          </a:p>
          <a:p>
            <a:pPr algn="just">
              <a:spcAft>
                <a:spcPts val="800"/>
              </a:spcAft>
            </a:pPr>
            <a:endParaRPr lang="en-US" sz="2800" b="1">
              <a:solidFill>
                <a:srgbClr val="000000"/>
              </a:solidFill>
              <a:latin typeface="Arial"/>
              <a:cs typeface="Arial" panose="020B0604020202020204" pitchFamily="34" charset="0"/>
            </a:endParaRPr>
          </a:p>
          <a:p>
            <a:pPr algn="just">
              <a:spcAft>
                <a:spcPts val="800"/>
              </a:spcAft>
            </a:pPr>
            <a:endParaRPr lang="en-US" sz="2800" b="1">
              <a:solidFill>
                <a:srgbClr val="000000"/>
              </a:solidFill>
              <a:latin typeface="Arial"/>
              <a:cs typeface="Arial"/>
            </a:endParaRPr>
          </a:p>
          <a:p>
            <a:pPr algn="just">
              <a:spcAft>
                <a:spcPts val="800"/>
              </a:spcAft>
            </a:pPr>
            <a:endParaRPr lang="en-US" sz="2800" b="1">
              <a:solidFill>
                <a:srgbClr val="000000"/>
              </a:solidFill>
              <a:latin typeface="Arial"/>
              <a:cs typeface="Arial"/>
            </a:endParaRPr>
          </a:p>
          <a:p>
            <a:pPr algn="just">
              <a:spcAft>
                <a:spcPts val="800"/>
              </a:spcAft>
            </a:pPr>
            <a:endParaRPr lang="en-US" sz="2800" b="1">
              <a:solidFill>
                <a:srgbClr val="000000"/>
              </a:solidFill>
              <a:latin typeface="Arial"/>
              <a:cs typeface="Arial"/>
            </a:endParaRPr>
          </a:p>
          <a:p>
            <a:pPr algn="just">
              <a:spcAft>
                <a:spcPts val="800"/>
              </a:spcAft>
            </a:pPr>
            <a:endParaRPr lang="en-US" sz="2800" b="1">
              <a:solidFill>
                <a:srgbClr val="000000"/>
              </a:solidFill>
              <a:latin typeface="Arial"/>
              <a:cs typeface="Arial"/>
            </a:endParaRPr>
          </a:p>
          <a:p>
            <a:pPr algn="just">
              <a:spcAft>
                <a:spcPts val="800"/>
              </a:spcAft>
            </a:pPr>
            <a:endParaRPr lang="en-US" sz="2800" b="1">
              <a:solidFill>
                <a:srgbClr val="000000"/>
              </a:solidFill>
              <a:latin typeface="Arial"/>
              <a:cs typeface="Arial"/>
            </a:endParaRPr>
          </a:p>
          <a:p>
            <a:pPr algn="just">
              <a:spcAft>
                <a:spcPts val="800"/>
              </a:spcAft>
            </a:pPr>
            <a:endParaRPr lang="en-US" sz="2800" b="1">
              <a:solidFill>
                <a:srgbClr val="000000"/>
              </a:solidFill>
              <a:latin typeface="Arial"/>
              <a:cs typeface="Arial"/>
            </a:endParaRPr>
          </a:p>
          <a:p>
            <a:pPr algn="just">
              <a:spcAft>
                <a:spcPts val="800"/>
              </a:spcAft>
            </a:pPr>
            <a:endParaRPr lang="en-US" sz="2800" b="1">
              <a:solidFill>
                <a:srgbClr val="000000"/>
              </a:solidFill>
              <a:latin typeface="Arial"/>
              <a:cs typeface="Arial"/>
            </a:endParaRPr>
          </a:p>
          <a:p>
            <a:pPr algn="just">
              <a:spcAft>
                <a:spcPts val="800"/>
              </a:spcAft>
            </a:pPr>
            <a:r>
              <a:rPr lang="en-US" sz="2800" b="1" dirty="0">
                <a:solidFill>
                  <a:srgbClr val="000000"/>
                </a:solidFill>
                <a:latin typeface="Arial"/>
                <a:cs typeface="Arial"/>
              </a:rPr>
              <a:t>2.5 h of testing the prototype</a:t>
            </a:r>
            <a:endParaRPr lang="en-US" dirty="0">
              <a:cs typeface="Arial"/>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2400" b="1">
              <a:solidFill>
                <a:srgbClr val="000000"/>
              </a:solidFill>
              <a:latin typeface="Times New Roman" panose="02020603050405020304" pitchFamily="18" charset="0"/>
              <a:ea typeface="Calibri"/>
              <a:cs typeface="Arial" panose="020B0604020202020204" pitchFamily="34" charset="0"/>
            </a:endParaRPr>
          </a:p>
          <a:p>
            <a:pPr algn="ctr"/>
            <a:r>
              <a:rPr lang="en-US" sz="2400" b="1" dirty="0">
                <a:solidFill>
                  <a:srgbClr val="000000"/>
                </a:solidFill>
                <a:latin typeface="Arial"/>
                <a:ea typeface="Calibri"/>
                <a:cs typeface="Arial"/>
              </a:rPr>
              <a:t> Figure , </a:t>
            </a:r>
            <a:r>
              <a:rPr lang="en-US" sz="2400" b="1" dirty="0" err="1">
                <a:solidFill>
                  <a:srgbClr val="000000"/>
                </a:solidFill>
                <a:latin typeface="Arial"/>
                <a:ea typeface="Calibri"/>
                <a:cs typeface="Arial"/>
              </a:rPr>
              <a:t>Tempereture</a:t>
            </a:r>
            <a:r>
              <a:rPr lang="en-US" sz="2400" b="1" dirty="0">
                <a:solidFill>
                  <a:srgbClr val="000000"/>
                </a:solidFill>
                <a:latin typeface="Arial"/>
                <a:ea typeface="Calibri"/>
                <a:cs typeface="Arial"/>
              </a:rPr>
              <a:t> vs </a:t>
            </a:r>
            <a:r>
              <a:rPr lang="en-US" sz="2400" b="1" dirty="0" err="1">
                <a:solidFill>
                  <a:srgbClr val="000000"/>
                </a:solidFill>
                <a:latin typeface="Arial"/>
                <a:ea typeface="Calibri"/>
                <a:cs typeface="Arial"/>
              </a:rPr>
              <a:t>Ti,e</a:t>
            </a:r>
            <a:r>
              <a:rPr lang="en-US" sz="2400" b="1" dirty="0">
                <a:solidFill>
                  <a:srgbClr val="000000"/>
                </a:solidFill>
                <a:latin typeface="Arial"/>
                <a:ea typeface="Calibri"/>
                <a:cs typeface="Arial"/>
              </a:rPr>
              <a:t> for the first</a:t>
            </a:r>
            <a:r>
              <a:rPr lang="en-US" sz="1800" b="1" dirty="0">
                <a:solidFill>
                  <a:srgbClr val="000000"/>
                </a:solidFill>
                <a:latin typeface="Arial"/>
                <a:ea typeface="Calibri"/>
                <a:cs typeface="Arial"/>
              </a:rPr>
              <a:t> test </a:t>
            </a:r>
            <a:endParaRPr lang="en-US" sz="1800" dirty="0">
              <a:solidFill>
                <a:srgbClr val="000000"/>
              </a:solidFill>
              <a:latin typeface="Arial"/>
              <a:ea typeface="Calibri"/>
              <a:cs typeface="Arial"/>
            </a:endParaRPr>
          </a:p>
          <a:p>
            <a:pPr algn="just">
              <a:spcAft>
                <a:spcPts val="800"/>
              </a:spcAft>
            </a:pPr>
            <a:endParaRPr lang="en-US" sz="1800" b="1"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algn="just">
              <a:spcAft>
                <a:spcPts val="800"/>
              </a:spcAft>
            </a:pPr>
            <a:endParaRPr lang="en-US" sz="1800" b="1"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marL="457200" indent="-457200" algn="ctr">
              <a:spcAft>
                <a:spcPts val="800"/>
              </a:spcAft>
              <a:buFont typeface="Arial"/>
              <a:buChar char="•"/>
            </a:pPr>
            <a:endParaRPr lang="en-US" sz="2800" b="1">
              <a:solidFill>
                <a:srgbClr val="000000"/>
              </a:solidFill>
              <a:cs typeface="Arial"/>
            </a:endParaRPr>
          </a:p>
          <a:p>
            <a:pPr algn="ctr">
              <a:spcAft>
                <a:spcPts val="800"/>
              </a:spcAft>
            </a:pPr>
            <a:endParaRPr lang="en-US" sz="2800" b="1">
              <a:solidFill>
                <a:srgbClr val="000000"/>
              </a:solidFill>
              <a:effectLst/>
              <a:latin typeface="Arial"/>
              <a:ea typeface="Calibri" panose="020F0502020204030204" pitchFamily="34" charset="0"/>
              <a:cs typeface="Arial" panose="020B0604020202020204" pitchFamily="34" charset="0"/>
            </a:endParaRPr>
          </a:p>
          <a:p>
            <a:pPr marL="285750" indent="-285750">
              <a:buFont typeface="Arial,Sans-Serif"/>
              <a:buChar char="•"/>
            </a:pPr>
            <a:r>
              <a:rPr lang="en-US" sz="3200" dirty="0">
                <a:solidFill>
                  <a:schemeClr val="bg1"/>
                </a:solidFill>
                <a:latin typeface="Arial"/>
                <a:cs typeface="Arial"/>
              </a:rPr>
              <a:t>Additional solar panels are required.</a:t>
            </a:r>
          </a:p>
          <a:p>
            <a:pPr marL="285750" indent="-285750">
              <a:buFont typeface="Arial,Sans-Serif"/>
              <a:buChar char="•"/>
            </a:pPr>
            <a:endParaRPr lang="en-US" sz="3200" dirty="0">
              <a:solidFill>
                <a:schemeClr val="bg1"/>
              </a:solidFill>
              <a:latin typeface="Arial"/>
              <a:ea typeface="Calibri" panose="020F0502020204030204" pitchFamily="34" charset="0"/>
              <a:cs typeface="Arial" panose="020B0604020202020204" pitchFamily="34" charset="0"/>
            </a:endParaRPr>
          </a:p>
          <a:p>
            <a:pPr marL="285750" indent="-285750">
              <a:buFont typeface="Arial,Sans-Serif"/>
              <a:buChar char="•"/>
            </a:pPr>
            <a:r>
              <a:rPr lang="en-US" sz="3200" dirty="0">
                <a:solidFill>
                  <a:schemeClr val="bg1"/>
                </a:solidFill>
                <a:latin typeface="Arial"/>
                <a:cs typeface="Arial"/>
              </a:rPr>
              <a:t>Small heat loss and slight errors were observed during the initial test.</a:t>
            </a:r>
          </a:p>
          <a:p>
            <a:pPr marL="285750" indent="-285750">
              <a:buFont typeface="Arial,Sans-Serif"/>
              <a:buChar char="•"/>
            </a:pPr>
            <a:endParaRPr lang="en-US" sz="3200" dirty="0">
              <a:solidFill>
                <a:schemeClr val="bg1"/>
              </a:solidFill>
              <a:latin typeface="Arial"/>
              <a:ea typeface="Calibri" panose="020F0502020204030204" pitchFamily="34" charset="0"/>
              <a:cs typeface="Arial" panose="020B0604020202020204" pitchFamily="34" charset="0"/>
            </a:endParaRPr>
          </a:p>
          <a:p>
            <a:pPr marL="285750" indent="-285750">
              <a:buFont typeface="Arial,Sans-Serif"/>
              <a:buChar char="•"/>
            </a:pPr>
            <a:r>
              <a:rPr lang="en-US" sz="3200" dirty="0">
                <a:solidFill>
                  <a:schemeClr val="bg1"/>
                </a:solidFill>
                <a:latin typeface="Arial"/>
                <a:cs typeface="Arial"/>
              </a:rPr>
              <a:t>Further testing is necessary to achieve optimal results.</a:t>
            </a:r>
          </a:p>
          <a:p>
            <a:pPr marL="285750" indent="-285750">
              <a:buFont typeface="Arial,Sans-Serif"/>
              <a:buChar char="•"/>
            </a:pPr>
            <a:endParaRPr lang="en-US" sz="3200" dirty="0">
              <a:solidFill>
                <a:schemeClr val="bg1"/>
              </a:solidFill>
              <a:latin typeface="Arial"/>
              <a:ea typeface="Calibri" panose="020F0502020204030204" pitchFamily="34" charset="0"/>
              <a:cs typeface="Arial" panose="020B0604020202020204" pitchFamily="34" charset="0"/>
            </a:endParaRPr>
          </a:p>
          <a:p>
            <a:pPr marL="285750" indent="-285750">
              <a:buFont typeface="Wingdings,Sans-Serif"/>
              <a:buChar char="Ø"/>
            </a:pPr>
            <a:r>
              <a:rPr lang="en-US" sz="3200" dirty="0">
                <a:solidFill>
                  <a:schemeClr val="bg1"/>
                </a:solidFill>
                <a:latin typeface="Arial"/>
                <a:cs typeface="Arial"/>
              </a:rPr>
              <a:t>The prototype functionally meets the specifications.</a:t>
            </a:r>
          </a:p>
          <a:p>
            <a:pPr algn="just">
              <a:spcAft>
                <a:spcPts val="800"/>
              </a:spcAft>
            </a:pPr>
            <a:endParaRPr lang="en-US" sz="1800" b="1">
              <a:solidFill>
                <a:srgbClr val="000000"/>
              </a:solidFill>
              <a:effectLst/>
              <a:latin typeface="Times New Roman" panose="02020603050405020304" pitchFamily="18" charset="0"/>
              <a:ea typeface="Calibri" panose="020F0502020204030204" pitchFamily="34" charset="0"/>
              <a:cs typeface="Arial" panose="020B0604020202020204" pitchFamily="34" charset="0"/>
            </a:endParaRPr>
          </a:p>
          <a:p>
            <a:pPr marL="285750" indent="-285750" algn="just">
              <a:spcAft>
                <a:spcPts val="800"/>
              </a:spcAft>
              <a:buFont typeface="Arial"/>
              <a:buChar char="•"/>
            </a:pPr>
            <a:endParaRPr lang="en-US" sz="2800" b="1">
              <a:latin typeface="Calibri" panose="020F0502020204030204" pitchFamily="34" charset="0"/>
              <a:ea typeface="Calibri" panose="020F0502020204030204" pitchFamily="34" charset="0"/>
              <a:cs typeface="Arial" panose="020B0604020202020204" pitchFamily="34" charset="0"/>
            </a:endParaRPr>
          </a:p>
          <a:p>
            <a:pPr marL="285750" indent="-285750" algn="just">
              <a:spcAft>
                <a:spcPts val="800"/>
              </a:spcAft>
              <a:buFont typeface="Arial"/>
              <a:buChar char="•"/>
            </a:pPr>
            <a:endParaRPr lang="en-US" sz="1800" b="1">
              <a:effectLst/>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a:effectLst/>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a:effectLst/>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dirty="0">
              <a:effectLst/>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dirty="0">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dirty="0">
              <a:effectLst/>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dirty="0">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dirty="0">
              <a:effectLst/>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dirty="0">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dirty="0">
              <a:effectLst/>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a:latin typeface="Calibri" panose="020F0502020204030204" pitchFamily="34" charset="0"/>
              <a:ea typeface="Calibri" panose="020F0502020204030204" pitchFamily="34" charset="0"/>
              <a:cs typeface="Arial" panose="020B0604020202020204" pitchFamily="34" charset="0"/>
            </a:endParaRPr>
          </a:p>
          <a:p>
            <a:pPr algn="just">
              <a:spcAft>
                <a:spcPts val="800"/>
              </a:spcAft>
            </a:pPr>
            <a:endParaRPr lang="en-US" sz="1800" b="1">
              <a:latin typeface="Calibri" panose="020F0502020204030204" pitchFamily="34" charset="0"/>
              <a:ea typeface="Calibri" panose="020F050202020403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BB8946A3-7486-A0FF-6EBD-CB172511237F}"/>
              </a:ext>
            </a:extLst>
          </p:cNvPr>
          <p:cNvSpPr/>
          <p:nvPr/>
        </p:nvSpPr>
        <p:spPr>
          <a:xfrm>
            <a:off x="20365594" y="12845291"/>
            <a:ext cx="8799463" cy="662869"/>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Results and </a:t>
            </a:r>
            <a:r>
              <a:rPr lang="en-US" sz="5400" b="1">
                <a:solidFill>
                  <a:schemeClr val="accent3">
                    <a:lumMod val="20000"/>
                    <a:lumOff val="80000"/>
                  </a:schemeClr>
                </a:solidFill>
              </a:rPr>
              <a:t>Conclusion </a:t>
            </a:r>
            <a:endParaRPr lang="en-US" sz="5400" b="1" dirty="0">
              <a:solidFill>
                <a:schemeClr val="accent3">
                  <a:lumMod val="20000"/>
                  <a:lumOff val="80000"/>
                </a:schemeClr>
              </a:solidFill>
            </a:endParaRPr>
          </a:p>
        </p:txBody>
      </p:sp>
      <p:sp>
        <p:nvSpPr>
          <p:cNvPr id="8" name="Text Box 192">
            <a:extLst>
              <a:ext uri="{FF2B5EF4-FFF2-40B4-BE49-F238E27FC236}">
                <a16:creationId xmlns:a16="http://schemas.microsoft.com/office/drawing/2014/main" id="{7D44A002-DD30-7755-FE61-E7640FA21066}"/>
              </a:ext>
            </a:extLst>
          </p:cNvPr>
          <p:cNvSpPr txBox="1">
            <a:spLocks noChangeArrowheads="1"/>
          </p:cNvSpPr>
          <p:nvPr/>
        </p:nvSpPr>
        <p:spPr bwMode="auto">
          <a:xfrm>
            <a:off x="10343902" y="6111893"/>
            <a:ext cx="8728721" cy="21218528"/>
          </a:xfrm>
          <a:prstGeom prst="rect">
            <a:avLst/>
          </a:prstGeom>
          <a:solidFill>
            <a:schemeClr val="accent2">
              <a:lumMod val="20000"/>
              <a:lumOff val="80000"/>
            </a:schemeClr>
          </a:solidFill>
          <a:ln/>
        </p:spPr>
        <p:style>
          <a:lnRef idx="2">
            <a:schemeClr val="accent6">
              <a:shade val="50000"/>
            </a:schemeClr>
          </a:lnRef>
          <a:fillRef idx="1">
            <a:schemeClr val="accent6"/>
          </a:fillRef>
          <a:effectRef idx="0">
            <a:schemeClr val="accent6"/>
          </a:effectRef>
          <a:fontRef idx="minor">
            <a:schemeClr val="lt1"/>
          </a:fontRef>
        </p:style>
        <p:txBody>
          <a:bodyPr wrap="square" lIns="173940" tIns="173940" rIns="173940" bIns="173940" anchor="t">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000" dirty="0">
              <a:latin typeface="Calibri" pitchFamily="34" charset="0"/>
            </a:endParaRPr>
          </a:p>
          <a:p>
            <a:pPr eaLnBrk="1" hangingPunct="1">
              <a:lnSpc>
                <a:spcPct val="150000"/>
              </a:lnSpc>
            </a:pPr>
            <a:r>
              <a:rPr lang="en-US" sz="3200" dirty="0">
                <a:solidFill>
                  <a:schemeClr val="bg1"/>
                </a:solidFill>
                <a:latin typeface="Times New Roman"/>
                <a:cs typeface="Times New Roman"/>
              </a:rPr>
              <a:t>Materials: : </a:t>
            </a:r>
            <a:br>
              <a:rPr lang="en-US" sz="3200" dirty="0">
                <a:solidFill>
                  <a:schemeClr val="bg1"/>
                </a:solidFill>
                <a:latin typeface="Times New Roman"/>
                <a:cs typeface="Times New Roman"/>
              </a:rPr>
            </a:br>
            <a:r>
              <a:rPr lang="en-US" sz="3200" dirty="0">
                <a:solidFill>
                  <a:schemeClr val="bg1"/>
                </a:solidFill>
                <a:latin typeface="Times New Roman"/>
                <a:cs typeface="Times New Roman"/>
              </a:rPr>
              <a:t> 1- 40 Kg of Silica Sand </a:t>
            </a:r>
            <a:endParaRPr lang="en-US" sz="3200" dirty="0">
              <a:solidFill>
                <a:schemeClr val="bg1"/>
              </a:solidFill>
              <a:latin typeface="Times New Roman"/>
              <a:cs typeface="Calibri"/>
            </a:endParaRPr>
          </a:p>
          <a:p>
            <a:pPr algn="just">
              <a:lnSpc>
                <a:spcPct val="150000"/>
              </a:lnSpc>
            </a:pPr>
            <a:r>
              <a:rPr lang="en-US" sz="3200" dirty="0">
                <a:solidFill>
                  <a:schemeClr val="bg1"/>
                </a:solidFill>
                <a:latin typeface="Times New Roman"/>
                <a:cs typeface="Times New Roman"/>
              </a:rPr>
              <a:t>    2- 1 Solar Panel </a:t>
            </a:r>
          </a:p>
          <a:p>
            <a:pPr algn="just">
              <a:lnSpc>
                <a:spcPct val="150000"/>
              </a:lnSpc>
            </a:pPr>
            <a:r>
              <a:rPr lang="en-US" sz="3200" dirty="0">
                <a:solidFill>
                  <a:schemeClr val="bg1"/>
                </a:solidFill>
                <a:latin typeface="Times New Roman"/>
                <a:cs typeface="Times New Roman"/>
              </a:rPr>
              <a:t> 3- 2 Heat Exchangers</a:t>
            </a:r>
          </a:p>
          <a:p>
            <a:pPr algn="just">
              <a:lnSpc>
                <a:spcPct val="150000"/>
              </a:lnSpc>
            </a:pPr>
            <a:r>
              <a:rPr lang="en-US" sz="3200" dirty="0">
                <a:solidFill>
                  <a:schemeClr val="bg1"/>
                </a:solidFill>
                <a:latin typeface="Times New Roman"/>
                <a:cs typeface="Times New Roman"/>
              </a:rPr>
              <a:t>    4- Copper Coil </a:t>
            </a:r>
          </a:p>
          <a:p>
            <a:pPr algn="just">
              <a:lnSpc>
                <a:spcPct val="150000"/>
              </a:lnSpc>
            </a:pPr>
            <a:r>
              <a:rPr lang="en-US" sz="3200" dirty="0">
                <a:latin typeface="Times New Roman"/>
                <a:cs typeface="Times New Roman"/>
              </a:rPr>
              <a:t>  </a:t>
            </a:r>
            <a:endParaRPr lang="en-US" sz="3200" dirty="0">
              <a:latin typeface="Times New Roman"/>
              <a:cs typeface="Arial"/>
            </a:endParaRPr>
          </a:p>
          <a:p>
            <a:pPr>
              <a:lnSpc>
                <a:spcPct val="150000"/>
              </a:lnSpc>
            </a:pPr>
            <a:r>
              <a:rPr lang="en-US" sz="3200" dirty="0">
                <a:solidFill>
                  <a:schemeClr val="bg1"/>
                </a:solidFill>
                <a:latin typeface="Times New Roman"/>
                <a:cs typeface="Times New Roman"/>
              </a:rPr>
              <a:t>Application:</a:t>
            </a:r>
            <a:endParaRPr lang="en-US" sz="3200" dirty="0">
              <a:solidFill>
                <a:schemeClr val="bg1"/>
              </a:solidFill>
              <a:latin typeface="Times New Roman"/>
              <a:cs typeface="Calibri"/>
            </a:endParaRPr>
          </a:p>
          <a:p>
            <a:endParaRPr lang="en-US" sz="3200">
              <a:latin typeface="Times New Roman"/>
              <a:cs typeface="Calibri"/>
            </a:endParaRPr>
          </a:p>
          <a:p>
            <a:endParaRPr lang="en-US" sz="3200">
              <a:latin typeface="Times New Roman"/>
              <a:cs typeface="Calibri" pitchFamily="34" charset="0"/>
            </a:endParaRPr>
          </a:p>
          <a:p>
            <a:endParaRPr lang="en-US" sz="3200">
              <a:latin typeface="Times New Roman"/>
              <a:cs typeface="Times New Roman"/>
            </a:endParaRPr>
          </a:p>
          <a:p>
            <a:endParaRPr lang="en-US" sz="3200">
              <a:latin typeface="Times New Roman"/>
              <a:cs typeface="Times New Roman"/>
            </a:endParaRPr>
          </a:p>
          <a:p>
            <a:endParaRPr lang="en-US" sz="3200">
              <a:latin typeface="Times New Roman"/>
              <a:cs typeface="Times New Roman"/>
            </a:endParaRPr>
          </a:p>
          <a:p>
            <a:endParaRPr lang="en-US" sz="3200">
              <a:latin typeface="Times New Roman"/>
              <a:cs typeface="Times New Roman"/>
            </a:endParaRPr>
          </a:p>
          <a:p>
            <a:endParaRPr lang="en-US" sz="3200">
              <a:latin typeface="Times New Roman"/>
              <a:cs typeface="Times New Roman"/>
            </a:endParaRPr>
          </a:p>
          <a:p>
            <a:endParaRPr lang="en-US" sz="3200">
              <a:latin typeface="Times New Roman"/>
              <a:cs typeface="Times New Roman"/>
            </a:endParaRPr>
          </a:p>
          <a:p>
            <a:endParaRPr lang="en-US" sz="3200">
              <a:latin typeface="Times New Roman"/>
              <a:cs typeface="Times New Roman"/>
            </a:endParaRPr>
          </a:p>
          <a:p>
            <a:endParaRPr lang="en-US" sz="3200">
              <a:latin typeface="Times New Roman"/>
              <a:cs typeface="Times New Roman"/>
            </a:endParaRPr>
          </a:p>
          <a:p>
            <a:endParaRPr lang="en-US" sz="3200">
              <a:latin typeface="Times New Roman"/>
              <a:cs typeface="Times New Roman"/>
            </a:endParaRPr>
          </a:p>
          <a:p>
            <a:endParaRPr lang="en-US" sz="3200">
              <a:latin typeface="Times New Roman"/>
              <a:cs typeface="Times New Roman"/>
            </a:endParaRPr>
          </a:p>
          <a:p>
            <a:pPr>
              <a:lnSpc>
                <a:spcPct val="150000"/>
              </a:lnSpc>
            </a:pPr>
            <a:endParaRPr lang="en-US" sz="3200" dirty="0">
              <a:solidFill>
                <a:schemeClr val="bg1"/>
              </a:solidFill>
              <a:latin typeface="Times New Roman"/>
              <a:cs typeface="Times New Roman"/>
            </a:endParaRPr>
          </a:p>
          <a:p>
            <a:pPr>
              <a:lnSpc>
                <a:spcPct val="150000"/>
              </a:lnSpc>
            </a:pPr>
            <a:r>
              <a:rPr lang="en-US" sz="3200" dirty="0">
                <a:solidFill>
                  <a:schemeClr val="bg1"/>
                </a:solidFill>
                <a:latin typeface="Times New Roman"/>
                <a:cs typeface="Times New Roman"/>
              </a:rPr>
              <a:t>1- Solar panel heats the resistive coils. </a:t>
            </a:r>
            <a:endParaRPr lang="en-US" sz="3200" dirty="0">
              <a:solidFill>
                <a:schemeClr val="bg1"/>
              </a:solidFill>
              <a:latin typeface="Times New Roman"/>
              <a:cs typeface="Calibri"/>
            </a:endParaRPr>
          </a:p>
          <a:p>
            <a:pPr>
              <a:lnSpc>
                <a:spcPct val="150000"/>
              </a:lnSpc>
            </a:pPr>
            <a:r>
              <a:rPr lang="en-US" sz="3200" dirty="0">
                <a:solidFill>
                  <a:schemeClr val="bg1"/>
                </a:solidFill>
                <a:latin typeface="Times New Roman"/>
                <a:cs typeface="Times New Roman"/>
              </a:rPr>
              <a:t>2- Coils heat the air with convection</a:t>
            </a:r>
            <a:endParaRPr lang="en-US" sz="3200" dirty="0">
              <a:solidFill>
                <a:schemeClr val="bg1"/>
              </a:solidFill>
              <a:latin typeface="Times New Roman"/>
              <a:cs typeface="Calibri"/>
            </a:endParaRPr>
          </a:p>
          <a:p>
            <a:pPr>
              <a:lnSpc>
                <a:spcPct val="150000"/>
              </a:lnSpc>
            </a:pPr>
            <a:r>
              <a:rPr lang="en-US" sz="3200" dirty="0">
                <a:solidFill>
                  <a:schemeClr val="bg1"/>
                </a:solidFill>
                <a:latin typeface="Times New Roman"/>
                <a:cs typeface="Times New Roman"/>
              </a:rPr>
              <a:t>3- Hot air heats the sand to reach to required temperature. </a:t>
            </a:r>
          </a:p>
          <a:p>
            <a:pPr>
              <a:lnSpc>
                <a:spcPct val="150000"/>
              </a:lnSpc>
            </a:pPr>
            <a:r>
              <a:rPr lang="en-US" sz="3200" dirty="0">
                <a:solidFill>
                  <a:schemeClr val="bg1"/>
                </a:solidFill>
                <a:latin typeface="Times New Roman"/>
                <a:cs typeface="Times New Roman"/>
              </a:rPr>
              <a:t>4- Sand acts as a heat storage container</a:t>
            </a:r>
          </a:p>
          <a:p>
            <a:pPr>
              <a:lnSpc>
                <a:spcPct val="150000"/>
              </a:lnSpc>
            </a:pPr>
            <a:r>
              <a:rPr lang="en-US" sz="3200" dirty="0">
                <a:solidFill>
                  <a:schemeClr val="bg1"/>
                </a:solidFill>
                <a:latin typeface="Times New Roman"/>
                <a:cs typeface="Times New Roman"/>
              </a:rPr>
              <a:t>5- Air exchanges heat with water </a:t>
            </a:r>
          </a:p>
          <a:p>
            <a:pPr>
              <a:lnSpc>
                <a:spcPct val="150000"/>
              </a:lnSpc>
            </a:pPr>
            <a:r>
              <a:rPr lang="en-US" sz="3200" dirty="0">
                <a:solidFill>
                  <a:schemeClr val="bg1"/>
                </a:solidFill>
                <a:latin typeface="Times New Roman"/>
                <a:cs typeface="Times New Roman"/>
              </a:rPr>
              <a:t>6- Hot water is utilized. </a:t>
            </a:r>
          </a:p>
          <a:p>
            <a:endParaRPr lang="en-US" sz="3200">
              <a:latin typeface="Times New Roman"/>
              <a:cs typeface="Calibri" pitchFamily="34" charset="0"/>
            </a:endParaRPr>
          </a:p>
          <a:p>
            <a:endParaRPr lang="en-US" sz="3000">
              <a:latin typeface="Calibri" pitchFamily="34" charset="0"/>
              <a:cs typeface="Calibri" pitchFamily="34" charset="0"/>
            </a:endParaRPr>
          </a:p>
          <a:p>
            <a:endParaRPr lang="en-US" sz="3200" dirty="0">
              <a:latin typeface="Calibri" pitchFamily="34" charset="0"/>
            </a:endParaRPr>
          </a:p>
          <a:p>
            <a:endParaRPr lang="en-US" sz="3200">
              <a:latin typeface="Calibri" pitchFamily="34" charset="0"/>
              <a:cs typeface="Calibri" pitchFamily="34" charset="0"/>
            </a:endParaRPr>
          </a:p>
          <a:p>
            <a:endParaRPr lang="en-US" sz="3200">
              <a:latin typeface="Calibri" pitchFamily="34" charset="0"/>
              <a:cs typeface="Calibri" pitchFamily="34" charset="0"/>
            </a:endParaRPr>
          </a:p>
          <a:p>
            <a:endParaRPr lang="en-US" sz="3200">
              <a:latin typeface="Calibri" pitchFamily="34" charset="0"/>
              <a:cs typeface="Calibri" pitchFamily="34" charset="0"/>
            </a:endParaRPr>
          </a:p>
          <a:p>
            <a:endParaRPr lang="en-US" sz="3200">
              <a:latin typeface="Calibri" pitchFamily="34" charset="0"/>
              <a:cs typeface="Calibri" pitchFamily="34" charset="0"/>
            </a:endParaRPr>
          </a:p>
        </p:txBody>
      </p:sp>
      <p:pic>
        <p:nvPicPr>
          <p:cNvPr id="7" name="Picture 6" descr="A graph with a line going up&#10;&#10;Description automatically generated">
            <a:extLst>
              <a:ext uri="{FF2B5EF4-FFF2-40B4-BE49-F238E27FC236}">
                <a16:creationId xmlns:a16="http://schemas.microsoft.com/office/drawing/2014/main" id="{EE610CD3-ECAD-989E-857E-77691F669D99}"/>
              </a:ext>
            </a:extLst>
          </p:cNvPr>
          <p:cNvPicPr>
            <a:picLocks noChangeAspect="1"/>
          </p:cNvPicPr>
          <p:nvPr/>
        </p:nvPicPr>
        <p:blipFill>
          <a:blip r:embed="rId5"/>
          <a:stretch>
            <a:fillRect/>
          </a:stretch>
        </p:blipFill>
        <p:spPr>
          <a:xfrm>
            <a:off x="20370268" y="20545878"/>
            <a:ext cx="8289688" cy="4686634"/>
          </a:xfrm>
          <a:prstGeom prst="rect">
            <a:avLst/>
          </a:prstGeom>
        </p:spPr>
      </p:pic>
      <p:pic>
        <p:nvPicPr>
          <p:cNvPr id="9" name="Picture 8" descr="Diagram of a house with a heat exchanger&#10;&#10;Description automatically generated">
            <a:extLst>
              <a:ext uri="{FF2B5EF4-FFF2-40B4-BE49-F238E27FC236}">
                <a16:creationId xmlns:a16="http://schemas.microsoft.com/office/drawing/2014/main" id="{9605F7FA-5ED6-4733-3F44-B7562F582152}"/>
              </a:ext>
            </a:extLst>
          </p:cNvPr>
          <p:cNvPicPr>
            <a:picLocks noChangeAspect="1"/>
          </p:cNvPicPr>
          <p:nvPr/>
        </p:nvPicPr>
        <p:blipFill>
          <a:blip r:embed="rId6"/>
          <a:stretch>
            <a:fillRect/>
          </a:stretch>
        </p:blipFill>
        <p:spPr>
          <a:xfrm>
            <a:off x="10330785" y="12112817"/>
            <a:ext cx="8748236" cy="5701114"/>
          </a:xfrm>
          <a:prstGeom prst="rect">
            <a:avLst/>
          </a:prstGeom>
        </p:spPr>
      </p:pic>
      <p:pic>
        <p:nvPicPr>
          <p:cNvPr id="13" name="Picture 12" descr="A solar panel with a machine and a bucket of wires&#10;&#10;Description automatically generated">
            <a:extLst>
              <a:ext uri="{FF2B5EF4-FFF2-40B4-BE49-F238E27FC236}">
                <a16:creationId xmlns:a16="http://schemas.microsoft.com/office/drawing/2014/main" id="{E1DA8B3E-0C80-A84A-BB97-5CC0D11FCC1D}"/>
              </a:ext>
            </a:extLst>
          </p:cNvPr>
          <p:cNvPicPr>
            <a:picLocks noChangeAspect="1"/>
          </p:cNvPicPr>
          <p:nvPr/>
        </p:nvPicPr>
        <p:blipFill>
          <a:blip r:embed="rId7"/>
          <a:stretch>
            <a:fillRect/>
          </a:stretch>
        </p:blipFill>
        <p:spPr>
          <a:xfrm>
            <a:off x="20353235" y="6093226"/>
            <a:ext cx="7963117" cy="6719375"/>
          </a:xfrm>
          <a:prstGeom prst="rect">
            <a:avLst/>
          </a:prstGeom>
        </p:spPr>
      </p:pic>
      <p:pic>
        <p:nvPicPr>
          <p:cNvPr id="18" name="Picture 17">
            <a:extLst>
              <a:ext uri="{FF2B5EF4-FFF2-40B4-BE49-F238E27FC236}">
                <a16:creationId xmlns:a16="http://schemas.microsoft.com/office/drawing/2014/main" id="{6E4E34A0-0E33-18FE-DEDB-91D27A3A319D}"/>
              </a:ext>
            </a:extLst>
          </p:cNvPr>
          <p:cNvPicPr>
            <a:picLocks noChangeAspect="1"/>
          </p:cNvPicPr>
          <p:nvPr/>
        </p:nvPicPr>
        <p:blipFill>
          <a:blip r:embed="rId8"/>
          <a:stretch>
            <a:fillRect/>
          </a:stretch>
        </p:blipFill>
        <p:spPr>
          <a:xfrm>
            <a:off x="20361680" y="14460743"/>
            <a:ext cx="8354394" cy="4480546"/>
          </a:xfrm>
          <a:prstGeom prst="rect">
            <a:avLst/>
          </a:prstGeom>
        </p:spPr>
      </p:pic>
      <p:sp>
        <p:nvSpPr>
          <p:cNvPr id="19" name="Rectangle 18">
            <a:extLst>
              <a:ext uri="{FF2B5EF4-FFF2-40B4-BE49-F238E27FC236}">
                <a16:creationId xmlns:a16="http://schemas.microsoft.com/office/drawing/2014/main" id="{20914FC8-2A0A-C203-AD89-9CA0FC085AF9}"/>
              </a:ext>
            </a:extLst>
          </p:cNvPr>
          <p:cNvSpPr/>
          <p:nvPr/>
        </p:nvSpPr>
        <p:spPr>
          <a:xfrm>
            <a:off x="10527029" y="25296781"/>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defPPr>
              <a:defRPr lang="en-US"/>
            </a:defPPr>
            <a:lvl1pPr marL="0" algn="l" defTabSz="4174556" rtl="0" eaLnBrk="1" latinLnBrk="0" hangingPunct="1">
              <a:defRPr sz="8200" kern="1200">
                <a:solidFill>
                  <a:schemeClr val="lt1"/>
                </a:solidFill>
                <a:latin typeface="+mn-lt"/>
                <a:ea typeface="+mn-ea"/>
                <a:cs typeface="+mn-cs"/>
              </a:defRPr>
            </a:lvl1pPr>
            <a:lvl2pPr marL="2087278" algn="l" defTabSz="4174556" rtl="0" eaLnBrk="1" latinLnBrk="0" hangingPunct="1">
              <a:defRPr sz="8200" kern="1200">
                <a:solidFill>
                  <a:schemeClr val="lt1"/>
                </a:solidFill>
                <a:latin typeface="+mn-lt"/>
                <a:ea typeface="+mn-ea"/>
                <a:cs typeface="+mn-cs"/>
              </a:defRPr>
            </a:lvl2pPr>
            <a:lvl3pPr marL="4174556" algn="l" defTabSz="4174556" rtl="0" eaLnBrk="1" latinLnBrk="0" hangingPunct="1">
              <a:defRPr sz="8200" kern="1200">
                <a:solidFill>
                  <a:schemeClr val="lt1"/>
                </a:solidFill>
                <a:latin typeface="+mn-lt"/>
                <a:ea typeface="+mn-ea"/>
                <a:cs typeface="+mn-cs"/>
              </a:defRPr>
            </a:lvl3pPr>
            <a:lvl4pPr marL="6261834" algn="l" defTabSz="4174556" rtl="0" eaLnBrk="1" latinLnBrk="0" hangingPunct="1">
              <a:defRPr sz="8200" kern="1200">
                <a:solidFill>
                  <a:schemeClr val="lt1"/>
                </a:solidFill>
                <a:latin typeface="+mn-lt"/>
                <a:ea typeface="+mn-ea"/>
                <a:cs typeface="+mn-cs"/>
              </a:defRPr>
            </a:lvl4pPr>
            <a:lvl5pPr marL="8349113" algn="l" defTabSz="4174556" rtl="0" eaLnBrk="1" latinLnBrk="0" hangingPunct="1">
              <a:defRPr sz="8200" kern="1200">
                <a:solidFill>
                  <a:schemeClr val="lt1"/>
                </a:solidFill>
                <a:latin typeface="+mn-lt"/>
                <a:ea typeface="+mn-ea"/>
                <a:cs typeface="+mn-cs"/>
              </a:defRPr>
            </a:lvl5pPr>
            <a:lvl6pPr marL="10436390" algn="l" defTabSz="4174556" rtl="0" eaLnBrk="1" latinLnBrk="0" hangingPunct="1">
              <a:defRPr sz="8200" kern="1200">
                <a:solidFill>
                  <a:schemeClr val="lt1"/>
                </a:solidFill>
                <a:latin typeface="+mn-lt"/>
                <a:ea typeface="+mn-ea"/>
                <a:cs typeface="+mn-cs"/>
              </a:defRPr>
            </a:lvl6pPr>
            <a:lvl7pPr marL="12523668" algn="l" defTabSz="4174556" rtl="0" eaLnBrk="1" latinLnBrk="0" hangingPunct="1">
              <a:defRPr sz="8200" kern="1200">
                <a:solidFill>
                  <a:schemeClr val="lt1"/>
                </a:solidFill>
                <a:latin typeface="+mn-lt"/>
                <a:ea typeface="+mn-ea"/>
                <a:cs typeface="+mn-cs"/>
              </a:defRPr>
            </a:lvl7pPr>
            <a:lvl8pPr marL="14610946" algn="l" defTabSz="4174556" rtl="0" eaLnBrk="1" latinLnBrk="0" hangingPunct="1">
              <a:defRPr sz="8200" kern="1200">
                <a:solidFill>
                  <a:schemeClr val="lt1"/>
                </a:solidFill>
                <a:latin typeface="+mn-lt"/>
                <a:ea typeface="+mn-ea"/>
                <a:cs typeface="+mn-cs"/>
              </a:defRPr>
            </a:lvl8pPr>
            <a:lvl9pPr marL="16698224" algn="l" defTabSz="4174556" rtl="0" eaLnBrk="1" latinLnBrk="0" hangingPunct="1">
              <a:defRPr sz="8200" kern="1200">
                <a:solidFill>
                  <a:schemeClr val="lt1"/>
                </a:solidFill>
                <a:latin typeface="+mn-lt"/>
                <a:ea typeface="+mn-ea"/>
                <a:cs typeface="+mn-cs"/>
              </a:defRPr>
            </a:lvl9pPr>
          </a:lstStyle>
          <a:p>
            <a:pPr algn="ctr"/>
            <a:r>
              <a:rPr lang="en-US" sz="5400" b="1">
                <a:solidFill>
                  <a:schemeClr val="accent3">
                    <a:lumMod val="20000"/>
                    <a:lumOff val="80000"/>
                  </a:schemeClr>
                </a:solidFill>
              </a:rPr>
              <a:t>Prototype Design</a:t>
            </a:r>
          </a:p>
        </p:txBody>
      </p:sp>
      <p:sp>
        <p:nvSpPr>
          <p:cNvPr id="20" name="Rectangle 19">
            <a:extLst>
              <a:ext uri="{FF2B5EF4-FFF2-40B4-BE49-F238E27FC236}">
                <a16:creationId xmlns:a16="http://schemas.microsoft.com/office/drawing/2014/main" id="{C13EECE2-F1C1-1314-FCF4-5E55CBCE453C}"/>
              </a:ext>
            </a:extLst>
          </p:cNvPr>
          <p:cNvSpPr/>
          <p:nvPr/>
        </p:nvSpPr>
        <p:spPr>
          <a:xfrm>
            <a:off x="20253907" y="25731329"/>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defPPr>
              <a:defRPr lang="en-US"/>
            </a:defPPr>
            <a:lvl1pPr marL="0" algn="l" defTabSz="4174556" rtl="0" eaLnBrk="1" latinLnBrk="0" hangingPunct="1">
              <a:defRPr sz="8200" kern="1200">
                <a:solidFill>
                  <a:schemeClr val="lt1"/>
                </a:solidFill>
                <a:latin typeface="+mn-lt"/>
                <a:ea typeface="+mn-ea"/>
                <a:cs typeface="+mn-cs"/>
              </a:defRPr>
            </a:lvl1pPr>
            <a:lvl2pPr marL="2087278" algn="l" defTabSz="4174556" rtl="0" eaLnBrk="1" latinLnBrk="0" hangingPunct="1">
              <a:defRPr sz="8200" kern="1200">
                <a:solidFill>
                  <a:schemeClr val="lt1"/>
                </a:solidFill>
                <a:latin typeface="+mn-lt"/>
                <a:ea typeface="+mn-ea"/>
                <a:cs typeface="+mn-cs"/>
              </a:defRPr>
            </a:lvl2pPr>
            <a:lvl3pPr marL="4174556" algn="l" defTabSz="4174556" rtl="0" eaLnBrk="1" latinLnBrk="0" hangingPunct="1">
              <a:defRPr sz="8200" kern="1200">
                <a:solidFill>
                  <a:schemeClr val="lt1"/>
                </a:solidFill>
                <a:latin typeface="+mn-lt"/>
                <a:ea typeface="+mn-ea"/>
                <a:cs typeface="+mn-cs"/>
              </a:defRPr>
            </a:lvl3pPr>
            <a:lvl4pPr marL="6261834" algn="l" defTabSz="4174556" rtl="0" eaLnBrk="1" latinLnBrk="0" hangingPunct="1">
              <a:defRPr sz="8200" kern="1200">
                <a:solidFill>
                  <a:schemeClr val="lt1"/>
                </a:solidFill>
                <a:latin typeface="+mn-lt"/>
                <a:ea typeface="+mn-ea"/>
                <a:cs typeface="+mn-cs"/>
              </a:defRPr>
            </a:lvl4pPr>
            <a:lvl5pPr marL="8349113" algn="l" defTabSz="4174556" rtl="0" eaLnBrk="1" latinLnBrk="0" hangingPunct="1">
              <a:defRPr sz="8200" kern="1200">
                <a:solidFill>
                  <a:schemeClr val="lt1"/>
                </a:solidFill>
                <a:latin typeface="+mn-lt"/>
                <a:ea typeface="+mn-ea"/>
                <a:cs typeface="+mn-cs"/>
              </a:defRPr>
            </a:lvl5pPr>
            <a:lvl6pPr marL="10436390" algn="l" defTabSz="4174556" rtl="0" eaLnBrk="1" latinLnBrk="0" hangingPunct="1">
              <a:defRPr sz="8200" kern="1200">
                <a:solidFill>
                  <a:schemeClr val="lt1"/>
                </a:solidFill>
                <a:latin typeface="+mn-lt"/>
                <a:ea typeface="+mn-ea"/>
                <a:cs typeface="+mn-cs"/>
              </a:defRPr>
            </a:lvl6pPr>
            <a:lvl7pPr marL="12523668" algn="l" defTabSz="4174556" rtl="0" eaLnBrk="1" latinLnBrk="0" hangingPunct="1">
              <a:defRPr sz="8200" kern="1200">
                <a:solidFill>
                  <a:schemeClr val="lt1"/>
                </a:solidFill>
                <a:latin typeface="+mn-lt"/>
                <a:ea typeface="+mn-ea"/>
                <a:cs typeface="+mn-cs"/>
              </a:defRPr>
            </a:lvl7pPr>
            <a:lvl8pPr marL="14610946" algn="l" defTabSz="4174556" rtl="0" eaLnBrk="1" latinLnBrk="0" hangingPunct="1">
              <a:defRPr sz="8200" kern="1200">
                <a:solidFill>
                  <a:schemeClr val="lt1"/>
                </a:solidFill>
                <a:latin typeface="+mn-lt"/>
                <a:ea typeface="+mn-ea"/>
                <a:cs typeface="+mn-cs"/>
              </a:defRPr>
            </a:lvl8pPr>
            <a:lvl9pPr marL="16698224" algn="l" defTabSz="4174556" rtl="0" eaLnBrk="1" latinLnBrk="0" hangingPunct="1">
              <a:defRPr sz="8200" kern="1200">
                <a:solidFill>
                  <a:schemeClr val="lt1"/>
                </a:solidFill>
                <a:latin typeface="+mn-lt"/>
                <a:ea typeface="+mn-ea"/>
                <a:cs typeface="+mn-cs"/>
              </a:defRPr>
            </a:lvl9pPr>
          </a:lstStyle>
          <a:p>
            <a:pPr algn="ctr"/>
            <a:r>
              <a:rPr lang="en-US" sz="5400" b="1">
                <a:solidFill>
                  <a:schemeClr val="accent3">
                    <a:lumMod val="20000"/>
                    <a:lumOff val="80000"/>
                  </a:schemeClr>
                </a:solidFill>
              </a:rPr>
              <a:t>Conclusion </a:t>
            </a:r>
            <a:endParaRPr lang="en-US">
              <a:solidFill>
                <a:schemeClr val="accent3">
                  <a:lumMod val="20000"/>
                  <a:lumOff val="80000"/>
                </a:schemeClr>
              </a:solidFill>
            </a:endParaRPr>
          </a:p>
        </p:txBody>
      </p:sp>
      <p:pic>
        <p:nvPicPr>
          <p:cNvPr id="23" name="Picture 22" descr="Diagram of a solar panel and a diagram&#10;&#10;Description automatically generated">
            <a:extLst>
              <a:ext uri="{FF2B5EF4-FFF2-40B4-BE49-F238E27FC236}">
                <a16:creationId xmlns:a16="http://schemas.microsoft.com/office/drawing/2014/main" id="{0D957295-C199-217E-6122-079725ADF24C}"/>
              </a:ext>
            </a:extLst>
          </p:cNvPr>
          <p:cNvPicPr>
            <a:picLocks noChangeAspect="1"/>
          </p:cNvPicPr>
          <p:nvPr/>
        </p:nvPicPr>
        <p:blipFill>
          <a:blip r:embed="rId9"/>
          <a:stretch>
            <a:fillRect/>
          </a:stretch>
        </p:blipFill>
        <p:spPr>
          <a:xfrm>
            <a:off x="10614304" y="27917663"/>
            <a:ext cx="8115966" cy="7380897"/>
          </a:xfrm>
          <a:prstGeom prst="rect">
            <a:avLst/>
          </a:prstGeom>
        </p:spPr>
      </p:pic>
    </p:spTree>
    <p:extLst>
      <p:ext uri="{BB962C8B-B14F-4D97-AF65-F5344CB8AC3E}">
        <p14:creationId xmlns:p14="http://schemas.microsoft.com/office/powerpoint/2010/main" val="2251251862"/>
      </p:ext>
    </p:extLst>
  </p:cSld>
  <p:clrMapOvr>
    <a:masterClrMapping/>
  </p:clrMapOvr>
  <mc:AlternateContent xmlns:mc="http://schemas.openxmlformats.org/markup-compatibility/2006">
    <mc:Choice xmlns:p14="http://schemas.microsoft.com/office/powerpoint/2010/main" Requires="p14">
      <p:transition spd="slow" p14:dur="2000" advTm="6935"/>
    </mc:Choice>
    <mc:Fallback>
      <p:transition spd="slow" advTm="6935"/>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ysClr val="windowText" lastClr="000000"/>
      </a:dk1>
      <a:lt1>
        <a:sysClr val="window" lastClr="FFFFFF"/>
      </a:lt1>
      <a:dk2>
        <a:srgbClr val="323232"/>
      </a:dk2>
      <a:lt2>
        <a:srgbClr val="E3DED1"/>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tint val="98000"/>
              </a:schemeClr>
              <a:schemeClr val="phClr">
                <a:tint val="99000"/>
                <a:shade val="96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C3935CB6-B0E3-44A7-AB37-996D901F73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4cbcb226ab018d470aa76f56d206c961">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616d3f29d0a527243dc63f3d9a000ebb"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264C52C2-E6A1-4840-B8CF-BB4F1A8C0474}"/>
</file>

<file path=customXml/itemProps2.xml><?xml version="1.0" encoding="utf-8"?>
<ds:datastoreItem xmlns:ds="http://schemas.openxmlformats.org/officeDocument/2006/customXml" ds:itemID="{B37B4225-1C2D-4B97-A706-D32F3C10EBB0}"/>
</file>

<file path=customXml/itemProps3.xml><?xml version="1.0" encoding="utf-8"?>
<ds:datastoreItem xmlns:ds="http://schemas.openxmlformats.org/officeDocument/2006/customXml" ds:itemID="{9C0FE866-237B-49E8-ADCA-D8497DB55463}"/>
</file>

<file path=docProps/app.xml><?xml version="1.0" encoding="utf-8"?>
<Properties xmlns="http://schemas.openxmlformats.org/officeDocument/2006/extended-properties" xmlns:vt="http://schemas.openxmlformats.org/officeDocument/2006/docPropsVTypes">
  <TotalTime>5498</TotalTime>
  <Words>108</Words>
  <Application>Microsoft Office PowerPoint</Application>
  <PresentationFormat>Custom</PresentationFormat>
  <Paragraphs>218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Banded</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A0/A1</dc:title>
  <dc:creator>Jay Larson</dc:creator>
  <dc:description>Quality poster printing
www.genigraphics.com
1-800-790-4001</dc:description>
  <cp:lastModifiedBy>MAHMOUD ABDULLAH ALSHENGITI</cp:lastModifiedBy>
  <cp:revision>414</cp:revision>
  <cp:lastPrinted>2013-02-12T02:21:55Z</cp:lastPrinted>
  <dcterms:created xsi:type="dcterms:W3CDTF">2013-02-10T21:14:48Z</dcterms:created>
  <dcterms:modified xsi:type="dcterms:W3CDTF">2024-05-09T20:49:50Z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