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42"/>
    <a:srgbClr val="CFE8EF"/>
    <a:srgbClr val="5B7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70" d="100"/>
          <a:sy n="70" d="100"/>
        </p:scale>
        <p:origin x="3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04/05/2023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04/05/2023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04/05/2023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AA6A91C-4667-EFB4-3659-5D48932A7B5A}"/>
              </a:ext>
            </a:extLst>
          </p:cNvPr>
          <p:cNvSpPr/>
          <p:nvPr/>
        </p:nvSpPr>
        <p:spPr>
          <a:xfrm>
            <a:off x="8321964" y="1263550"/>
            <a:ext cx="3816459" cy="5500687"/>
          </a:xfrm>
          <a:prstGeom prst="rect">
            <a:avLst/>
          </a:prstGeom>
          <a:solidFill>
            <a:srgbClr val="CFE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829202-C89B-9574-A0F9-594A4FAA4CED}"/>
              </a:ext>
            </a:extLst>
          </p:cNvPr>
          <p:cNvSpPr/>
          <p:nvPr/>
        </p:nvSpPr>
        <p:spPr>
          <a:xfrm>
            <a:off x="53577" y="1268015"/>
            <a:ext cx="3774283" cy="5500687"/>
          </a:xfrm>
          <a:prstGeom prst="rect">
            <a:avLst/>
          </a:prstGeom>
          <a:solidFill>
            <a:srgbClr val="5B7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C21CCBB-0CD4-B94E-5B47-A48D0F04CBE2}"/>
              </a:ext>
            </a:extLst>
          </p:cNvPr>
          <p:cNvSpPr txBox="1"/>
          <p:nvPr/>
        </p:nvSpPr>
        <p:spPr>
          <a:xfrm>
            <a:off x="89633" y="1210393"/>
            <a:ext cx="3756310" cy="5909310"/>
          </a:xfrm>
          <a:prstGeom prst="rect">
            <a:avLst/>
          </a:prstGeom>
          <a:solidFill>
            <a:srgbClr val="CFE8EF"/>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u="sng" dirty="0"/>
              <a:t>Introduction</a:t>
            </a:r>
            <a:endParaRPr lang="en-US" b="1" u="sng" dirty="0">
              <a:cs typeface="Calibri" panose="020F0502020204030204"/>
            </a:endParaRPr>
          </a:p>
          <a:p>
            <a:pPr marL="285750" indent="-285750">
              <a:buFont typeface="Arial"/>
              <a:buChar char="•"/>
            </a:pPr>
            <a:r>
              <a:rPr lang="en-GB" sz="1600" dirty="0"/>
              <a:t>Customer’s pain </a:t>
            </a:r>
            <a:endParaRPr lang="en-GB" sz="1600" dirty="0">
              <a:cs typeface="Calibri"/>
            </a:endParaRPr>
          </a:p>
          <a:p>
            <a:r>
              <a:rPr lang="en-GB" sz="1100" dirty="0"/>
              <a:t>Food is a necessity in life. However, you do not always get to have a healthy meal customized to your liking in such a short time and in places where there are no restaurants. Vending machines often offer unhealthy snacks high in sugar and fat. However, with technology, we can develop healthier options by incorporating nutrient-dense foods to promote better eating habits and improve health.</a:t>
            </a:r>
            <a:endParaRPr lang="en-GB" dirty="0">
              <a:cs typeface="Calibri" panose="020F0502020204030204"/>
            </a:endParaRPr>
          </a:p>
          <a:p>
            <a:endParaRPr lang="en-GB" sz="1100" dirty="0">
              <a:ea typeface="+mn-lt"/>
              <a:cs typeface="+mn-lt"/>
            </a:endParaRPr>
          </a:p>
          <a:p>
            <a:pPr marL="285750" indent="-285750">
              <a:buFont typeface="Arial"/>
              <a:buChar char="•"/>
            </a:pPr>
            <a:r>
              <a:rPr lang="en-GB" sz="1600" dirty="0">
                <a:ea typeface="+mn-lt"/>
                <a:cs typeface="+mn-lt"/>
              </a:rPr>
              <a:t>Project Statement </a:t>
            </a:r>
          </a:p>
          <a:p>
            <a:r>
              <a:rPr lang="en-GB" sz="1100" dirty="0">
                <a:ea typeface="+mn-lt"/>
                <a:cs typeface="+mn-lt"/>
              </a:rPr>
              <a:t>Building a machine to provide a healthy customized meal, by having different types of food options.</a:t>
            </a:r>
            <a:r>
              <a:rPr lang="en-GB" sz="1100" dirty="0">
                <a:latin typeface="Calibri"/>
                <a:ea typeface="+mn-lt"/>
                <a:cs typeface="Calibri"/>
              </a:rPr>
              <a:t> </a:t>
            </a:r>
            <a:r>
              <a:rPr lang="en-GB" sz="1200" dirty="0">
                <a:latin typeface="Times New Roman"/>
                <a:ea typeface="+mn-lt"/>
                <a:cs typeface="Times New Roman"/>
              </a:rPr>
              <a:t>i.e., rice, macaroni, meat, chicken, and a salad. </a:t>
            </a:r>
            <a:endParaRPr lang="en-GB" dirty="0">
              <a:cs typeface="Calibri"/>
            </a:endParaRPr>
          </a:p>
          <a:p>
            <a:endParaRPr lang="en-GB" sz="1200" dirty="0">
              <a:latin typeface="Times New Roman"/>
              <a:ea typeface="+mn-lt"/>
              <a:cs typeface="Times New Roman"/>
            </a:endParaRPr>
          </a:p>
          <a:p>
            <a:pPr marL="285750" indent="-285750">
              <a:buFont typeface="Symbol"/>
              <a:buChar char="•"/>
            </a:pPr>
            <a:r>
              <a:rPr lang="en-GB" sz="1600" dirty="0">
                <a:ea typeface="+mn-lt"/>
                <a:cs typeface="+mn-lt"/>
              </a:rPr>
              <a:t>Constraints</a:t>
            </a:r>
            <a:r>
              <a:rPr lang="en-GB" sz="1100" dirty="0"/>
              <a:t> </a:t>
            </a:r>
            <a:endParaRPr lang="en-GB" dirty="0"/>
          </a:p>
          <a:p>
            <a:pPr marL="742950" lvl="1" indent="-285750">
              <a:buFont typeface="Courier New"/>
              <a:buChar char="○"/>
            </a:pPr>
            <a:r>
              <a:rPr lang="en-GB" sz="1100" dirty="0">
                <a:ea typeface="+mn-lt"/>
                <a:cs typeface="+mn-lt"/>
              </a:rPr>
              <a:t>The size of the machine shouldn’t exceed the length of 0.8-meter, width of 1.2-meter, and height of 1.8-meter since this is the common size of vending machines. </a:t>
            </a:r>
          </a:p>
          <a:p>
            <a:pPr marL="742950" lvl="1" indent="-285750">
              <a:buFont typeface="Courier New"/>
              <a:buChar char="○"/>
            </a:pPr>
            <a:r>
              <a:rPr lang="en-GB" sz="1100" dirty="0">
                <a:ea typeface="+mn-lt"/>
                <a:cs typeface="+mn-lt"/>
              </a:rPr>
              <a:t>Power consumption shouldn’t go over 60 kWh. </a:t>
            </a:r>
          </a:p>
          <a:p>
            <a:pPr marL="742950" lvl="1" indent="-285750">
              <a:buFont typeface="Courier New"/>
              <a:buChar char="○"/>
            </a:pPr>
            <a:r>
              <a:rPr lang="en-GB" sz="1100" dirty="0">
                <a:ea typeface="+mn-lt"/>
                <a:cs typeface="+mn-lt"/>
              </a:rPr>
              <a:t>The cost shouldn’t exceed 6000 Saudi Riyals. </a:t>
            </a:r>
          </a:p>
          <a:p>
            <a:pPr marL="742950" lvl="1" indent="-285750">
              <a:buFont typeface="Courier New"/>
              <a:buChar char="○"/>
            </a:pPr>
            <a:r>
              <a:rPr lang="en-GB" sz="1100" dirty="0">
                <a:ea typeface="+mn-lt"/>
                <a:cs typeface="+mn-lt"/>
              </a:rPr>
              <a:t>This project should be done in sixteen weeks.</a:t>
            </a:r>
          </a:p>
          <a:p>
            <a:endParaRPr lang="en-GB" sz="1100" dirty="0">
              <a:ea typeface="+mn-lt"/>
              <a:cs typeface="+mn-lt"/>
            </a:endParaRPr>
          </a:p>
          <a:p>
            <a:pPr marL="285750" indent="-285750">
              <a:buFont typeface="Arial"/>
              <a:buChar char="•"/>
            </a:pPr>
            <a:r>
              <a:rPr lang="en-GB" sz="1600" dirty="0">
                <a:ea typeface="+mn-lt"/>
                <a:cs typeface="+mn-lt"/>
              </a:rPr>
              <a:t>Target Specification</a:t>
            </a:r>
          </a:p>
          <a:p>
            <a:pPr marL="742950" lvl="1" indent="-285750">
              <a:buFont typeface="Arial"/>
              <a:buChar char="•"/>
            </a:pPr>
            <a:r>
              <a:rPr lang="en-GB" sz="1100" dirty="0">
                <a:ea typeface="+mn-lt"/>
                <a:cs typeface="+mn-lt"/>
              </a:rPr>
              <a:t>To serve 3</a:t>
            </a:r>
            <a:r>
              <a:rPr lang="en-GB" sz="1100" dirty="0">
                <a:cs typeface="Calibri"/>
              </a:rPr>
              <a:t> Different kinds of food. </a:t>
            </a:r>
            <a:endParaRPr lang="en-GB" dirty="0">
              <a:cs typeface="Calibri"/>
            </a:endParaRPr>
          </a:p>
          <a:p>
            <a:pPr marL="742950" lvl="1" indent="-285750">
              <a:buFont typeface="Arial"/>
              <a:buChar char="•"/>
            </a:pPr>
            <a:r>
              <a:rPr lang="en-GB" sz="1100" dirty="0">
                <a:cs typeface="Calibri"/>
              </a:rPr>
              <a:t>Serving time would be less than 2 minutes.</a:t>
            </a:r>
            <a:endParaRPr lang="en-GB" dirty="0">
              <a:cs typeface="Calibri"/>
            </a:endParaRPr>
          </a:p>
          <a:p>
            <a:pPr marL="742950" lvl="1" indent="-285750">
              <a:buFont typeface="Arial"/>
              <a:buChar char="•"/>
            </a:pPr>
            <a:r>
              <a:rPr lang="en-GB" sz="1100" dirty="0">
                <a:cs typeface="Calibri"/>
              </a:rPr>
              <a:t>The customer can order in 5 steps (pages).</a:t>
            </a:r>
            <a:endParaRPr lang="en-GB" dirty="0">
              <a:cs typeface="Calibri"/>
            </a:endParaRPr>
          </a:p>
          <a:p>
            <a:pPr marL="742950" lvl="1" indent="-285750">
              <a:buFont typeface="Arial"/>
              <a:buChar char="•"/>
            </a:pPr>
            <a:r>
              <a:rPr lang="en-GB" sz="1100" dirty="0">
                <a:cs typeface="Calibri"/>
              </a:rPr>
              <a:t>Provide complete isolation and protection to the food inside.</a:t>
            </a:r>
            <a:endParaRPr lang="en-GB" dirty="0">
              <a:cs typeface="Calibri"/>
            </a:endParaRPr>
          </a:p>
          <a:p>
            <a:pPr algn="just"/>
            <a:endParaRPr lang="en-GB" dirty="0">
              <a:cs typeface="Calibri"/>
            </a:endParaRPr>
          </a:p>
        </p:txBody>
      </p:sp>
      <p:sp>
        <p:nvSpPr>
          <p:cNvPr id="18" name="Rectangle 17">
            <a:extLst>
              <a:ext uri="{FF2B5EF4-FFF2-40B4-BE49-F238E27FC236}">
                <a16:creationId xmlns:a16="http://schemas.microsoft.com/office/drawing/2014/main" id="{D125568F-6BE6-3937-BE7D-C3DACEEC5709}"/>
              </a:ext>
            </a:extLst>
          </p:cNvPr>
          <p:cNvSpPr/>
          <p:nvPr/>
        </p:nvSpPr>
        <p:spPr>
          <a:xfrm>
            <a:off x="3940969" y="1265038"/>
            <a:ext cx="4310062" cy="5500687"/>
          </a:xfrm>
          <a:prstGeom prst="rect">
            <a:avLst/>
          </a:prstGeom>
          <a:solidFill>
            <a:srgbClr val="FF8C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81A96E8-4F88-BE4F-9983-1AD9C913A9C9}"/>
              </a:ext>
            </a:extLst>
          </p:cNvPr>
          <p:cNvSpPr/>
          <p:nvPr/>
        </p:nvSpPr>
        <p:spPr>
          <a:xfrm>
            <a:off x="4429193" y="535733"/>
            <a:ext cx="6687292" cy="678369"/>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0A6F546-C896-EAEF-2DC4-F7DD802036EE}"/>
              </a:ext>
            </a:extLst>
          </p:cNvPr>
          <p:cNvSpPr txBox="1"/>
          <p:nvPr/>
        </p:nvSpPr>
        <p:spPr>
          <a:xfrm>
            <a:off x="4525627" y="516918"/>
            <a:ext cx="6801899"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u="sng" dirty="0">
                <a:ea typeface="+mn-lt"/>
                <a:cs typeface="+mn-lt"/>
              </a:rPr>
              <a:t>Team members &amp; departments</a:t>
            </a:r>
          </a:p>
          <a:p>
            <a:pPr algn="just"/>
            <a:r>
              <a:rPr lang="en-GB" sz="1400" dirty="0">
                <a:ea typeface="+mn-lt"/>
                <a:cs typeface="+mn-lt"/>
              </a:rPr>
              <a:t>Abdullah </a:t>
            </a:r>
            <a:r>
              <a:rPr lang="en-GB" sz="1400" dirty="0" err="1">
                <a:ea typeface="+mn-lt"/>
                <a:cs typeface="+mn-lt"/>
              </a:rPr>
              <a:t>Alhajri</a:t>
            </a:r>
            <a:r>
              <a:rPr lang="en-GB" sz="1400" dirty="0">
                <a:ea typeface="+mn-lt"/>
                <a:cs typeface="+mn-lt"/>
              </a:rPr>
              <a:t>       ID: 201687840 [COE]        Ahmed </a:t>
            </a:r>
            <a:r>
              <a:rPr lang="en-GB" sz="1400" dirty="0" err="1">
                <a:ea typeface="+mn-lt"/>
                <a:cs typeface="+mn-lt"/>
              </a:rPr>
              <a:t>Alarfaj</a:t>
            </a:r>
            <a:r>
              <a:rPr lang="en-GB" sz="1400" dirty="0">
                <a:ea typeface="+mn-lt"/>
                <a:cs typeface="+mn-lt"/>
              </a:rPr>
              <a:t>          ID: 201757350 [EE]</a:t>
            </a:r>
            <a:endParaRPr lang="en-GB" dirty="0">
              <a:cs typeface="Calibri" panose="020F0502020204030204"/>
            </a:endParaRPr>
          </a:p>
          <a:p>
            <a:pPr algn="just"/>
            <a:r>
              <a:rPr lang="en-GB" sz="1400" dirty="0">
                <a:ea typeface="+mn-lt"/>
                <a:cs typeface="+mn-lt"/>
              </a:rPr>
              <a:t>Ishaq </a:t>
            </a:r>
            <a:r>
              <a:rPr lang="en-GB" sz="1400" dirty="0" err="1">
                <a:ea typeface="+mn-lt"/>
                <a:cs typeface="+mn-lt"/>
              </a:rPr>
              <a:t>Alahmed</a:t>
            </a:r>
            <a:r>
              <a:rPr lang="en-GB" sz="1400" dirty="0">
                <a:ea typeface="+mn-lt"/>
                <a:cs typeface="+mn-lt"/>
              </a:rPr>
              <a:t>         ID: 201839720 [COE]        Qassem </a:t>
            </a:r>
            <a:r>
              <a:rPr lang="en-GB" sz="1400" dirty="0" err="1">
                <a:ea typeface="+mn-lt"/>
                <a:cs typeface="+mn-lt"/>
              </a:rPr>
              <a:t>Almutawa</a:t>
            </a:r>
            <a:r>
              <a:rPr lang="en-GB" sz="1400" dirty="0">
                <a:ea typeface="+mn-lt"/>
                <a:cs typeface="+mn-lt"/>
              </a:rPr>
              <a:t>  ID: 201817960 [COE]</a:t>
            </a:r>
            <a:endParaRPr lang="en-GB" dirty="0">
              <a:cs typeface="Calibri"/>
            </a:endParaRPr>
          </a:p>
          <a:p>
            <a:pPr algn="just"/>
            <a:endParaRPr lang="en-GB" dirty="0">
              <a:cs typeface="Calibri"/>
            </a:endParaRPr>
          </a:p>
        </p:txBody>
      </p:sp>
      <p:pic>
        <p:nvPicPr>
          <p:cNvPr id="4" name="Picture 4" descr="Text&#10;&#10;Description automatically generated">
            <a:extLst>
              <a:ext uri="{FF2B5EF4-FFF2-40B4-BE49-F238E27FC236}">
                <a16:creationId xmlns:a16="http://schemas.microsoft.com/office/drawing/2014/main" id="{64E71EF9-FBBB-3155-F869-F47174EB8404}"/>
              </a:ext>
            </a:extLst>
          </p:cNvPr>
          <p:cNvPicPr>
            <a:picLocks noChangeAspect="1"/>
          </p:cNvPicPr>
          <p:nvPr/>
        </p:nvPicPr>
        <p:blipFill>
          <a:blip r:embed="rId2"/>
          <a:stretch>
            <a:fillRect/>
          </a:stretch>
        </p:blipFill>
        <p:spPr>
          <a:xfrm>
            <a:off x="569118" y="566697"/>
            <a:ext cx="2743200" cy="599712"/>
          </a:xfrm>
          <a:prstGeom prst="rect">
            <a:avLst/>
          </a:prstGeom>
        </p:spPr>
      </p:pic>
      <p:sp>
        <p:nvSpPr>
          <p:cNvPr id="5" name="Rectangle 4">
            <a:extLst>
              <a:ext uri="{FF2B5EF4-FFF2-40B4-BE49-F238E27FC236}">
                <a16:creationId xmlns:a16="http://schemas.microsoft.com/office/drawing/2014/main" id="{877AAE1D-3C7D-1CB8-2B03-C8BA7240D38B}"/>
              </a:ext>
            </a:extLst>
          </p:cNvPr>
          <p:cNvSpPr/>
          <p:nvPr/>
        </p:nvSpPr>
        <p:spPr>
          <a:xfrm>
            <a:off x="-8986" y="-188702"/>
            <a:ext cx="12206378" cy="70448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184335" y="-140734"/>
            <a:ext cx="5849155" cy="541629"/>
          </a:xfrm>
        </p:spPr>
        <p:txBody>
          <a:bodyPr>
            <a:normAutofit/>
          </a:bodyPr>
          <a:lstStyle/>
          <a:p>
            <a:r>
              <a:rPr lang="en-GB" sz="3200" b="1" dirty="0">
                <a:solidFill>
                  <a:schemeClr val="bg1"/>
                </a:solidFill>
                <a:latin typeface="Calibri Light"/>
                <a:cs typeface="Calibri Light"/>
              </a:rPr>
              <a:t>Make your meal vending machine</a:t>
            </a:r>
          </a:p>
        </p:txBody>
      </p:sp>
      <p:pic>
        <p:nvPicPr>
          <p:cNvPr id="15" name="Picture 15" descr="Diagram&#10;&#10;Description automatically generated">
            <a:extLst>
              <a:ext uri="{FF2B5EF4-FFF2-40B4-BE49-F238E27FC236}">
                <a16:creationId xmlns:a16="http://schemas.microsoft.com/office/drawing/2014/main" id="{E82C5668-784E-76B0-1DBD-000EB7FBD592}"/>
              </a:ext>
            </a:extLst>
          </p:cNvPr>
          <p:cNvPicPr>
            <a:picLocks noChangeAspect="1"/>
          </p:cNvPicPr>
          <p:nvPr/>
        </p:nvPicPr>
        <p:blipFill>
          <a:blip r:embed="rId3"/>
          <a:stretch>
            <a:fillRect/>
          </a:stretch>
        </p:blipFill>
        <p:spPr>
          <a:xfrm>
            <a:off x="4024720" y="1621985"/>
            <a:ext cx="1990087" cy="1690293"/>
          </a:xfrm>
          <a:prstGeom prst="rect">
            <a:avLst/>
          </a:prstGeom>
        </p:spPr>
      </p:pic>
      <p:sp>
        <p:nvSpPr>
          <p:cNvPr id="16" name="TextBox 15">
            <a:extLst>
              <a:ext uri="{FF2B5EF4-FFF2-40B4-BE49-F238E27FC236}">
                <a16:creationId xmlns:a16="http://schemas.microsoft.com/office/drawing/2014/main" id="{73C27BCB-3213-5802-7696-49913E54D7C4}"/>
              </a:ext>
            </a:extLst>
          </p:cNvPr>
          <p:cNvSpPr txBox="1"/>
          <p:nvPr/>
        </p:nvSpPr>
        <p:spPr>
          <a:xfrm>
            <a:off x="3935016" y="1263550"/>
            <a:ext cx="4316016"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u="sng" dirty="0">
                <a:cs typeface="Calibri"/>
              </a:rPr>
              <a:t>Prototype design</a:t>
            </a:r>
          </a:p>
          <a:p>
            <a:endParaRPr lang="en-GB" sz="1100" dirty="0">
              <a:cs typeface="Calibri"/>
            </a:endParaRPr>
          </a:p>
        </p:txBody>
      </p:sp>
      <p:sp>
        <p:nvSpPr>
          <p:cNvPr id="17" name="TextBox 16">
            <a:extLst>
              <a:ext uri="{FF2B5EF4-FFF2-40B4-BE49-F238E27FC236}">
                <a16:creationId xmlns:a16="http://schemas.microsoft.com/office/drawing/2014/main" id="{54042304-A49F-8C01-F0F5-431E90CB6AA4}"/>
              </a:ext>
            </a:extLst>
          </p:cNvPr>
          <p:cNvSpPr txBox="1"/>
          <p:nvPr/>
        </p:nvSpPr>
        <p:spPr>
          <a:xfrm>
            <a:off x="8150318" y="2800336"/>
            <a:ext cx="442216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100" dirty="0">
              <a:cs typeface="Calibri"/>
            </a:endParaRPr>
          </a:p>
        </p:txBody>
      </p:sp>
      <p:pic>
        <p:nvPicPr>
          <p:cNvPr id="13" name="Picture 13">
            <a:extLst>
              <a:ext uri="{FF2B5EF4-FFF2-40B4-BE49-F238E27FC236}">
                <a16:creationId xmlns:a16="http://schemas.microsoft.com/office/drawing/2014/main" id="{7C4442A3-011C-DB9C-3230-1BD50760252C}"/>
              </a:ext>
            </a:extLst>
          </p:cNvPr>
          <p:cNvPicPr>
            <a:picLocks noChangeAspect="1"/>
          </p:cNvPicPr>
          <p:nvPr/>
        </p:nvPicPr>
        <p:blipFill>
          <a:blip r:embed="rId4"/>
          <a:stretch>
            <a:fillRect/>
          </a:stretch>
        </p:blipFill>
        <p:spPr>
          <a:xfrm>
            <a:off x="6108913" y="1619382"/>
            <a:ext cx="2045596" cy="1692896"/>
          </a:xfrm>
          <a:prstGeom prst="rect">
            <a:avLst/>
          </a:prstGeom>
        </p:spPr>
      </p:pic>
      <p:pic>
        <p:nvPicPr>
          <p:cNvPr id="14" name="Picture 18" descr="Diagram&#10;&#10;Description automatically generated">
            <a:extLst>
              <a:ext uri="{FF2B5EF4-FFF2-40B4-BE49-F238E27FC236}">
                <a16:creationId xmlns:a16="http://schemas.microsoft.com/office/drawing/2014/main" id="{69269E09-FC4A-162A-50FA-214920FB07D7}"/>
              </a:ext>
            </a:extLst>
          </p:cNvPr>
          <p:cNvPicPr>
            <a:picLocks noChangeAspect="1"/>
          </p:cNvPicPr>
          <p:nvPr/>
        </p:nvPicPr>
        <p:blipFill>
          <a:blip r:embed="rId5"/>
          <a:stretch>
            <a:fillRect/>
          </a:stretch>
        </p:blipFill>
        <p:spPr>
          <a:xfrm>
            <a:off x="4029440" y="3028997"/>
            <a:ext cx="2743200" cy="1857012"/>
          </a:xfrm>
          <a:prstGeom prst="rect">
            <a:avLst/>
          </a:prstGeom>
        </p:spPr>
      </p:pic>
      <p:sp>
        <p:nvSpPr>
          <p:cNvPr id="19" name="TextBox 18">
            <a:extLst>
              <a:ext uri="{FF2B5EF4-FFF2-40B4-BE49-F238E27FC236}">
                <a16:creationId xmlns:a16="http://schemas.microsoft.com/office/drawing/2014/main" id="{12D9179D-5AEB-AB9E-1D24-BA9645616CA7}"/>
              </a:ext>
            </a:extLst>
          </p:cNvPr>
          <p:cNvSpPr txBox="1"/>
          <p:nvPr/>
        </p:nvSpPr>
        <p:spPr>
          <a:xfrm>
            <a:off x="3945496" y="3293323"/>
            <a:ext cx="174133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ea typeface="Calibri"/>
                <a:cs typeface="Calibri"/>
              </a:rPr>
              <a:t>Figure 1. Product form</a:t>
            </a:r>
          </a:p>
        </p:txBody>
      </p:sp>
      <p:sp>
        <p:nvSpPr>
          <p:cNvPr id="21" name="TextBox 20">
            <a:extLst>
              <a:ext uri="{FF2B5EF4-FFF2-40B4-BE49-F238E27FC236}">
                <a16:creationId xmlns:a16="http://schemas.microsoft.com/office/drawing/2014/main" id="{BE0AAA4C-5E3E-DD5D-A0F8-C1DD910321A8}"/>
              </a:ext>
            </a:extLst>
          </p:cNvPr>
          <p:cNvSpPr txBox="1"/>
          <p:nvPr/>
        </p:nvSpPr>
        <p:spPr>
          <a:xfrm>
            <a:off x="6020760" y="3293323"/>
            <a:ext cx="174133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ea typeface="Calibri"/>
                <a:cs typeface="Calibri"/>
              </a:rPr>
              <a:t>Figure 2. Hardware Connection</a:t>
            </a:r>
          </a:p>
        </p:txBody>
      </p:sp>
      <p:sp>
        <p:nvSpPr>
          <p:cNvPr id="22" name="TextBox 21">
            <a:extLst>
              <a:ext uri="{FF2B5EF4-FFF2-40B4-BE49-F238E27FC236}">
                <a16:creationId xmlns:a16="http://schemas.microsoft.com/office/drawing/2014/main" id="{FC5F6546-F732-F85E-C3BA-81587F67B682}"/>
              </a:ext>
            </a:extLst>
          </p:cNvPr>
          <p:cNvSpPr txBox="1"/>
          <p:nvPr/>
        </p:nvSpPr>
        <p:spPr>
          <a:xfrm>
            <a:off x="3929357" y="4850261"/>
            <a:ext cx="228868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ea typeface="Calibri"/>
                <a:cs typeface="Calibri"/>
              </a:rPr>
              <a:t>Figure 3. Sequence diagram of the project</a:t>
            </a:r>
          </a:p>
        </p:txBody>
      </p:sp>
      <p:pic>
        <p:nvPicPr>
          <p:cNvPr id="23" name="Picture 23">
            <a:extLst>
              <a:ext uri="{FF2B5EF4-FFF2-40B4-BE49-F238E27FC236}">
                <a16:creationId xmlns:a16="http://schemas.microsoft.com/office/drawing/2014/main" id="{6A5EC9F0-D1A6-98D0-FF82-CAC4F6D8EA81}"/>
              </a:ext>
            </a:extLst>
          </p:cNvPr>
          <p:cNvPicPr>
            <a:picLocks noChangeAspect="1"/>
          </p:cNvPicPr>
          <p:nvPr/>
        </p:nvPicPr>
        <p:blipFill>
          <a:blip r:embed="rId6"/>
          <a:stretch>
            <a:fillRect/>
          </a:stretch>
        </p:blipFill>
        <p:spPr>
          <a:xfrm rot="5400000">
            <a:off x="6660317" y="3650807"/>
            <a:ext cx="1427538" cy="1070654"/>
          </a:xfrm>
          <a:prstGeom prst="rect">
            <a:avLst/>
          </a:prstGeom>
        </p:spPr>
      </p:pic>
      <p:sp>
        <p:nvSpPr>
          <p:cNvPr id="34" name="TextBox 33">
            <a:extLst>
              <a:ext uri="{FF2B5EF4-FFF2-40B4-BE49-F238E27FC236}">
                <a16:creationId xmlns:a16="http://schemas.microsoft.com/office/drawing/2014/main" id="{932B00C2-E78C-A76C-D51C-F54F1A1E1CC3}"/>
              </a:ext>
            </a:extLst>
          </p:cNvPr>
          <p:cNvSpPr txBox="1"/>
          <p:nvPr/>
        </p:nvSpPr>
        <p:spPr>
          <a:xfrm>
            <a:off x="6737262" y="4850261"/>
            <a:ext cx="228868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ea typeface="Calibri"/>
                <a:cs typeface="Calibri"/>
              </a:rPr>
              <a:t>Figure 4. </a:t>
            </a:r>
            <a:r>
              <a:rPr lang="en-US" sz="800" dirty="0">
                <a:ea typeface="Calibri"/>
                <a:cs typeface="Calibri"/>
              </a:rPr>
              <a:t>Our vending machine</a:t>
            </a:r>
            <a:endParaRPr lang="en-GB" sz="800" dirty="0">
              <a:ea typeface="Calibri"/>
              <a:cs typeface="Calibri"/>
            </a:endParaRPr>
          </a:p>
        </p:txBody>
      </p:sp>
      <p:pic>
        <p:nvPicPr>
          <p:cNvPr id="36" name="Picture 35" descr="A pair of shoes in a box&#10;&#10;Description automatically generated with low confidence">
            <a:extLst>
              <a:ext uri="{FF2B5EF4-FFF2-40B4-BE49-F238E27FC236}">
                <a16:creationId xmlns:a16="http://schemas.microsoft.com/office/drawing/2014/main" id="{32476569-5CC4-CF14-E162-2C358BDC62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655844" y="5263682"/>
            <a:ext cx="1427538" cy="1070653"/>
          </a:xfrm>
          <a:prstGeom prst="rect">
            <a:avLst/>
          </a:prstGeom>
        </p:spPr>
      </p:pic>
      <p:sp>
        <p:nvSpPr>
          <p:cNvPr id="37" name="TextBox 36">
            <a:extLst>
              <a:ext uri="{FF2B5EF4-FFF2-40B4-BE49-F238E27FC236}">
                <a16:creationId xmlns:a16="http://schemas.microsoft.com/office/drawing/2014/main" id="{F0CD566B-CDCF-9028-10DA-995A7815B2BB}"/>
              </a:ext>
            </a:extLst>
          </p:cNvPr>
          <p:cNvSpPr txBox="1"/>
          <p:nvPr/>
        </p:nvSpPr>
        <p:spPr>
          <a:xfrm>
            <a:off x="6737262" y="6469975"/>
            <a:ext cx="16278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ea typeface="Calibri"/>
                <a:cs typeface="Calibri"/>
              </a:rPr>
              <a:t>Figure 6. Food containers with solenoid valves inside the box</a:t>
            </a:r>
          </a:p>
        </p:txBody>
      </p:sp>
      <p:pic>
        <p:nvPicPr>
          <p:cNvPr id="40" name="Graphic 14">
            <a:extLst>
              <a:ext uri="{FF2B5EF4-FFF2-40B4-BE49-F238E27FC236}">
                <a16:creationId xmlns:a16="http://schemas.microsoft.com/office/drawing/2014/main" id="{EC6C6672-FE13-B902-9D32-E56EE48A335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96061" y="5090725"/>
            <a:ext cx="2743200" cy="1157482"/>
          </a:xfrm>
          <a:prstGeom prst="rect">
            <a:avLst/>
          </a:prstGeom>
        </p:spPr>
      </p:pic>
      <p:sp>
        <p:nvSpPr>
          <p:cNvPr id="41" name="TextBox 40">
            <a:extLst>
              <a:ext uri="{FF2B5EF4-FFF2-40B4-BE49-F238E27FC236}">
                <a16:creationId xmlns:a16="http://schemas.microsoft.com/office/drawing/2014/main" id="{47914937-C004-EEDD-33B1-C2F09810CBA0}"/>
              </a:ext>
            </a:extLst>
          </p:cNvPr>
          <p:cNvSpPr txBox="1"/>
          <p:nvPr/>
        </p:nvSpPr>
        <p:spPr>
          <a:xfrm>
            <a:off x="3916875" y="6208548"/>
            <a:ext cx="2638138"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ea typeface="Calibri"/>
                <a:cs typeface="Calibri"/>
              </a:rPr>
              <a:t>Figure 5. Customers and their requirements </a:t>
            </a:r>
          </a:p>
        </p:txBody>
      </p:sp>
      <p:sp>
        <p:nvSpPr>
          <p:cNvPr id="42" name="TextBox 41">
            <a:extLst>
              <a:ext uri="{FF2B5EF4-FFF2-40B4-BE49-F238E27FC236}">
                <a16:creationId xmlns:a16="http://schemas.microsoft.com/office/drawing/2014/main" id="{53EC5B77-905B-0EAB-FB43-34DE1073D166}"/>
              </a:ext>
            </a:extLst>
          </p:cNvPr>
          <p:cNvSpPr txBox="1"/>
          <p:nvPr/>
        </p:nvSpPr>
        <p:spPr>
          <a:xfrm>
            <a:off x="8164446" y="1266459"/>
            <a:ext cx="1893954"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u="sng" dirty="0">
                <a:cs typeface="Calibri"/>
              </a:rPr>
              <a:t>User Interface</a:t>
            </a:r>
          </a:p>
          <a:p>
            <a:endParaRPr lang="en-GB" sz="1100" dirty="0">
              <a:cs typeface="Calibri"/>
            </a:endParaRPr>
          </a:p>
        </p:txBody>
      </p:sp>
      <p:pic>
        <p:nvPicPr>
          <p:cNvPr id="1027" name="Picture 3">
            <a:extLst>
              <a:ext uri="{FF2B5EF4-FFF2-40B4-BE49-F238E27FC236}">
                <a16:creationId xmlns:a16="http://schemas.microsoft.com/office/drawing/2014/main" id="{EE09136D-295C-925B-5AFF-7442461532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23086" y="2546554"/>
            <a:ext cx="1029900" cy="702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0292354-A1D2-BB0D-4ED2-6EC84718B2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04233" y="1722369"/>
            <a:ext cx="1070304" cy="6771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CF9BC33C-345E-0FF5-1878-8F06AB3ECA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36312" y="3429000"/>
            <a:ext cx="1071238" cy="7026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585BF0C-31F3-59F3-E1C3-FF9BFB6BA4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37231" y="4366620"/>
            <a:ext cx="1037306" cy="70269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04442AC2-2CAE-BC65-DE4C-84E56AB620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9834" y="4366620"/>
            <a:ext cx="1020717" cy="6914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CAB8879-AB28-0C26-AEBB-7B7D969E53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19834" y="5259778"/>
            <a:ext cx="1048155" cy="69145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237B09B-5003-4345-EAED-1FD448C278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51358" y="5259778"/>
            <a:ext cx="1051009" cy="691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D82A1CA-A233-A241-D7AC-348B75B3F5AC}"/>
              </a:ext>
            </a:extLst>
          </p:cNvPr>
          <p:cNvPicPr>
            <a:picLocks noChangeAspect="1"/>
          </p:cNvPicPr>
          <p:nvPr/>
        </p:nvPicPr>
        <p:blipFill>
          <a:blip r:embed="rId17"/>
          <a:stretch>
            <a:fillRect/>
          </a:stretch>
        </p:blipFill>
        <p:spPr>
          <a:xfrm>
            <a:off x="8875800" y="3194762"/>
            <a:ext cx="96131" cy="282386"/>
          </a:xfrm>
          <a:prstGeom prst="rect">
            <a:avLst/>
          </a:prstGeom>
        </p:spPr>
      </p:pic>
      <p:pic>
        <p:nvPicPr>
          <p:cNvPr id="20" name="Picture 19">
            <a:extLst>
              <a:ext uri="{FF2B5EF4-FFF2-40B4-BE49-F238E27FC236}">
                <a16:creationId xmlns:a16="http://schemas.microsoft.com/office/drawing/2014/main" id="{D2A7E764-A732-D264-3D99-EBBA2FE16727}"/>
              </a:ext>
            </a:extLst>
          </p:cNvPr>
          <p:cNvPicPr>
            <a:picLocks noChangeAspect="1"/>
          </p:cNvPicPr>
          <p:nvPr/>
        </p:nvPicPr>
        <p:blipFill>
          <a:blip r:embed="rId17"/>
          <a:stretch>
            <a:fillRect/>
          </a:stretch>
        </p:blipFill>
        <p:spPr>
          <a:xfrm>
            <a:off x="8871760" y="2323189"/>
            <a:ext cx="96131" cy="282386"/>
          </a:xfrm>
          <a:prstGeom prst="rect">
            <a:avLst/>
          </a:prstGeom>
        </p:spPr>
      </p:pic>
      <p:pic>
        <p:nvPicPr>
          <p:cNvPr id="24" name="Picture 23">
            <a:extLst>
              <a:ext uri="{FF2B5EF4-FFF2-40B4-BE49-F238E27FC236}">
                <a16:creationId xmlns:a16="http://schemas.microsoft.com/office/drawing/2014/main" id="{E4FCB3E1-DD07-A990-CBF1-B6E7D0B6AC55}"/>
              </a:ext>
            </a:extLst>
          </p:cNvPr>
          <p:cNvPicPr>
            <a:picLocks noChangeAspect="1"/>
          </p:cNvPicPr>
          <p:nvPr/>
        </p:nvPicPr>
        <p:blipFill>
          <a:blip r:embed="rId17"/>
          <a:stretch>
            <a:fillRect/>
          </a:stretch>
        </p:blipFill>
        <p:spPr>
          <a:xfrm>
            <a:off x="8878505" y="4111612"/>
            <a:ext cx="96131" cy="282386"/>
          </a:xfrm>
          <a:prstGeom prst="rect">
            <a:avLst/>
          </a:prstGeom>
        </p:spPr>
      </p:pic>
      <p:pic>
        <p:nvPicPr>
          <p:cNvPr id="26" name="Picture 25">
            <a:extLst>
              <a:ext uri="{FF2B5EF4-FFF2-40B4-BE49-F238E27FC236}">
                <a16:creationId xmlns:a16="http://schemas.microsoft.com/office/drawing/2014/main" id="{FCA8BE5C-71AA-8C59-F417-FEBF44CF14D7}"/>
              </a:ext>
            </a:extLst>
          </p:cNvPr>
          <p:cNvPicPr>
            <a:picLocks noChangeAspect="1"/>
          </p:cNvPicPr>
          <p:nvPr/>
        </p:nvPicPr>
        <p:blipFill>
          <a:blip r:embed="rId18"/>
          <a:stretch>
            <a:fillRect/>
          </a:stretch>
        </p:blipFill>
        <p:spPr>
          <a:xfrm>
            <a:off x="9401896" y="4591457"/>
            <a:ext cx="390580" cy="200053"/>
          </a:xfrm>
          <a:prstGeom prst="rect">
            <a:avLst/>
          </a:prstGeom>
        </p:spPr>
      </p:pic>
      <p:pic>
        <p:nvPicPr>
          <p:cNvPr id="28" name="Picture 27">
            <a:extLst>
              <a:ext uri="{FF2B5EF4-FFF2-40B4-BE49-F238E27FC236}">
                <a16:creationId xmlns:a16="http://schemas.microsoft.com/office/drawing/2014/main" id="{98E39196-9910-5B3B-7CD0-823AA21787A0}"/>
              </a:ext>
            </a:extLst>
          </p:cNvPr>
          <p:cNvPicPr>
            <a:picLocks noChangeAspect="1"/>
          </p:cNvPicPr>
          <p:nvPr/>
        </p:nvPicPr>
        <p:blipFill>
          <a:blip r:embed="rId18"/>
          <a:stretch>
            <a:fillRect/>
          </a:stretch>
        </p:blipFill>
        <p:spPr>
          <a:xfrm>
            <a:off x="10709439" y="5491514"/>
            <a:ext cx="390580" cy="200053"/>
          </a:xfrm>
          <a:prstGeom prst="rect">
            <a:avLst/>
          </a:prstGeom>
        </p:spPr>
      </p:pic>
      <p:pic>
        <p:nvPicPr>
          <p:cNvPr id="30" name="Picture 29">
            <a:extLst>
              <a:ext uri="{FF2B5EF4-FFF2-40B4-BE49-F238E27FC236}">
                <a16:creationId xmlns:a16="http://schemas.microsoft.com/office/drawing/2014/main" id="{2316A43B-59ED-834F-72B9-4E0DF625DD2B}"/>
              </a:ext>
            </a:extLst>
          </p:cNvPr>
          <p:cNvPicPr>
            <a:picLocks noChangeAspect="1"/>
          </p:cNvPicPr>
          <p:nvPr/>
        </p:nvPicPr>
        <p:blipFill>
          <a:blip r:embed="rId19"/>
          <a:stretch>
            <a:fillRect/>
          </a:stretch>
        </p:blipFill>
        <p:spPr>
          <a:xfrm>
            <a:off x="8848458" y="5040241"/>
            <a:ext cx="876422" cy="691453"/>
          </a:xfrm>
          <a:prstGeom prst="rect">
            <a:avLst/>
          </a:prstGeom>
        </p:spPr>
      </p:pic>
      <p:sp>
        <p:nvSpPr>
          <p:cNvPr id="39" name="Rectangle 38">
            <a:extLst>
              <a:ext uri="{FF2B5EF4-FFF2-40B4-BE49-F238E27FC236}">
                <a16:creationId xmlns:a16="http://schemas.microsoft.com/office/drawing/2014/main" id="{F34A753D-1924-2BCB-166F-D15A6D865047}"/>
              </a:ext>
            </a:extLst>
          </p:cNvPr>
          <p:cNvSpPr/>
          <p:nvPr/>
        </p:nvSpPr>
        <p:spPr>
          <a:xfrm>
            <a:off x="8974636" y="5065705"/>
            <a:ext cx="751943" cy="509105"/>
          </a:xfrm>
          <a:prstGeom prst="rect">
            <a:avLst/>
          </a:prstGeom>
          <a:solidFill>
            <a:srgbClr val="CFE8EF"/>
          </a:solidFill>
          <a:ln>
            <a:solidFill>
              <a:srgbClr val="CF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F436735-C186-6DF6-FBE9-DA0914969E27}"/>
              </a:ext>
            </a:extLst>
          </p:cNvPr>
          <p:cNvSpPr/>
          <p:nvPr/>
        </p:nvSpPr>
        <p:spPr>
          <a:xfrm>
            <a:off x="9474537" y="4964441"/>
            <a:ext cx="245297" cy="138453"/>
          </a:xfrm>
          <a:prstGeom prst="rect">
            <a:avLst/>
          </a:prstGeom>
          <a:solidFill>
            <a:srgbClr val="CFE8EF"/>
          </a:solidFill>
          <a:ln>
            <a:solidFill>
              <a:srgbClr val="CF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8E37936-4C8A-C966-E45D-BDAE0058053B}"/>
              </a:ext>
            </a:extLst>
          </p:cNvPr>
          <p:cNvSpPr txBox="1"/>
          <p:nvPr/>
        </p:nvSpPr>
        <p:spPr>
          <a:xfrm>
            <a:off x="8907733" y="1599700"/>
            <a:ext cx="798576" cy="230832"/>
          </a:xfrm>
          <a:prstGeom prst="rect">
            <a:avLst/>
          </a:prstGeom>
          <a:noFill/>
        </p:spPr>
        <p:txBody>
          <a:bodyPr wrap="square" rtlCol="0">
            <a:spAutoFit/>
          </a:bodyPr>
          <a:lstStyle/>
          <a:p>
            <a:r>
              <a:rPr lang="en-US" sz="900" b="1" dirty="0"/>
              <a:t>Sleep page</a:t>
            </a:r>
          </a:p>
        </p:txBody>
      </p:sp>
      <p:sp>
        <p:nvSpPr>
          <p:cNvPr id="45" name="TextBox 44">
            <a:extLst>
              <a:ext uri="{FF2B5EF4-FFF2-40B4-BE49-F238E27FC236}">
                <a16:creationId xmlns:a16="http://schemas.microsoft.com/office/drawing/2014/main" id="{98B4F877-56C8-DB4C-ECA3-8D901B3DB69F}"/>
              </a:ext>
            </a:extLst>
          </p:cNvPr>
          <p:cNvSpPr txBox="1"/>
          <p:nvPr/>
        </p:nvSpPr>
        <p:spPr>
          <a:xfrm>
            <a:off x="8907733" y="2397657"/>
            <a:ext cx="798576" cy="230832"/>
          </a:xfrm>
          <a:prstGeom prst="rect">
            <a:avLst/>
          </a:prstGeom>
          <a:noFill/>
        </p:spPr>
        <p:txBody>
          <a:bodyPr wrap="square" rtlCol="0">
            <a:spAutoFit/>
          </a:bodyPr>
          <a:lstStyle/>
          <a:p>
            <a:r>
              <a:rPr lang="en-US" sz="900" b="1" dirty="0"/>
              <a:t>Menu1 page</a:t>
            </a:r>
          </a:p>
        </p:txBody>
      </p:sp>
      <p:sp>
        <p:nvSpPr>
          <p:cNvPr id="49" name="TextBox 48">
            <a:extLst>
              <a:ext uri="{FF2B5EF4-FFF2-40B4-BE49-F238E27FC236}">
                <a16:creationId xmlns:a16="http://schemas.microsoft.com/office/drawing/2014/main" id="{BBBB7121-38E4-BE87-F874-2280DEDE55C7}"/>
              </a:ext>
            </a:extLst>
          </p:cNvPr>
          <p:cNvSpPr txBox="1"/>
          <p:nvPr/>
        </p:nvSpPr>
        <p:spPr>
          <a:xfrm>
            <a:off x="8905829" y="3275684"/>
            <a:ext cx="798576" cy="230832"/>
          </a:xfrm>
          <a:prstGeom prst="rect">
            <a:avLst/>
          </a:prstGeom>
          <a:noFill/>
        </p:spPr>
        <p:txBody>
          <a:bodyPr wrap="square" rtlCol="0">
            <a:spAutoFit/>
          </a:bodyPr>
          <a:lstStyle/>
          <a:p>
            <a:r>
              <a:rPr lang="en-US" sz="900" b="1" dirty="0"/>
              <a:t>Menu2 page</a:t>
            </a:r>
          </a:p>
        </p:txBody>
      </p:sp>
      <p:sp>
        <p:nvSpPr>
          <p:cNvPr id="50" name="TextBox 49">
            <a:extLst>
              <a:ext uri="{FF2B5EF4-FFF2-40B4-BE49-F238E27FC236}">
                <a16:creationId xmlns:a16="http://schemas.microsoft.com/office/drawing/2014/main" id="{7333AF06-08FC-A5A7-0984-71089669EDB0}"/>
              </a:ext>
            </a:extLst>
          </p:cNvPr>
          <p:cNvSpPr txBox="1"/>
          <p:nvPr/>
        </p:nvSpPr>
        <p:spPr>
          <a:xfrm>
            <a:off x="8905829" y="4202644"/>
            <a:ext cx="798576" cy="230832"/>
          </a:xfrm>
          <a:prstGeom prst="rect">
            <a:avLst/>
          </a:prstGeom>
          <a:noFill/>
        </p:spPr>
        <p:txBody>
          <a:bodyPr wrap="square" rtlCol="0">
            <a:spAutoFit/>
          </a:bodyPr>
          <a:lstStyle/>
          <a:p>
            <a:r>
              <a:rPr lang="en-US" sz="900" b="1" dirty="0"/>
              <a:t>Menu3 page</a:t>
            </a:r>
          </a:p>
        </p:txBody>
      </p:sp>
      <p:sp>
        <p:nvSpPr>
          <p:cNvPr id="51" name="TextBox 50">
            <a:extLst>
              <a:ext uri="{FF2B5EF4-FFF2-40B4-BE49-F238E27FC236}">
                <a16:creationId xmlns:a16="http://schemas.microsoft.com/office/drawing/2014/main" id="{34E27D5E-25E2-6C43-8C09-F233D81FA46B}"/>
              </a:ext>
            </a:extLst>
          </p:cNvPr>
          <p:cNvSpPr txBox="1"/>
          <p:nvPr/>
        </p:nvSpPr>
        <p:spPr>
          <a:xfrm>
            <a:off x="10214307" y="4211723"/>
            <a:ext cx="798576" cy="230832"/>
          </a:xfrm>
          <a:prstGeom prst="rect">
            <a:avLst/>
          </a:prstGeom>
          <a:noFill/>
        </p:spPr>
        <p:txBody>
          <a:bodyPr wrap="square" rtlCol="0">
            <a:spAutoFit/>
          </a:bodyPr>
          <a:lstStyle/>
          <a:p>
            <a:r>
              <a:rPr lang="en-US" sz="900" b="1" dirty="0"/>
              <a:t>Error page</a:t>
            </a:r>
          </a:p>
        </p:txBody>
      </p:sp>
      <p:sp>
        <p:nvSpPr>
          <p:cNvPr id="52" name="TextBox 51">
            <a:extLst>
              <a:ext uri="{FF2B5EF4-FFF2-40B4-BE49-F238E27FC236}">
                <a16:creationId xmlns:a16="http://schemas.microsoft.com/office/drawing/2014/main" id="{D04352F7-9E68-319A-C2AE-B63D890E00E6}"/>
              </a:ext>
            </a:extLst>
          </p:cNvPr>
          <p:cNvSpPr txBox="1"/>
          <p:nvPr/>
        </p:nvSpPr>
        <p:spPr>
          <a:xfrm>
            <a:off x="9648901" y="5147610"/>
            <a:ext cx="1020717" cy="200055"/>
          </a:xfrm>
          <a:prstGeom prst="rect">
            <a:avLst/>
          </a:prstGeom>
          <a:noFill/>
        </p:spPr>
        <p:txBody>
          <a:bodyPr wrap="square" rtlCol="0">
            <a:spAutoFit/>
          </a:bodyPr>
          <a:lstStyle/>
          <a:p>
            <a:r>
              <a:rPr lang="en-US" sz="700" dirty="0"/>
              <a:t>Bill &amp; payment page</a:t>
            </a:r>
          </a:p>
        </p:txBody>
      </p:sp>
      <p:sp>
        <p:nvSpPr>
          <p:cNvPr id="53" name="TextBox 52">
            <a:extLst>
              <a:ext uri="{FF2B5EF4-FFF2-40B4-BE49-F238E27FC236}">
                <a16:creationId xmlns:a16="http://schemas.microsoft.com/office/drawing/2014/main" id="{7ED6B590-F6D2-DB3A-5623-0BC776E850DB}"/>
              </a:ext>
            </a:extLst>
          </p:cNvPr>
          <p:cNvSpPr txBox="1"/>
          <p:nvPr/>
        </p:nvSpPr>
        <p:spPr>
          <a:xfrm>
            <a:off x="10967304" y="5159750"/>
            <a:ext cx="1020717" cy="200055"/>
          </a:xfrm>
          <a:prstGeom prst="rect">
            <a:avLst/>
          </a:prstGeom>
          <a:noFill/>
        </p:spPr>
        <p:txBody>
          <a:bodyPr wrap="square" rtlCol="0">
            <a:spAutoFit/>
          </a:bodyPr>
          <a:lstStyle/>
          <a:p>
            <a:r>
              <a:rPr lang="en-US" sz="700" dirty="0"/>
              <a:t>Successful msg page</a:t>
            </a:r>
          </a:p>
        </p:txBody>
      </p:sp>
      <p:sp>
        <p:nvSpPr>
          <p:cNvPr id="55" name="Rectangle: Diagonal Corners Snipped 54">
            <a:extLst>
              <a:ext uri="{FF2B5EF4-FFF2-40B4-BE49-F238E27FC236}">
                <a16:creationId xmlns:a16="http://schemas.microsoft.com/office/drawing/2014/main" id="{13AB7920-C919-6178-684C-3891E30D0957}"/>
              </a:ext>
            </a:extLst>
          </p:cNvPr>
          <p:cNvSpPr/>
          <p:nvPr/>
        </p:nvSpPr>
        <p:spPr>
          <a:xfrm>
            <a:off x="9864991" y="1291396"/>
            <a:ext cx="2228338" cy="2919338"/>
          </a:xfrm>
          <a:prstGeom prst="snip2DiagRect">
            <a:avLst/>
          </a:prstGeom>
          <a:solidFill>
            <a:srgbClr val="FF8C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312EDEF-69FA-E69D-D59C-8855C2AA0612}"/>
              </a:ext>
            </a:extLst>
          </p:cNvPr>
          <p:cNvSpPr txBox="1"/>
          <p:nvPr/>
        </p:nvSpPr>
        <p:spPr>
          <a:xfrm>
            <a:off x="9960154" y="1247104"/>
            <a:ext cx="1732922"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u="sng" dirty="0">
                <a:cs typeface="Calibri"/>
              </a:rPr>
              <a:t>Validation</a:t>
            </a:r>
          </a:p>
          <a:p>
            <a:endParaRPr lang="en-GB" sz="1100" dirty="0">
              <a:cs typeface="Calibri"/>
            </a:endParaRPr>
          </a:p>
        </p:txBody>
      </p:sp>
      <p:sp>
        <p:nvSpPr>
          <p:cNvPr id="59" name="Rectangle: Diagonal Corners Snipped 58">
            <a:extLst>
              <a:ext uri="{FF2B5EF4-FFF2-40B4-BE49-F238E27FC236}">
                <a16:creationId xmlns:a16="http://schemas.microsoft.com/office/drawing/2014/main" id="{571F820A-096F-E9E3-8170-E333A543D00A}"/>
              </a:ext>
            </a:extLst>
          </p:cNvPr>
          <p:cNvSpPr/>
          <p:nvPr/>
        </p:nvSpPr>
        <p:spPr>
          <a:xfrm>
            <a:off x="8365114" y="5980794"/>
            <a:ext cx="3728216" cy="743090"/>
          </a:xfrm>
          <a:prstGeom prst="snip2DiagRect">
            <a:avLst/>
          </a:prstGeom>
          <a:solidFill>
            <a:srgbClr val="5B7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90B317B-F4C8-83B4-28C2-851A2296D90E}"/>
              </a:ext>
            </a:extLst>
          </p:cNvPr>
          <p:cNvSpPr txBox="1"/>
          <p:nvPr/>
        </p:nvSpPr>
        <p:spPr>
          <a:xfrm>
            <a:off x="8030845" y="5934376"/>
            <a:ext cx="183414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u="sng" dirty="0">
                <a:cs typeface="Calibri"/>
              </a:rPr>
              <a:t>Conclusion</a:t>
            </a:r>
          </a:p>
          <a:p>
            <a:endParaRPr lang="en-GB" sz="1050" dirty="0">
              <a:cs typeface="Calibri"/>
            </a:endParaRPr>
          </a:p>
        </p:txBody>
      </p:sp>
      <p:pic>
        <p:nvPicPr>
          <p:cNvPr id="9" name="Picture 8" descr="A picture containing automaton&#10;&#10;Description automatically generated">
            <a:extLst>
              <a:ext uri="{FF2B5EF4-FFF2-40B4-BE49-F238E27FC236}">
                <a16:creationId xmlns:a16="http://schemas.microsoft.com/office/drawing/2014/main" id="{CEAA2B4D-ABA4-EFB8-D725-8C548A8AF23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5400000">
            <a:off x="9743480" y="1783731"/>
            <a:ext cx="1681552" cy="1261164"/>
          </a:xfrm>
          <a:prstGeom prst="rect">
            <a:avLst/>
          </a:prstGeom>
        </p:spPr>
      </p:pic>
      <p:sp>
        <p:nvSpPr>
          <p:cNvPr id="11" name="TextBox 10">
            <a:extLst>
              <a:ext uri="{FF2B5EF4-FFF2-40B4-BE49-F238E27FC236}">
                <a16:creationId xmlns:a16="http://schemas.microsoft.com/office/drawing/2014/main" id="{2DF7921E-AB8D-9444-0DAB-7AD61C584780}"/>
              </a:ext>
            </a:extLst>
          </p:cNvPr>
          <p:cNvSpPr txBox="1"/>
          <p:nvPr/>
        </p:nvSpPr>
        <p:spPr>
          <a:xfrm>
            <a:off x="10023673" y="3305834"/>
            <a:ext cx="2228338"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3 Sealed containers (Isolation)</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Each container has a different  kind of liquid that represent a type of food (3 types).</a:t>
            </a:r>
          </a:p>
        </p:txBody>
      </p:sp>
      <p:sp>
        <p:nvSpPr>
          <p:cNvPr id="27" name="Rectangle: Single Corner Snipped 26">
            <a:extLst>
              <a:ext uri="{FF2B5EF4-FFF2-40B4-BE49-F238E27FC236}">
                <a16:creationId xmlns:a16="http://schemas.microsoft.com/office/drawing/2014/main" id="{4E56C310-F186-DFBA-964A-839C48916DCB}"/>
              </a:ext>
            </a:extLst>
          </p:cNvPr>
          <p:cNvSpPr/>
          <p:nvPr/>
        </p:nvSpPr>
        <p:spPr>
          <a:xfrm>
            <a:off x="10826615" y="4459001"/>
            <a:ext cx="1266714" cy="56904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8772D34-E4FC-07D2-3C0D-F8574FF5AC4B}"/>
              </a:ext>
            </a:extLst>
          </p:cNvPr>
          <p:cNvSpPr txBox="1"/>
          <p:nvPr/>
        </p:nvSpPr>
        <p:spPr>
          <a:xfrm>
            <a:off x="10838005" y="4451074"/>
            <a:ext cx="1271223" cy="598480"/>
          </a:xfrm>
          <a:prstGeom prst="rect">
            <a:avLst/>
          </a:prstGeom>
          <a:solidFill>
            <a:srgbClr val="FF8C42"/>
          </a:solidFill>
        </p:spPr>
        <p:txBody>
          <a:bodyPr wrap="square" rtlCol="0">
            <a:spAutoFit/>
          </a:bodyPr>
          <a:lstStyle/>
          <a:p>
            <a:pPr marL="171450" indent="-171450">
              <a:buFont typeface="Arial" panose="020B0604020202020204" pitchFamily="34" charset="0"/>
              <a:buChar char="•"/>
            </a:pPr>
            <a:r>
              <a:rPr lang="en-US" sz="1100" dirty="0"/>
              <a:t>5 screens for completing the order.</a:t>
            </a:r>
          </a:p>
        </p:txBody>
      </p:sp>
      <p:sp>
        <p:nvSpPr>
          <p:cNvPr id="29" name="TextBox 28">
            <a:extLst>
              <a:ext uri="{FF2B5EF4-FFF2-40B4-BE49-F238E27FC236}">
                <a16:creationId xmlns:a16="http://schemas.microsoft.com/office/drawing/2014/main" id="{79190007-903E-CE1B-67AA-B10AC7AC48D9}"/>
              </a:ext>
            </a:extLst>
          </p:cNvPr>
          <p:cNvSpPr txBox="1"/>
          <p:nvPr/>
        </p:nvSpPr>
        <p:spPr>
          <a:xfrm>
            <a:off x="8506939" y="5982487"/>
            <a:ext cx="3674634" cy="677108"/>
          </a:xfrm>
          <a:prstGeom prst="rect">
            <a:avLst/>
          </a:prstGeom>
          <a:noFill/>
        </p:spPr>
        <p:txBody>
          <a:bodyPr wrap="square" rtlCol="0">
            <a:spAutoFit/>
          </a:bodyPr>
          <a:lstStyle/>
          <a:p>
            <a:r>
              <a:rPr lang="en-US" sz="1400" dirty="0"/>
              <a:t>                      </a:t>
            </a:r>
            <a:r>
              <a:rPr lang="en-US" sz="1200" dirty="0"/>
              <a:t>In this project we have achieved our specifications. In addition of utilizing the knowledge from our majors by working in a multidisciplinary team</a:t>
            </a:r>
            <a:endParaRPr lang="en-US" sz="1400" dirty="0"/>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1dd54b39039cc3a2789d5d1d3fc10e6e">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9ed85d63b31bb9f0e74e4febb6f854bd"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D0AE0A0B-709D-4795-BC99-0EB4FC446AC3}"/>
</file>

<file path=customXml/itemProps2.xml><?xml version="1.0" encoding="utf-8"?>
<ds:datastoreItem xmlns:ds="http://schemas.openxmlformats.org/officeDocument/2006/customXml" ds:itemID="{BBE83FAC-451F-43C4-8550-3299B4E6BBA7}"/>
</file>

<file path=customXml/itemProps3.xml><?xml version="1.0" encoding="utf-8"?>
<ds:datastoreItem xmlns:ds="http://schemas.openxmlformats.org/officeDocument/2006/customXml" ds:itemID="{DABFD25C-C1A1-485F-A937-496F36BBEE9B}"/>
</file>

<file path=docProps/app.xml><?xml version="1.0" encoding="utf-8"?>
<Properties xmlns="http://schemas.openxmlformats.org/officeDocument/2006/extended-properties" xmlns:vt="http://schemas.openxmlformats.org/officeDocument/2006/docPropsVTypes">
  <Template>office theme</Template>
  <TotalTime>193</TotalTime>
  <Words>368</Words>
  <Application>Microsoft Office PowerPoint</Application>
  <PresentationFormat>Widescreen</PresentationFormat>
  <Paragraphs>44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Courier New</vt:lpstr>
      <vt:lpstr>Symbol</vt:lpstr>
      <vt:lpstr>Times New Roman</vt:lpstr>
      <vt:lpstr>office theme</vt:lpstr>
      <vt:lpstr>Make your meal vending machine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Qassem m n almutawa</dc:creator>
  <cp:lastModifiedBy>Ishaq Alahmad</cp:lastModifiedBy>
  <cp:revision>469</cp:revision>
  <dcterms:created xsi:type="dcterms:W3CDTF">2023-05-02T15:47:12Z</dcterms:created>
  <dcterms:modified xsi:type="dcterms:W3CDTF">2023-05-04T20:51:27Z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