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
  </p:notesMasterIdLst>
  <p:sldIdLst>
    <p:sldId id="256" r:id="rId2"/>
  </p:sldIdLst>
  <p:sldSz cx="42794238" cy="30267275"/>
  <p:notesSz cx="6858000" cy="9144000"/>
  <p:embeddedFontLst>
    <p:embeddedFont>
      <p:font typeface="Aharoni" panose="02010803020104030203" pitchFamily="2" charset="-79"/>
      <p:bold r:id="rId4"/>
    </p:embeddedFont>
    <p:embeddedFont>
      <p:font typeface="Bebas Neue" panose="020B0606020202050201" pitchFamily="34" charset="0"/>
      <p:regular r:id="rId5"/>
    </p:embeddedFont>
    <p:embeddedFont>
      <p:font typeface="Calibri" panose="020F0502020204030204" pitchFamily="34" charset="0"/>
      <p:regular r:id="rId6"/>
      <p:bold r:id="rId7"/>
      <p:italic r:id="rId8"/>
      <p:boldItalic r:id="rId9"/>
    </p:embeddedFont>
    <p:embeddedFont>
      <p:font typeface="Manrope" panose="020B0604020202020204" charset="0"/>
      <p:regular r:id="rId10"/>
      <p:bold r:id="rId11"/>
    </p:embeddedFont>
    <p:embeddedFont>
      <p:font typeface="Oxygen" panose="02000503000000000000" pitchFamily="2"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D40"/>
    <a:srgbClr val="25590B"/>
    <a:srgbClr val="444444"/>
    <a:srgbClr val="646464"/>
    <a:srgbClr val="F3F3F3"/>
    <a:srgbClr val="3A8D11"/>
    <a:srgbClr val="4AB216"/>
    <a:srgbClr val="5AD71B"/>
    <a:srgbClr val="68E42A"/>
    <a:srgbClr val="FFB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E8C284-402B-4DE8-A240-93C0E49FC80E}">
  <a:tblStyle styleId="{7CE8C284-402B-4DE8-A240-93C0E49FC8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92" autoAdjust="0"/>
  </p:normalViewPr>
  <p:slideViewPr>
    <p:cSldViewPr snapToGrid="0">
      <p:cViewPr varScale="1">
        <p:scale>
          <a:sx n="24" d="100"/>
          <a:sy n="24" d="100"/>
        </p:scale>
        <p:origin x="1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customXml" Target="../customXml/item2.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15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7a5e1651e2_0_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7a5e1651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49874" b="53266"/>
          <a:stretch/>
        </p:blipFill>
        <p:spPr>
          <a:xfrm rot="5400005" flipH="1">
            <a:off x="384763" y="14123646"/>
            <a:ext cx="15800371" cy="16569883"/>
          </a:xfrm>
          <a:prstGeom prst="rect">
            <a:avLst/>
          </a:prstGeom>
          <a:noFill/>
          <a:ln>
            <a:noFill/>
          </a:ln>
        </p:spPr>
      </p:pic>
      <p:sp>
        <p:nvSpPr>
          <p:cNvPr id="10" name="Google Shape;10;p2"/>
          <p:cNvSpPr txBox="1">
            <a:spLocks noGrp="1"/>
          </p:cNvSpPr>
          <p:nvPr>
            <p:ph type="ctrTitle"/>
          </p:nvPr>
        </p:nvSpPr>
        <p:spPr>
          <a:xfrm>
            <a:off x="3337918" y="3174724"/>
            <a:ext cx="36118168" cy="8413755"/>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23400"/>
            </a:lvl1pPr>
            <a:lvl2pPr lvl="1" algn="ctr">
              <a:spcBef>
                <a:spcPts val="0"/>
              </a:spcBef>
              <a:spcAft>
                <a:spcPts val="0"/>
              </a:spcAft>
              <a:buClr>
                <a:srgbClr val="191919"/>
              </a:buClr>
              <a:buSzPts val="5200"/>
              <a:buNone/>
              <a:defRPr sz="24336">
                <a:solidFill>
                  <a:srgbClr val="191919"/>
                </a:solidFill>
              </a:defRPr>
            </a:lvl2pPr>
            <a:lvl3pPr lvl="2" algn="ctr">
              <a:spcBef>
                <a:spcPts val="0"/>
              </a:spcBef>
              <a:spcAft>
                <a:spcPts val="0"/>
              </a:spcAft>
              <a:buClr>
                <a:srgbClr val="191919"/>
              </a:buClr>
              <a:buSzPts val="5200"/>
              <a:buNone/>
              <a:defRPr sz="24336">
                <a:solidFill>
                  <a:srgbClr val="191919"/>
                </a:solidFill>
              </a:defRPr>
            </a:lvl3pPr>
            <a:lvl4pPr lvl="3" algn="ctr">
              <a:spcBef>
                <a:spcPts val="0"/>
              </a:spcBef>
              <a:spcAft>
                <a:spcPts val="0"/>
              </a:spcAft>
              <a:buClr>
                <a:srgbClr val="191919"/>
              </a:buClr>
              <a:buSzPts val="5200"/>
              <a:buNone/>
              <a:defRPr sz="24336">
                <a:solidFill>
                  <a:srgbClr val="191919"/>
                </a:solidFill>
              </a:defRPr>
            </a:lvl4pPr>
            <a:lvl5pPr lvl="4" algn="ctr">
              <a:spcBef>
                <a:spcPts val="0"/>
              </a:spcBef>
              <a:spcAft>
                <a:spcPts val="0"/>
              </a:spcAft>
              <a:buClr>
                <a:srgbClr val="191919"/>
              </a:buClr>
              <a:buSzPts val="5200"/>
              <a:buNone/>
              <a:defRPr sz="24336">
                <a:solidFill>
                  <a:srgbClr val="191919"/>
                </a:solidFill>
              </a:defRPr>
            </a:lvl5pPr>
            <a:lvl6pPr lvl="5" algn="ctr">
              <a:spcBef>
                <a:spcPts val="0"/>
              </a:spcBef>
              <a:spcAft>
                <a:spcPts val="0"/>
              </a:spcAft>
              <a:buClr>
                <a:srgbClr val="191919"/>
              </a:buClr>
              <a:buSzPts val="5200"/>
              <a:buNone/>
              <a:defRPr sz="24336">
                <a:solidFill>
                  <a:srgbClr val="191919"/>
                </a:solidFill>
              </a:defRPr>
            </a:lvl6pPr>
            <a:lvl7pPr lvl="6" algn="ctr">
              <a:spcBef>
                <a:spcPts val="0"/>
              </a:spcBef>
              <a:spcAft>
                <a:spcPts val="0"/>
              </a:spcAft>
              <a:buClr>
                <a:srgbClr val="191919"/>
              </a:buClr>
              <a:buSzPts val="5200"/>
              <a:buNone/>
              <a:defRPr sz="24336">
                <a:solidFill>
                  <a:srgbClr val="191919"/>
                </a:solidFill>
              </a:defRPr>
            </a:lvl7pPr>
            <a:lvl8pPr lvl="7" algn="ctr">
              <a:spcBef>
                <a:spcPts val="0"/>
              </a:spcBef>
              <a:spcAft>
                <a:spcPts val="0"/>
              </a:spcAft>
              <a:buClr>
                <a:srgbClr val="191919"/>
              </a:buClr>
              <a:buSzPts val="5200"/>
              <a:buNone/>
              <a:defRPr sz="24336">
                <a:solidFill>
                  <a:srgbClr val="191919"/>
                </a:solidFill>
              </a:defRPr>
            </a:lvl8pPr>
            <a:lvl9pPr lvl="8" algn="ctr">
              <a:spcBef>
                <a:spcPts val="0"/>
              </a:spcBef>
              <a:spcAft>
                <a:spcPts val="0"/>
              </a:spcAft>
              <a:buClr>
                <a:srgbClr val="191919"/>
              </a:buClr>
              <a:buSzPts val="5200"/>
              <a:buNone/>
              <a:defRPr sz="24336">
                <a:solidFill>
                  <a:srgbClr val="191919"/>
                </a:solidFill>
              </a:defRPr>
            </a:lvl9pPr>
          </a:lstStyle>
          <a:p>
            <a:endParaRPr/>
          </a:p>
        </p:txBody>
      </p:sp>
      <p:sp>
        <p:nvSpPr>
          <p:cNvPr id="11" name="Google Shape;11;p2"/>
          <p:cNvSpPr txBox="1">
            <a:spLocks noGrp="1"/>
          </p:cNvSpPr>
          <p:nvPr>
            <p:ph type="subTitle" idx="1"/>
          </p:nvPr>
        </p:nvSpPr>
        <p:spPr>
          <a:xfrm>
            <a:off x="3337918" y="11588480"/>
            <a:ext cx="21231446" cy="214669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800"/>
              <a:buNone/>
              <a:defRPr sz="8424"/>
            </a:lvl2pPr>
            <a:lvl3pPr lvl="2" algn="ctr">
              <a:lnSpc>
                <a:spcPct val="100000"/>
              </a:lnSpc>
              <a:spcBef>
                <a:spcPts val="0"/>
              </a:spcBef>
              <a:spcAft>
                <a:spcPts val="0"/>
              </a:spcAft>
              <a:buSzPts val="1800"/>
              <a:buNone/>
              <a:defRPr sz="8424"/>
            </a:lvl3pPr>
            <a:lvl4pPr lvl="3" algn="ctr">
              <a:lnSpc>
                <a:spcPct val="100000"/>
              </a:lnSpc>
              <a:spcBef>
                <a:spcPts val="0"/>
              </a:spcBef>
              <a:spcAft>
                <a:spcPts val="0"/>
              </a:spcAft>
              <a:buSzPts val="1800"/>
              <a:buNone/>
              <a:defRPr sz="8424"/>
            </a:lvl4pPr>
            <a:lvl5pPr lvl="4" algn="ctr">
              <a:lnSpc>
                <a:spcPct val="100000"/>
              </a:lnSpc>
              <a:spcBef>
                <a:spcPts val="0"/>
              </a:spcBef>
              <a:spcAft>
                <a:spcPts val="0"/>
              </a:spcAft>
              <a:buSzPts val="1800"/>
              <a:buNone/>
              <a:defRPr sz="8424"/>
            </a:lvl5pPr>
            <a:lvl6pPr lvl="5" algn="ctr">
              <a:lnSpc>
                <a:spcPct val="100000"/>
              </a:lnSpc>
              <a:spcBef>
                <a:spcPts val="0"/>
              </a:spcBef>
              <a:spcAft>
                <a:spcPts val="0"/>
              </a:spcAft>
              <a:buSzPts val="1800"/>
              <a:buNone/>
              <a:defRPr sz="8424"/>
            </a:lvl6pPr>
            <a:lvl7pPr lvl="6" algn="ctr">
              <a:lnSpc>
                <a:spcPct val="100000"/>
              </a:lnSpc>
              <a:spcBef>
                <a:spcPts val="0"/>
              </a:spcBef>
              <a:spcAft>
                <a:spcPts val="0"/>
              </a:spcAft>
              <a:buSzPts val="1800"/>
              <a:buNone/>
              <a:defRPr sz="8424"/>
            </a:lvl7pPr>
            <a:lvl8pPr lvl="7" algn="ctr">
              <a:lnSpc>
                <a:spcPct val="100000"/>
              </a:lnSpc>
              <a:spcBef>
                <a:spcPts val="0"/>
              </a:spcBef>
              <a:spcAft>
                <a:spcPts val="0"/>
              </a:spcAft>
              <a:buSzPts val="1800"/>
              <a:buNone/>
              <a:defRPr sz="8424"/>
            </a:lvl8pPr>
            <a:lvl9pPr lvl="8" algn="ctr">
              <a:lnSpc>
                <a:spcPct val="100000"/>
              </a:lnSpc>
              <a:spcBef>
                <a:spcPts val="0"/>
              </a:spcBef>
              <a:spcAft>
                <a:spcPts val="0"/>
              </a:spcAft>
              <a:buSzPts val="1800"/>
              <a:buNone/>
              <a:defRPr sz="8424"/>
            </a:lvl9pPr>
          </a:lstStyle>
          <a:p>
            <a:endParaRPr/>
          </a:p>
        </p:txBody>
      </p:sp>
      <p:sp>
        <p:nvSpPr>
          <p:cNvPr id="12" name="Google Shape;12;p2"/>
          <p:cNvSpPr>
            <a:spLocks noGrp="1"/>
          </p:cNvSpPr>
          <p:nvPr>
            <p:ph type="pic" idx="2"/>
          </p:nvPr>
        </p:nvSpPr>
        <p:spPr>
          <a:xfrm>
            <a:off x="3337918" y="15154381"/>
            <a:ext cx="36118168" cy="11937434"/>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7"/>
        <p:cNvGrpSpPr/>
        <p:nvPr/>
      </p:nvGrpSpPr>
      <p:grpSpPr>
        <a:xfrm>
          <a:off x="0" y="0"/>
          <a:ext cx="0" cy="0"/>
          <a:chOff x="0" y="0"/>
          <a:chExt cx="0" cy="0"/>
        </a:xfrm>
      </p:grpSpPr>
      <p:pic>
        <p:nvPicPr>
          <p:cNvPr id="188" name="Google Shape;188;p32"/>
          <p:cNvPicPr preferRelativeResize="0"/>
          <p:nvPr/>
        </p:nvPicPr>
        <p:blipFill rotWithShape="1">
          <a:blip r:embed="rId2">
            <a:alphaModFix/>
          </a:blip>
          <a:srcRect l="22468" b="51853"/>
          <a:stretch/>
        </p:blipFill>
        <p:spPr>
          <a:xfrm rot="-5400006">
            <a:off x="22105512" y="9637167"/>
            <a:ext cx="24438469" cy="17070993"/>
          </a:xfrm>
          <a:prstGeom prst="rect">
            <a:avLst/>
          </a:prstGeom>
          <a:noFill/>
          <a:ln>
            <a:noFill/>
          </a:ln>
        </p:spPr>
      </p:pic>
      <p:pic>
        <p:nvPicPr>
          <p:cNvPr id="189" name="Google Shape;189;p32"/>
          <p:cNvPicPr preferRelativeResize="0"/>
          <p:nvPr/>
        </p:nvPicPr>
        <p:blipFill rotWithShape="1">
          <a:blip r:embed="rId3">
            <a:alphaModFix/>
          </a:blip>
          <a:srcRect l="49874" b="53266"/>
          <a:stretch/>
        </p:blipFill>
        <p:spPr>
          <a:xfrm rot="5400005" flipH="1">
            <a:off x="384763" y="14123646"/>
            <a:ext cx="15800371" cy="165698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0"/>
        <p:cNvGrpSpPr/>
        <p:nvPr/>
      </p:nvGrpSpPr>
      <p:grpSpPr>
        <a:xfrm>
          <a:off x="0" y="0"/>
          <a:ext cx="0" cy="0"/>
          <a:chOff x="0" y="0"/>
          <a:chExt cx="0" cy="0"/>
        </a:xfrm>
      </p:grpSpPr>
      <p:pic>
        <p:nvPicPr>
          <p:cNvPr id="191" name="Google Shape;191;p33"/>
          <p:cNvPicPr preferRelativeResize="0"/>
          <p:nvPr/>
        </p:nvPicPr>
        <p:blipFill rotWithShape="1">
          <a:blip r:embed="rId2">
            <a:alphaModFix/>
          </a:blip>
          <a:srcRect l="30735" t="16999" r="46713" b="57031"/>
          <a:stretch/>
        </p:blipFill>
        <p:spPr>
          <a:xfrm rot="5400000" flipH="1">
            <a:off x="33588650" y="-1184333"/>
            <a:ext cx="8021255" cy="10389921"/>
          </a:xfrm>
          <a:prstGeom prst="rect">
            <a:avLst/>
          </a:prstGeom>
          <a:noFill/>
          <a:ln>
            <a:noFill/>
          </a:ln>
        </p:spPr>
      </p:pic>
      <p:pic>
        <p:nvPicPr>
          <p:cNvPr id="192" name="Google Shape;192;p33"/>
          <p:cNvPicPr preferRelativeResize="0"/>
          <p:nvPr/>
        </p:nvPicPr>
        <p:blipFill rotWithShape="1">
          <a:blip r:embed="rId3">
            <a:alphaModFix/>
          </a:blip>
          <a:srcRect l="17596" t="72962" r="46818" b="-8835"/>
          <a:stretch/>
        </p:blipFill>
        <p:spPr>
          <a:xfrm rot="-5400000">
            <a:off x="660110" y="-708768"/>
            <a:ext cx="10583242" cy="120007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37918" y="2618780"/>
            <a:ext cx="36118168" cy="3370092"/>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xygen"/>
              <a:buNone/>
              <a:defRPr sz="3500">
                <a:solidFill>
                  <a:schemeClr val="dk1"/>
                </a:solidFill>
                <a:latin typeface="Oxygen"/>
                <a:ea typeface="Oxygen"/>
                <a:cs typeface="Oxygen"/>
                <a:sym typeface="Oxygen"/>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337918" y="6781817"/>
            <a:ext cx="36118168" cy="20104038"/>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00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00000"/>
              </a:lnSpc>
              <a:spcBef>
                <a:spcPts val="1600"/>
              </a:spcBef>
              <a:spcAft>
                <a:spcPts val="160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37"/>
          <p:cNvPicPr preferRelativeResize="0"/>
          <p:nvPr/>
        </p:nvPicPr>
        <p:blipFill rotWithShape="1">
          <a:blip r:embed="rId3">
            <a:alphaModFix/>
          </a:blip>
          <a:srcRect l="22468" b="51853"/>
          <a:stretch/>
        </p:blipFill>
        <p:spPr>
          <a:xfrm rot="-5400006">
            <a:off x="56876851" y="17330770"/>
            <a:ext cx="8486363" cy="7519920"/>
          </a:xfrm>
          <a:prstGeom prst="rect">
            <a:avLst/>
          </a:prstGeom>
          <a:noFill/>
          <a:ln>
            <a:noFill/>
          </a:ln>
        </p:spPr>
      </p:pic>
      <p:sp>
        <p:nvSpPr>
          <p:cNvPr id="2" name="Rectangle 1">
            <a:extLst>
              <a:ext uri="{FF2B5EF4-FFF2-40B4-BE49-F238E27FC236}">
                <a16:creationId xmlns:a16="http://schemas.microsoft.com/office/drawing/2014/main" id="{19889FD5-D23B-F15D-E394-2577BC9F2A7E}"/>
              </a:ext>
            </a:extLst>
          </p:cNvPr>
          <p:cNvSpPr/>
          <p:nvPr/>
        </p:nvSpPr>
        <p:spPr>
          <a:xfrm>
            <a:off x="0" y="13979623"/>
            <a:ext cx="14160843" cy="1638505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2EF0CB5-F40F-4D04-9E3C-ECF726BE4935}"/>
              </a:ext>
            </a:extLst>
          </p:cNvPr>
          <p:cNvSpPr/>
          <p:nvPr/>
        </p:nvSpPr>
        <p:spPr>
          <a:xfrm>
            <a:off x="-1212575" y="-26421"/>
            <a:ext cx="44534261" cy="38507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Rectangle 3">
            <a:extLst>
              <a:ext uri="{FF2B5EF4-FFF2-40B4-BE49-F238E27FC236}">
                <a16:creationId xmlns:a16="http://schemas.microsoft.com/office/drawing/2014/main" id="{AF0F9BAA-75B9-9075-4DB9-CF2AE68E84F5}"/>
              </a:ext>
            </a:extLst>
          </p:cNvPr>
          <p:cNvSpPr/>
          <p:nvPr/>
        </p:nvSpPr>
        <p:spPr>
          <a:xfrm>
            <a:off x="-119270" y="3856448"/>
            <a:ext cx="42913508" cy="496957"/>
          </a:xfrm>
          <a:prstGeom prst="rect">
            <a:avLst/>
          </a:prstGeom>
          <a:solidFill>
            <a:srgbClr val="037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66BEFF8-8ED3-41F1-8047-DBB6E30A3E24}"/>
              </a:ext>
            </a:extLst>
          </p:cNvPr>
          <p:cNvSpPr/>
          <p:nvPr/>
        </p:nvSpPr>
        <p:spPr>
          <a:xfrm>
            <a:off x="-119270" y="4172670"/>
            <a:ext cx="42913508" cy="1764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Google Shape;205;p37"/>
          <p:cNvSpPr txBox="1">
            <a:spLocks noGrp="1"/>
          </p:cNvSpPr>
          <p:nvPr>
            <p:ph type="ctrTitle"/>
          </p:nvPr>
        </p:nvSpPr>
        <p:spPr>
          <a:xfrm>
            <a:off x="3700960" y="791129"/>
            <a:ext cx="16959397" cy="2581477"/>
          </a:xfrm>
          <a:prstGeom prst="rect">
            <a:avLst/>
          </a:prstGeom>
        </p:spPr>
        <p:txBody>
          <a:bodyPr spcFirstLastPara="1" wrap="square" lIns="427872" tIns="427872" rIns="427872" bIns="427872" anchor="b" anchorCtr="0">
            <a:noAutofit/>
          </a:bodyPr>
          <a:lstStyle/>
          <a:p>
            <a:pPr algn="ctr"/>
            <a: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t>King Fahad University of Petroleum and Minerals</a:t>
            </a:r>
            <a:b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br>
            <a: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t> SENIOR DESING PROJECT - </a:t>
            </a:r>
            <a:r>
              <a:rPr lang="en" sz="4800" dirty="0">
                <a:solidFill>
                  <a:srgbClr val="037D40"/>
                </a:solidFill>
                <a:latin typeface="Aharoni" panose="02010803020104030203" pitchFamily="2" charset="-79"/>
                <a:ea typeface="MS PGothic" panose="020B0600070205080204" pitchFamily="34" charset="-128"/>
                <a:cs typeface="Aharoni" panose="02010803020104030203" pitchFamily="2" charset="-79"/>
              </a:rPr>
              <a:t>Cluster </a:t>
            </a:r>
            <a: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t>2</a:t>
            </a:r>
            <a:b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br>
            <a:r>
              <a:rPr lang="en" sz="5400" dirty="0">
                <a:solidFill>
                  <a:srgbClr val="037D40"/>
                </a:solidFill>
                <a:latin typeface="Aharoni" panose="02010803020104030203" pitchFamily="2" charset="-79"/>
                <a:ea typeface="MS PGothic" panose="020B0600070205080204" pitchFamily="34" charset="-128"/>
                <a:cs typeface="Aharoni" panose="02010803020104030203" pitchFamily="2" charset="-79"/>
              </a:rPr>
              <a:t>HOME ASSTANCE</a:t>
            </a:r>
            <a:r>
              <a:rPr lang="en" sz="4800" dirty="0">
                <a:solidFill>
                  <a:srgbClr val="037D40"/>
                </a:solidFill>
                <a:latin typeface="Aharoni" panose="02010803020104030203" pitchFamily="2" charset="-79"/>
                <a:ea typeface="MS PGothic" panose="020B0600070205080204" pitchFamily="34" charset="-128"/>
                <a:cs typeface="Aharoni" panose="02010803020104030203" pitchFamily="2" charset="-79"/>
              </a:rPr>
              <a:t> </a:t>
            </a:r>
            <a:endParaRPr sz="4800" dirty="0">
              <a:solidFill>
                <a:srgbClr val="037D40"/>
              </a:solidFill>
              <a:latin typeface="Aharoni" panose="02010803020104030203" pitchFamily="2" charset="-79"/>
              <a:ea typeface="MS PGothic" panose="020B0600070205080204" pitchFamily="34" charset="-128"/>
              <a:cs typeface="Aharoni" panose="02010803020104030203" pitchFamily="2" charset="-79"/>
            </a:endParaRPr>
          </a:p>
        </p:txBody>
      </p:sp>
      <p:pic>
        <p:nvPicPr>
          <p:cNvPr id="1026" name="Picture 2" descr="KFUPM Brand – Ghaffar">
            <a:extLst>
              <a:ext uri="{FF2B5EF4-FFF2-40B4-BE49-F238E27FC236}">
                <a16:creationId xmlns:a16="http://schemas.microsoft.com/office/drawing/2014/main" id="{E5A789C8-BF6D-E5F0-D06F-DA9E79D163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89778" l="9778" r="90222">
                        <a14:foregroundMark x1="10667" y1="35111" x2="10222" y2="64444"/>
                        <a14:foregroundMark x1="89333" y1="33778" x2="89778" y2="56000"/>
                        <a14:foregroundMark x1="89778" y1="56000" x2="88000" y2="34222"/>
                        <a14:foregroundMark x1="66222" y1="89333" x2="33778" y2="88889"/>
                        <a14:foregroundMark x1="90222" y1="49333" x2="90222" y2="56000"/>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2743199" cy="274319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05;p37">
            <a:extLst>
              <a:ext uri="{FF2B5EF4-FFF2-40B4-BE49-F238E27FC236}">
                <a16:creationId xmlns:a16="http://schemas.microsoft.com/office/drawing/2014/main" id="{A04B184E-D439-497E-BE05-89256634FC98}"/>
              </a:ext>
            </a:extLst>
          </p:cNvPr>
          <p:cNvSpPr txBox="1">
            <a:spLocks/>
          </p:cNvSpPr>
          <p:nvPr/>
        </p:nvSpPr>
        <p:spPr>
          <a:xfrm>
            <a:off x="986855" y="4729830"/>
            <a:ext cx="38380867" cy="1374679"/>
          </a:xfrm>
          <a:prstGeom prst="rect">
            <a:avLst/>
          </a:prstGeom>
          <a:noFill/>
          <a:ln>
            <a:noFill/>
          </a:ln>
        </p:spPr>
        <p:txBody>
          <a:bodyPr spcFirstLastPara="1" wrap="square" lIns="427872" tIns="427872" rIns="427872" bIns="427872"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Oxygen"/>
              <a:buNone/>
              <a:defRPr sz="23400" b="0" i="0" u="none" strike="noStrike" cap="none">
                <a:solidFill>
                  <a:schemeClr val="dk1"/>
                </a:solidFill>
                <a:latin typeface="Oxygen"/>
                <a:ea typeface="Oxygen"/>
                <a:cs typeface="Oxygen"/>
                <a:sym typeface="Oxygen"/>
              </a:defRPr>
            </a:lvl1pPr>
            <a:lvl2pPr marR="0" lvl="1"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24336" b="0" i="0" u="none" strike="noStrike" cap="none">
                <a:solidFill>
                  <a:srgbClr val="191919"/>
                </a:solidFill>
                <a:latin typeface="Bebas Neue"/>
                <a:ea typeface="Bebas Neue"/>
                <a:cs typeface="Bebas Neue"/>
                <a:sym typeface="Bebas Neue"/>
              </a:defRPr>
            </a:lvl9pPr>
          </a:lstStyle>
          <a:p>
            <a:r>
              <a:rPr lang="en-US" sz="4000" b="1" dirty="0">
                <a:solidFill>
                  <a:srgbClr val="037D40"/>
                </a:solidFill>
                <a:latin typeface="Aharoni" panose="02010803020104030203" pitchFamily="2" charset="-79"/>
                <a:cs typeface="Aharoni" panose="02010803020104030203" pitchFamily="2" charset="-79"/>
              </a:rPr>
              <a:t>Prepared by : </a:t>
            </a:r>
          </a:p>
          <a:p>
            <a:r>
              <a:rPr lang="en-US" sz="4000" b="1" dirty="0">
                <a:solidFill>
                  <a:srgbClr val="037D40"/>
                </a:solidFill>
                <a:latin typeface="Aharoni" panose="02010803020104030203" pitchFamily="2" charset="-79"/>
                <a:cs typeface="Aharoni" panose="02010803020104030203" pitchFamily="2" charset="-79"/>
              </a:rPr>
              <a:t>Ali </a:t>
            </a:r>
            <a:r>
              <a:rPr lang="en-US" sz="4000" b="1" dirty="0" err="1">
                <a:solidFill>
                  <a:srgbClr val="037D40"/>
                </a:solidFill>
                <a:latin typeface="Aharoni" panose="02010803020104030203" pitchFamily="2" charset="-79"/>
                <a:cs typeface="Aharoni" panose="02010803020104030203" pitchFamily="2" charset="-79"/>
              </a:rPr>
              <a:t>Alsaif</a:t>
            </a:r>
            <a:r>
              <a:rPr lang="en-US" sz="4000" b="1" dirty="0">
                <a:solidFill>
                  <a:srgbClr val="037D40"/>
                </a:solidFill>
                <a:latin typeface="Aharoni" panose="02010803020104030203" pitchFamily="2" charset="-79"/>
                <a:cs typeface="Aharoni" panose="02010803020104030203" pitchFamily="2" charset="-79"/>
              </a:rPr>
              <a:t> -EE,  </a:t>
            </a:r>
            <a:r>
              <a:rPr lang="en-US" sz="4000" b="1" dirty="0">
                <a:solidFill>
                  <a:srgbClr val="037D40"/>
                </a:solidFill>
                <a:effectLst/>
                <a:latin typeface="Aharoni" panose="02010803020104030203" pitchFamily="2" charset="-79"/>
                <a:ea typeface="Calibri" panose="020F0502020204030204" pitchFamily="34" charset="0"/>
                <a:cs typeface="Aharoni" panose="02010803020104030203" pitchFamily="2" charset="-79"/>
              </a:rPr>
              <a:t>Faisal Al-Harbi -EE, </a:t>
            </a:r>
            <a:r>
              <a:rPr lang="en-US" sz="4000" b="1" dirty="0">
                <a:solidFill>
                  <a:srgbClr val="037D40"/>
                </a:solidFill>
                <a:latin typeface="Aharoni" panose="02010803020104030203" pitchFamily="2" charset="-79"/>
                <a:ea typeface="Calibri" panose="020F0502020204030204" pitchFamily="34" charset="0"/>
                <a:cs typeface="Aharoni" panose="02010803020104030203" pitchFamily="2" charset="-79"/>
              </a:rPr>
              <a:t> </a:t>
            </a:r>
            <a:r>
              <a:rPr lang="en-US" sz="4000" b="1" dirty="0">
                <a:solidFill>
                  <a:srgbClr val="037D40"/>
                </a:solidFill>
                <a:effectLst/>
                <a:latin typeface="Aharoni" panose="02010803020104030203" pitchFamily="2" charset="-79"/>
                <a:ea typeface="Calibri" panose="020F0502020204030204" pitchFamily="34" charset="0"/>
                <a:cs typeface="Aharoni" panose="02010803020104030203" pitchFamily="2" charset="-79"/>
              </a:rPr>
              <a:t>Omar Al-</a:t>
            </a:r>
            <a:r>
              <a:rPr lang="en-US" sz="4000" b="1" dirty="0" err="1">
                <a:solidFill>
                  <a:srgbClr val="037D40"/>
                </a:solidFill>
                <a:effectLst/>
                <a:latin typeface="Aharoni" panose="02010803020104030203" pitchFamily="2" charset="-79"/>
                <a:ea typeface="Calibri" panose="020F0502020204030204" pitchFamily="34" charset="0"/>
                <a:cs typeface="Aharoni" panose="02010803020104030203" pitchFamily="2" charset="-79"/>
              </a:rPr>
              <a:t>Thubyani</a:t>
            </a:r>
            <a:r>
              <a:rPr lang="en-US" sz="4000" b="1" dirty="0">
                <a:solidFill>
                  <a:srgbClr val="037D40"/>
                </a:solidFill>
                <a:latin typeface="Aharoni" panose="02010803020104030203" pitchFamily="2" charset="-79"/>
                <a:ea typeface="Calibri" panose="020F0502020204030204" pitchFamily="34" charset="0"/>
                <a:cs typeface="Aharoni" panose="02010803020104030203" pitchFamily="2" charset="-79"/>
              </a:rPr>
              <a:t> </a:t>
            </a:r>
            <a:r>
              <a:rPr lang="en-US" sz="4000" b="1" dirty="0">
                <a:solidFill>
                  <a:srgbClr val="037D40"/>
                </a:solidFill>
                <a:effectLst/>
                <a:latin typeface="Aharoni" panose="02010803020104030203" pitchFamily="2" charset="-79"/>
                <a:ea typeface="Calibri" panose="020F0502020204030204" pitchFamily="34" charset="0"/>
                <a:cs typeface="Aharoni" panose="02010803020104030203" pitchFamily="2" charset="-79"/>
              </a:rPr>
              <a:t>-EE, Mohammed Al-</a:t>
            </a:r>
            <a:r>
              <a:rPr lang="en-US" sz="4000" b="1" dirty="0" err="1">
                <a:solidFill>
                  <a:srgbClr val="037D40"/>
                </a:solidFill>
                <a:effectLst/>
                <a:latin typeface="Aharoni" panose="02010803020104030203" pitchFamily="2" charset="-79"/>
                <a:ea typeface="Calibri" panose="020F0502020204030204" pitchFamily="34" charset="0"/>
                <a:cs typeface="Aharoni" panose="02010803020104030203" pitchFamily="2" charset="-79"/>
              </a:rPr>
              <a:t>Shellatie</a:t>
            </a:r>
            <a:r>
              <a:rPr lang="en-US" sz="4000" b="1" dirty="0">
                <a:solidFill>
                  <a:srgbClr val="037D40"/>
                </a:solidFill>
                <a:effectLst/>
                <a:latin typeface="Aharoni" panose="02010803020104030203" pitchFamily="2" charset="-79"/>
                <a:ea typeface="Calibri" panose="020F0502020204030204" pitchFamily="34" charset="0"/>
                <a:cs typeface="Aharoni" panose="02010803020104030203" pitchFamily="2" charset="-79"/>
              </a:rPr>
              <a:t> -COE,  Faisal Al-</a:t>
            </a:r>
            <a:r>
              <a:rPr lang="en-US" sz="4000" b="1" dirty="0" err="1">
                <a:solidFill>
                  <a:srgbClr val="037D40"/>
                </a:solidFill>
                <a:effectLst/>
                <a:latin typeface="Aharoni" panose="02010803020104030203" pitchFamily="2" charset="-79"/>
                <a:ea typeface="Calibri" panose="020F0502020204030204" pitchFamily="34" charset="0"/>
                <a:cs typeface="Aharoni" panose="02010803020104030203" pitchFamily="2" charset="-79"/>
              </a:rPr>
              <a:t>Otaibi</a:t>
            </a:r>
            <a:r>
              <a:rPr lang="en-US" sz="4000" b="1" dirty="0">
                <a:solidFill>
                  <a:srgbClr val="037D40"/>
                </a:solidFill>
                <a:latin typeface="Aharoni" panose="02010803020104030203" pitchFamily="2" charset="-79"/>
                <a:cs typeface="Aharoni" panose="02010803020104030203" pitchFamily="2" charset="-79"/>
              </a:rPr>
              <a:t> –ICS				Coach </a:t>
            </a:r>
            <a:r>
              <a:rPr lang="en-US" sz="4000" b="1" dirty="0">
                <a:solidFill>
                  <a:srgbClr val="037D40"/>
                </a:solidFill>
                <a:latin typeface="+mj-lt"/>
                <a:cs typeface="Aharoni" panose="02010803020104030203" pitchFamily="2" charset="-79"/>
              </a:rPr>
              <a:t>:</a:t>
            </a:r>
            <a:r>
              <a:rPr lang="en-US" sz="6600" b="1" dirty="0">
                <a:solidFill>
                  <a:srgbClr val="037D40"/>
                </a:solidFill>
                <a:latin typeface="+mj-lt"/>
                <a:cs typeface="Aharoni" panose="02010803020104030203" pitchFamily="2" charset="-79"/>
              </a:rPr>
              <a:t> </a:t>
            </a:r>
            <a:r>
              <a:rPr lang="en-US" sz="4000" b="1" i="0" dirty="0">
                <a:solidFill>
                  <a:srgbClr val="037D40"/>
                </a:solidFill>
                <a:effectLst/>
                <a:latin typeface="Aharoni" panose="02010803020104030203" pitchFamily="2" charset="-79"/>
                <a:cs typeface="Aharoni" panose="02010803020104030203" pitchFamily="2" charset="-79"/>
              </a:rPr>
              <a:t>Alaa El Din </a:t>
            </a:r>
            <a:r>
              <a:rPr lang="en-US" sz="4000" b="1" i="0" dirty="0" err="1">
                <a:solidFill>
                  <a:srgbClr val="037D40"/>
                </a:solidFill>
                <a:effectLst/>
                <a:latin typeface="Aharoni" panose="02010803020104030203" pitchFamily="2" charset="-79"/>
                <a:cs typeface="Aharoni" panose="02010803020104030203" pitchFamily="2" charset="-79"/>
              </a:rPr>
              <a:t>Houssin</a:t>
            </a:r>
            <a:endParaRPr lang="en-US" sz="4000" b="1" dirty="0">
              <a:solidFill>
                <a:srgbClr val="037D40"/>
              </a:solidFill>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7B8A8736-1BE0-AC3A-6295-5841D97ABF46}"/>
              </a:ext>
            </a:extLst>
          </p:cNvPr>
          <p:cNvSpPr/>
          <p:nvPr/>
        </p:nvSpPr>
        <p:spPr>
          <a:xfrm>
            <a:off x="914400" y="6375484"/>
            <a:ext cx="11978640" cy="986381"/>
          </a:xfrm>
          <a:prstGeom prst="rect">
            <a:avLst/>
          </a:prstGeom>
          <a:solidFill>
            <a:schemeClr val="tx1"/>
          </a:solidFill>
          <a:ln>
            <a:no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2610054C-273C-6121-EA99-334F9D2842A9}"/>
              </a:ext>
            </a:extLst>
          </p:cNvPr>
          <p:cNvSpPr/>
          <p:nvPr/>
        </p:nvSpPr>
        <p:spPr>
          <a:xfrm>
            <a:off x="914400" y="7335078"/>
            <a:ext cx="11978640" cy="365760"/>
          </a:xfrm>
          <a:prstGeom prst="rect">
            <a:avLst/>
          </a:prstGeom>
          <a:solidFill>
            <a:srgbClr val="037D4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206;p37">
            <a:extLst>
              <a:ext uri="{FF2B5EF4-FFF2-40B4-BE49-F238E27FC236}">
                <a16:creationId xmlns:a16="http://schemas.microsoft.com/office/drawing/2014/main" id="{6C0652D4-8512-6A04-2431-6711FB672653}"/>
              </a:ext>
            </a:extLst>
          </p:cNvPr>
          <p:cNvSpPr txBox="1">
            <a:spLocks/>
          </p:cNvSpPr>
          <p:nvPr/>
        </p:nvSpPr>
        <p:spPr>
          <a:xfrm>
            <a:off x="4293704" y="6092675"/>
            <a:ext cx="6861462" cy="1255705"/>
          </a:xfrm>
          <a:prstGeom prst="rect">
            <a:avLst/>
          </a:prstGeom>
          <a:noFill/>
          <a:ln>
            <a:noFill/>
          </a:ln>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800" dirty="0">
                <a:solidFill>
                  <a:schemeClr val="bg2">
                    <a:lumMod val="20000"/>
                    <a:lumOff val="80000"/>
                  </a:schemeClr>
                </a:solidFill>
              </a:rPr>
              <a:t>Introduction</a:t>
            </a:r>
            <a:endParaRPr lang="en-US" sz="4800" b="1" dirty="0">
              <a:solidFill>
                <a:schemeClr val="bg2">
                  <a:lumMod val="20000"/>
                  <a:lumOff val="80000"/>
                </a:schemeClr>
              </a:solidFill>
            </a:endParaRPr>
          </a:p>
        </p:txBody>
      </p:sp>
      <p:sp>
        <p:nvSpPr>
          <p:cNvPr id="29" name="Rectangle 28">
            <a:extLst>
              <a:ext uri="{FF2B5EF4-FFF2-40B4-BE49-F238E27FC236}">
                <a16:creationId xmlns:a16="http://schemas.microsoft.com/office/drawing/2014/main" id="{C09F8EA6-70E2-E163-2BDA-5624A9766216}"/>
              </a:ext>
            </a:extLst>
          </p:cNvPr>
          <p:cNvSpPr/>
          <p:nvPr/>
        </p:nvSpPr>
        <p:spPr>
          <a:xfrm>
            <a:off x="2878668" y="252413"/>
            <a:ext cx="67731" cy="2260600"/>
          </a:xfrm>
          <a:prstGeom prst="rect">
            <a:avLst/>
          </a:prstGeom>
          <a:solidFill>
            <a:srgbClr val="037D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FB956CA-50B4-1DED-7C48-2F8BDC483974}"/>
              </a:ext>
            </a:extLst>
          </p:cNvPr>
          <p:cNvSpPr/>
          <p:nvPr/>
        </p:nvSpPr>
        <p:spPr>
          <a:xfrm>
            <a:off x="13943685" y="6035040"/>
            <a:ext cx="695226" cy="241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359CF1-F428-31BD-8CC5-06264553DD36}"/>
              </a:ext>
            </a:extLst>
          </p:cNvPr>
          <p:cNvSpPr/>
          <p:nvPr/>
        </p:nvSpPr>
        <p:spPr>
          <a:xfrm>
            <a:off x="28204299" y="6035040"/>
            <a:ext cx="695225" cy="241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Google Shape;206;p37">
            <a:extLst>
              <a:ext uri="{FF2B5EF4-FFF2-40B4-BE49-F238E27FC236}">
                <a16:creationId xmlns:a16="http://schemas.microsoft.com/office/drawing/2014/main" id="{D3581C13-2725-CAE9-5248-D81FD4F97C3A}"/>
              </a:ext>
            </a:extLst>
          </p:cNvPr>
          <p:cNvSpPr txBox="1">
            <a:spLocks/>
          </p:cNvSpPr>
          <p:nvPr/>
        </p:nvSpPr>
        <p:spPr>
          <a:xfrm>
            <a:off x="15289809" y="6418882"/>
            <a:ext cx="12218426" cy="23756318"/>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285750" indent="-285750">
              <a:buFontTx/>
              <a:buChar char="-"/>
            </a:pPr>
            <a:r>
              <a:rPr lang="en-US" sz="3100" dirty="0">
                <a:effectLst/>
                <a:latin typeface="Times New Roman" panose="02020603050405020304" pitchFamily="18" charset="0"/>
                <a:ea typeface="Times New Roman" panose="02020603050405020304" pitchFamily="18" charset="0"/>
              </a:rPr>
              <a:t>Ac-window system:</a:t>
            </a:r>
          </a:p>
          <a:p>
            <a:pPr marL="0" indent="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In this circuit design, the following components are used Two DHT 11 sensor, motor, fan, relay, battery, and Arduino. To illustrate, the DHT sensor checks humidity and temperature and act upon them. </a:t>
            </a: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Light-door system:</a:t>
            </a: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In this circuit design, the following components are used magnetic reed switch sensor, led, and Arduino. To illustrate, the system will check the situation of the door using the reed switch sensor and act upon it </a:t>
            </a:r>
          </a:p>
          <a:p>
            <a:pPr marL="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3100" dirty="0">
              <a:latin typeface="Times New Roman" panose="02020603050405020304" pitchFamily="18" charset="0"/>
              <a:ea typeface="Times New Roman" panose="02020603050405020304" pitchFamily="18" charset="0"/>
              <a:cs typeface="Times New Roman" panose="02020603050405020304" pitchFamily="18" charset="0"/>
            </a:endParaRPr>
          </a:p>
          <a:p>
            <a:pPr marL="0"/>
            <a:endParaRPr lang="en-US" sz="31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r>
              <a:rPr lang="en-US" sz="3100" dirty="0">
                <a:latin typeface="Times New Roman" panose="02020603050405020304" pitchFamily="18" charset="0"/>
                <a:ea typeface="Times New Roman" panose="02020603050405020304" pitchFamily="18" charset="0"/>
                <a:cs typeface="Times New Roman" panose="02020603050405020304" pitchFamily="18" charset="0"/>
              </a:rPr>
              <a:t>- Garden system:</a:t>
            </a:r>
          </a:p>
          <a:p>
            <a:pPr marL="0" indent="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In this circuit design, the following components are used water pump, relay, battery, soil moisture sensor, and Arduino. To illustrate, the sensor will check the moisture of the sand and act upon it.</a:t>
            </a: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effectLst/>
              <a:latin typeface="Times New Roman" panose="02020603050405020304" pitchFamily="18" charset="0"/>
              <a:ea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r>
              <a:rPr lang="en-US" sz="4000" b="1" dirty="0">
                <a:latin typeface="Manrope" panose="020B0604020202020204" charset="0"/>
                <a:ea typeface="Calibri" panose="020F0502020204030204" pitchFamily="34" charset="0"/>
                <a:cs typeface="Times New Roman" panose="02020603050405020304" pitchFamily="18" charset="0"/>
              </a:rPr>
              <a:t>-</a:t>
            </a:r>
            <a:r>
              <a:rPr lang="en-US" sz="4000" b="1" dirty="0">
                <a:effectLst/>
                <a:latin typeface="Manrope" panose="020B0604020202020204" charset="0"/>
                <a:ea typeface="Calibri" panose="020F0502020204030204" pitchFamily="34" charset="0"/>
                <a:cs typeface="Times New Roman" panose="02020603050405020304" pitchFamily="18" charset="0"/>
              </a:rPr>
              <a:t>Cloud infrastructure:</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For users outside, the home their </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Connection will be with the cloud to</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initiate the commands to the edge </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device (the raspberry pi). The cloud</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will be responsible for log, auto-</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initiation, direct connection and </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marinating the information into a </a:t>
            </a:r>
          </a:p>
          <a:p>
            <a:pPr marL="0" indent="0"/>
            <a:r>
              <a:rPr lang="en-US" sz="3100" dirty="0" err="1">
                <a:solidFill>
                  <a:srgbClr val="000000"/>
                </a:solidFill>
                <a:effectLst/>
                <a:latin typeface="Times New Roman" panose="02020603050405020304" pitchFamily="18" charset="0"/>
                <a:ea typeface="Times New Roman" panose="02020603050405020304" pitchFamily="18" charset="0"/>
              </a:rPr>
              <a:t>postgres</a:t>
            </a:r>
            <a:r>
              <a:rPr lang="en-US" sz="3100" dirty="0">
                <a:solidFill>
                  <a:srgbClr val="000000"/>
                </a:solidFill>
                <a:effectLst/>
                <a:latin typeface="Times New Roman" panose="02020603050405020304" pitchFamily="18" charset="0"/>
                <a:ea typeface="Times New Roman" panose="02020603050405020304" pitchFamily="18" charset="0"/>
              </a:rPr>
              <a:t> database. For user inside the</a:t>
            </a:r>
          </a:p>
          <a:p>
            <a:pPr marL="0" indent="0"/>
            <a:r>
              <a:rPr lang="en-US" sz="3100" dirty="0">
                <a:solidFill>
                  <a:srgbClr val="000000"/>
                </a:solidFill>
                <a:effectLst/>
                <a:latin typeface="Times New Roman" panose="02020603050405020304" pitchFamily="18" charset="0"/>
                <a:ea typeface="Times New Roman" panose="02020603050405020304" pitchFamily="18" charset="0"/>
              </a:rPr>
              <a:t>home, their connection will be directly to the raspberry pi. And the raspberry pi will communicate to the cloud for the log and the state for each system. by differentiating the users outside and inside, the inside users will have nearly instantaneous access to each system, and is case of networking going down, there are still can manage, access and control each system.</a:t>
            </a:r>
          </a:p>
          <a:p>
            <a:pPr marL="0" indent="0"/>
            <a:endParaRPr lang="en-US" sz="2800" dirty="0">
              <a:solidFill>
                <a:srgbClr val="000000"/>
              </a:solidFill>
              <a:latin typeface="Times New Roman" panose="02020603050405020304" pitchFamily="18" charset="0"/>
              <a:ea typeface="Times New Roman" panose="02020603050405020304" pitchFamily="18" charset="0"/>
            </a:endParaRPr>
          </a:p>
          <a:p>
            <a:pPr marL="0" indent="0"/>
            <a:endParaRPr lang="en-US" sz="2800" dirty="0">
              <a:solidFill>
                <a:srgbClr val="000000"/>
              </a:solidFill>
              <a:latin typeface="Times New Roman" panose="02020603050405020304" pitchFamily="18" charset="0"/>
              <a:ea typeface="Times New Roman" panose="02020603050405020304" pitchFamily="18" charset="0"/>
            </a:endParaRPr>
          </a:p>
          <a:p>
            <a:pPr marL="0" indent="0"/>
            <a:endParaRPr lang="en-US" sz="2800" dirty="0">
              <a:solidFill>
                <a:srgbClr val="000000"/>
              </a:solidFill>
              <a:latin typeface="Times New Roman" panose="02020603050405020304" pitchFamily="18" charset="0"/>
              <a:ea typeface="Times New Roman" panose="02020603050405020304" pitchFamily="18" charset="0"/>
            </a:endParaRPr>
          </a:p>
          <a:p>
            <a:pPr marL="0" indent="0"/>
            <a:endParaRPr lang="en-US" sz="2800" dirty="0">
              <a:solidFill>
                <a:srgbClr val="000000"/>
              </a:solidFill>
              <a:latin typeface="Times New Roman" panose="02020603050405020304" pitchFamily="18" charset="0"/>
              <a:ea typeface="Times New Roman" panose="02020603050405020304" pitchFamily="18" charset="0"/>
            </a:endParaRPr>
          </a:p>
          <a:p>
            <a:pPr marL="0" indent="0"/>
            <a:endParaRPr lang="en-US" sz="2800" dirty="0">
              <a:solidFill>
                <a:srgbClr val="000000"/>
              </a:solidFill>
              <a:latin typeface="Times New Roman" panose="02020603050405020304" pitchFamily="18" charset="0"/>
              <a:ea typeface="Times New Roman" panose="02020603050405020304" pitchFamily="18" charset="0"/>
            </a:endParaRPr>
          </a:p>
          <a:p>
            <a:pPr marL="0" indent="0"/>
            <a:endParaRPr lang="en-US" sz="4000" b="1" dirty="0">
              <a:effectLst/>
              <a:latin typeface="Manrope" panose="020B0604020202020204" charset="0"/>
              <a:ea typeface="Times New Roman" panose="02020603050405020304" pitchFamily="18" charset="0"/>
            </a:endParaRPr>
          </a:p>
          <a:p>
            <a:pPr marL="0" indent="0"/>
            <a:endParaRPr lang="en-US" sz="4000" dirty="0">
              <a:effectLst/>
              <a:latin typeface="Manrope" panose="020B0604020202020204" charset="0"/>
              <a:ea typeface="Times New Roman" panose="02020603050405020304" pitchFamily="18" charset="0"/>
            </a:endParaRPr>
          </a:p>
          <a:p>
            <a:pPr indent="-457200">
              <a:buFontTx/>
              <a:buChar char="-"/>
            </a:pPr>
            <a:endParaRPr lang="en-US" sz="2800" b="1" dirty="0">
              <a:latin typeface="Times New Roman" panose="02020603050405020304" pitchFamily="18" charset="0"/>
              <a:cs typeface="Times New Roman" panose="02020603050405020304" pitchFamily="18" charset="0"/>
            </a:endParaRPr>
          </a:p>
        </p:txBody>
      </p:sp>
      <p:sp>
        <p:nvSpPr>
          <p:cNvPr id="44" name="Google Shape;206;p37">
            <a:extLst>
              <a:ext uri="{FF2B5EF4-FFF2-40B4-BE49-F238E27FC236}">
                <a16:creationId xmlns:a16="http://schemas.microsoft.com/office/drawing/2014/main" id="{BCE55B4A-60C2-71E3-98F0-6125AD13F196}"/>
              </a:ext>
            </a:extLst>
          </p:cNvPr>
          <p:cNvSpPr txBox="1">
            <a:spLocks/>
          </p:cNvSpPr>
          <p:nvPr/>
        </p:nvSpPr>
        <p:spPr>
          <a:xfrm>
            <a:off x="29714699" y="25640354"/>
            <a:ext cx="12068970" cy="4450945"/>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3100" dirty="0">
                <a:latin typeface="Times New Roman" panose="02020603050405020304" pitchFamily="18" charset="0"/>
                <a:cs typeface="Times New Roman" panose="02020603050405020304" pitchFamily="18" charset="0"/>
              </a:rPr>
              <a:t>In conclusion, the smart home system can do different daily activities using the app. Also, the system will have the ability to be controlled by more than one device at the same time. Moreover, the app will provide different data with high accuracy about the house such as temperature, humidity, moisture of sand, and the status of the door (open or close).  Furthermore, the system will have the ability to react to different cases automatically. </a:t>
            </a:r>
          </a:p>
        </p:txBody>
      </p:sp>
      <p:sp>
        <p:nvSpPr>
          <p:cNvPr id="45" name="Rectangle 44">
            <a:extLst>
              <a:ext uri="{FF2B5EF4-FFF2-40B4-BE49-F238E27FC236}">
                <a16:creationId xmlns:a16="http://schemas.microsoft.com/office/drawing/2014/main" id="{77C86CFD-A977-A347-B086-C53B768CEDE3}"/>
              </a:ext>
            </a:extLst>
          </p:cNvPr>
          <p:cNvSpPr/>
          <p:nvPr/>
        </p:nvSpPr>
        <p:spPr>
          <a:xfrm>
            <a:off x="29764415" y="24563338"/>
            <a:ext cx="11978640" cy="986381"/>
          </a:xfrm>
          <a:prstGeom prst="rect">
            <a:avLst/>
          </a:prstGeom>
          <a:solidFill>
            <a:schemeClr val="tx1"/>
          </a:solidFill>
          <a:ln>
            <a:no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793FC5E-1E2E-6938-CB02-2B979FDB9D39}"/>
              </a:ext>
            </a:extLst>
          </p:cNvPr>
          <p:cNvSpPr/>
          <p:nvPr/>
        </p:nvSpPr>
        <p:spPr>
          <a:xfrm>
            <a:off x="29764415" y="25459085"/>
            <a:ext cx="11978640" cy="365760"/>
          </a:xfrm>
          <a:prstGeom prst="rect">
            <a:avLst/>
          </a:prstGeom>
          <a:solidFill>
            <a:srgbClr val="037D4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Google Shape;206;p37">
            <a:extLst>
              <a:ext uri="{FF2B5EF4-FFF2-40B4-BE49-F238E27FC236}">
                <a16:creationId xmlns:a16="http://schemas.microsoft.com/office/drawing/2014/main" id="{99902FA5-61E7-F11C-7037-8FA80EC25987}"/>
              </a:ext>
            </a:extLst>
          </p:cNvPr>
          <p:cNvSpPr txBox="1">
            <a:spLocks/>
          </p:cNvSpPr>
          <p:nvPr/>
        </p:nvSpPr>
        <p:spPr>
          <a:xfrm>
            <a:off x="33500230" y="24222065"/>
            <a:ext cx="7190158" cy="1255705"/>
          </a:xfrm>
          <a:prstGeom prst="rect">
            <a:avLst/>
          </a:prstGeom>
          <a:noFill/>
          <a:ln>
            <a:noFill/>
          </a:ln>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800" dirty="0">
                <a:solidFill>
                  <a:schemeClr val="bg1"/>
                </a:solidFill>
              </a:rPr>
              <a:t>Conclusion</a:t>
            </a:r>
          </a:p>
        </p:txBody>
      </p:sp>
      <p:sp>
        <p:nvSpPr>
          <p:cNvPr id="14" name="Google Shape;206;p37">
            <a:extLst>
              <a:ext uri="{FF2B5EF4-FFF2-40B4-BE49-F238E27FC236}">
                <a16:creationId xmlns:a16="http://schemas.microsoft.com/office/drawing/2014/main" id="{BCB8F1FD-D683-CA8A-FB26-90040C1830B2}"/>
              </a:ext>
            </a:extLst>
          </p:cNvPr>
          <p:cNvSpPr txBox="1">
            <a:spLocks/>
          </p:cNvSpPr>
          <p:nvPr/>
        </p:nvSpPr>
        <p:spPr>
          <a:xfrm>
            <a:off x="1082706" y="7732643"/>
            <a:ext cx="11968859" cy="10486848"/>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000" b="1" dirty="0"/>
              <a:t>– Problem Statement:</a:t>
            </a:r>
          </a:p>
          <a:p>
            <a:pPr marL="0" indent="0"/>
            <a:r>
              <a:rPr lang="en-US" sz="3100" dirty="0">
                <a:effectLst/>
                <a:latin typeface="Times New Roman" panose="02020603050405020304" pitchFamily="18" charset="0"/>
                <a:ea typeface="Times New Roman" panose="02020603050405020304" pitchFamily="18" charset="0"/>
                <a:cs typeface="Calibri" panose="020F0502020204030204" pitchFamily="34" charset="0"/>
              </a:rPr>
              <a:t>To design a smart home system that</a:t>
            </a:r>
            <a:r>
              <a:rPr lang="en-US" sz="3100" dirty="0">
                <a:latin typeface="Times New Roman" panose="02020603050405020304" pitchFamily="18" charset="0"/>
                <a:cs typeface="Times New Roman" panose="02020603050405020304" pitchFamily="18" charset="0"/>
              </a:rPr>
              <a:t> is</a:t>
            </a:r>
            <a:r>
              <a:rPr lang="en-US" sz="3100" dirty="0">
                <a:effectLst/>
                <a:latin typeface="Times New Roman" panose="02020603050405020304" pitchFamily="18" charset="0"/>
                <a:ea typeface="Times New Roman" panose="02020603050405020304" pitchFamily="18" charset="0"/>
                <a:cs typeface="Calibri" panose="020F0502020204030204" pitchFamily="34" charset="0"/>
              </a:rPr>
              <a:t> capable of react and execute daily routines activities via an app at </a:t>
            </a:r>
            <a:r>
              <a:rPr lang="en-US" sz="3100" dirty="0">
                <a:solidFill>
                  <a:srgbClr val="202124"/>
                </a:solidFill>
                <a:effectLst/>
                <a:latin typeface="Times New Roman" panose="02020603050405020304" pitchFamily="18" charset="0"/>
                <a:ea typeface="Times New Roman" panose="02020603050405020304" pitchFamily="18" charset="0"/>
                <a:cs typeface="Calibri" panose="020F0502020204030204" pitchFamily="34" charset="0"/>
              </a:rPr>
              <a:t>economical</a:t>
            </a:r>
            <a:r>
              <a:rPr lang="en-US" sz="3100" dirty="0">
                <a:effectLst/>
                <a:latin typeface="Times New Roman" panose="02020603050405020304" pitchFamily="18" charset="0"/>
                <a:ea typeface="Times New Roman" panose="02020603050405020304" pitchFamily="18" charset="0"/>
                <a:cs typeface="Calibri" panose="020F0502020204030204" pitchFamily="34" charset="0"/>
              </a:rPr>
              <a:t> cost.</a:t>
            </a:r>
            <a:endParaRPr lang="en-US" sz="3100" dirty="0">
              <a:latin typeface="Times New Roman" panose="02020603050405020304" pitchFamily="18" charset="0"/>
              <a:ea typeface="Times New Roman" panose="02020603050405020304" pitchFamily="18" charset="0"/>
              <a:cs typeface="Calibri" panose="020F0502020204030204" pitchFamily="34" charset="0"/>
            </a:endParaRPr>
          </a:p>
          <a:p>
            <a:pPr marL="0" indent="0"/>
            <a:endParaRPr lang="en-US" sz="4000" b="1" dirty="0"/>
          </a:p>
          <a:p>
            <a:pPr marL="0" indent="0"/>
            <a:r>
              <a:rPr lang="en-US" sz="4000" b="1" dirty="0"/>
              <a:t> – Constraints :</a:t>
            </a:r>
            <a:endParaRPr lang="en-US" sz="4400" b="1" dirty="0">
              <a:latin typeface="Times New Roman" panose="02020603050405020304" pitchFamily="18"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Budget: The budget is small relative to other solutions.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Time Constraints: less than three months to complete the backend, the frontend and the electrical aspect of the design.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 constraints: the impact of user bandwidth or Internet connectivity and product servers.</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Dependencies: one task relies on the status of another task.</a:t>
            </a:r>
            <a:endParaRPr lang="en-US" sz="4000" b="1" dirty="0"/>
          </a:p>
          <a:p>
            <a:pPr marL="0" indent="0"/>
            <a:r>
              <a:rPr lang="en-US" sz="4000" b="1" dirty="0"/>
              <a:t>– Target Specifications:</a:t>
            </a: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system can be controlled by more than one device at same time.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start-up time of the system must not exceed 5 seconds. </a:t>
            </a: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response time (request to the cloud) must take less than 5 seconds.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System can be learnt fully under 25 minutes.</a:t>
            </a:r>
          </a:p>
          <a:p>
            <a:pPr marL="571500" indent="-571500">
              <a:buFont typeface="Arial" panose="020B0604020202020204" pitchFamily="34" charset="0"/>
              <a:buChar char="•"/>
            </a:pPr>
            <a:r>
              <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ccuracy of data about the house must have an error of less than 5%.</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4000" b="1" dirty="0"/>
          </a:p>
          <a:p>
            <a:pPr marL="0" indent="0"/>
            <a:endParaRPr lang="en-US" sz="4000" b="1" dirty="0"/>
          </a:p>
        </p:txBody>
      </p:sp>
      <p:sp>
        <p:nvSpPr>
          <p:cNvPr id="19" name="Rectangle 18">
            <a:extLst>
              <a:ext uri="{FF2B5EF4-FFF2-40B4-BE49-F238E27FC236}">
                <a16:creationId xmlns:a16="http://schemas.microsoft.com/office/drawing/2014/main" id="{502C5EB6-A0C5-A2B5-8C32-0CCD247354B4}"/>
              </a:ext>
            </a:extLst>
          </p:cNvPr>
          <p:cNvSpPr/>
          <p:nvPr/>
        </p:nvSpPr>
        <p:spPr>
          <a:xfrm>
            <a:off x="29764415" y="16677654"/>
            <a:ext cx="11978640" cy="986381"/>
          </a:xfrm>
          <a:prstGeom prst="rect">
            <a:avLst/>
          </a:prstGeom>
          <a:solidFill>
            <a:schemeClr val="tx1"/>
          </a:solidFill>
          <a:ln>
            <a:no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anrope" panose="020B0604020202020204" charset="0"/>
              </a:rPr>
              <a:t>Testing / Validation</a:t>
            </a:r>
          </a:p>
        </p:txBody>
      </p:sp>
      <p:sp>
        <p:nvSpPr>
          <p:cNvPr id="24" name="Rectangle 23">
            <a:extLst>
              <a:ext uri="{FF2B5EF4-FFF2-40B4-BE49-F238E27FC236}">
                <a16:creationId xmlns:a16="http://schemas.microsoft.com/office/drawing/2014/main" id="{FF473893-9673-E4DB-558B-1EABA24FAC05}"/>
              </a:ext>
            </a:extLst>
          </p:cNvPr>
          <p:cNvSpPr/>
          <p:nvPr/>
        </p:nvSpPr>
        <p:spPr>
          <a:xfrm>
            <a:off x="29777853" y="17696244"/>
            <a:ext cx="11978640" cy="365760"/>
          </a:xfrm>
          <a:prstGeom prst="rect">
            <a:avLst/>
          </a:prstGeom>
          <a:solidFill>
            <a:srgbClr val="037D4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206;p37">
            <a:extLst>
              <a:ext uri="{FF2B5EF4-FFF2-40B4-BE49-F238E27FC236}">
                <a16:creationId xmlns:a16="http://schemas.microsoft.com/office/drawing/2014/main" id="{B4847770-C7D3-758A-643B-64F55137BA61}"/>
              </a:ext>
            </a:extLst>
          </p:cNvPr>
          <p:cNvSpPr txBox="1">
            <a:spLocks/>
          </p:cNvSpPr>
          <p:nvPr/>
        </p:nvSpPr>
        <p:spPr>
          <a:xfrm>
            <a:off x="29666987" y="18152640"/>
            <a:ext cx="12166400" cy="6069426"/>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marR="0" lvl="0" indent="0" algn="just" rtl="0">
              <a:lnSpc>
                <a:spcPct val="107000"/>
              </a:lnSpc>
              <a:spcBef>
                <a:spcPts val="0"/>
              </a:spcBef>
              <a:spcAft>
                <a:spcPts val="800"/>
              </a:spcAft>
              <a:tabLst>
                <a:tab pos="457200" algn="l"/>
              </a:tabLst>
            </a:pPr>
            <a:r>
              <a:rPr lang="en-US" sz="3100" dirty="0">
                <a:effectLst/>
                <a:latin typeface="Calibri" panose="020F0502020204030204" pitchFamily="34" charset="0"/>
                <a:ea typeface="Calibri" panose="020F0502020204030204" pitchFamily="34" charset="0"/>
                <a:cs typeface="Arial" panose="020B0604020202020204" pitchFamily="34" charset="0"/>
              </a:rPr>
              <a:t>By testing all the following targets have been reached:</a:t>
            </a: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system can be controlled by more than one device at same time.  </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start-up time of the system must not exceed 5 seconds. </a:t>
            </a:r>
          </a:p>
          <a:p>
            <a:pPr marL="571500" indent="-571500">
              <a:buFont typeface="Arial" panose="020B0604020202020204" pitchFamily="34" charset="0"/>
              <a:buChar char="•"/>
            </a:pP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response time (request to the cloud) must take less than 5 seconds. </a:t>
            </a:r>
          </a:p>
          <a:p>
            <a:pPr marL="0" indent="0"/>
            <a:endPar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r>
              <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Also</a:t>
            </a:r>
            <a:r>
              <a:rPr lang="en-US" sz="3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all sensors </a:t>
            </a:r>
            <a:r>
              <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the house has accuracy better than 5%. Therefor the following targe has been reached:</a:t>
            </a:r>
          </a:p>
          <a:p>
            <a:pPr marL="0" indent="0"/>
            <a:endPar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buFont typeface="Arial" panose="020B0604020202020204" pitchFamily="34" charset="0"/>
              <a:buChar char="•"/>
            </a:pPr>
            <a:r>
              <a:rPr lang="en-US" sz="3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ccuracy of data about the house must have an error of less than 5%.</a:t>
            </a:r>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endParaRPr lang="en-US"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rtl="0">
              <a:lnSpc>
                <a:spcPct val="107000"/>
              </a:lnSpc>
              <a:spcBef>
                <a:spcPts val="0"/>
              </a:spcBef>
              <a:spcAft>
                <a:spcPts val="800"/>
              </a:spcAft>
              <a:tabLst>
                <a:tab pos="457200" algn="l"/>
              </a:tabLst>
            </a:pPr>
            <a:endParaRPr lang="en-US" sz="3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 descr="Whatsapp Based Smart Home Assistant Project Report">
            <a:extLst>
              <a:ext uri="{FF2B5EF4-FFF2-40B4-BE49-F238E27FC236}">
                <a16:creationId xmlns:a16="http://schemas.microsoft.com/office/drawing/2014/main" id="{50CD10F5-E486-1BD7-5FCA-92E7036E0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96069" y="175976"/>
            <a:ext cx="13994319" cy="341864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419DFF8E-EDD7-712F-CB91-5AEF03F26ADC}"/>
              </a:ext>
            </a:extLst>
          </p:cNvPr>
          <p:cNvSpPr/>
          <p:nvPr/>
        </p:nvSpPr>
        <p:spPr>
          <a:xfrm>
            <a:off x="909534" y="18429100"/>
            <a:ext cx="11978640" cy="986381"/>
          </a:xfrm>
          <a:prstGeom prst="rect">
            <a:avLst/>
          </a:prstGeom>
          <a:solidFill>
            <a:schemeClr val="tx1"/>
          </a:solidFill>
          <a:ln>
            <a:no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542E029-C20E-3A5E-C97C-DD1A7B36CFC1}"/>
              </a:ext>
            </a:extLst>
          </p:cNvPr>
          <p:cNvSpPr/>
          <p:nvPr/>
        </p:nvSpPr>
        <p:spPr>
          <a:xfrm>
            <a:off x="960851" y="19430948"/>
            <a:ext cx="11978640" cy="365760"/>
          </a:xfrm>
          <a:prstGeom prst="rect">
            <a:avLst/>
          </a:prstGeom>
          <a:solidFill>
            <a:srgbClr val="037D4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Google Shape;206;p37">
            <a:extLst>
              <a:ext uri="{FF2B5EF4-FFF2-40B4-BE49-F238E27FC236}">
                <a16:creationId xmlns:a16="http://schemas.microsoft.com/office/drawing/2014/main" id="{A9FC9863-D734-3836-F04E-16A140FEBDAC}"/>
              </a:ext>
            </a:extLst>
          </p:cNvPr>
          <p:cNvSpPr txBox="1">
            <a:spLocks/>
          </p:cNvSpPr>
          <p:nvPr/>
        </p:nvSpPr>
        <p:spPr>
          <a:xfrm>
            <a:off x="3671778" y="18046505"/>
            <a:ext cx="7190158" cy="1255705"/>
          </a:xfrm>
          <a:prstGeom prst="rect">
            <a:avLst/>
          </a:prstGeom>
          <a:noFill/>
          <a:ln>
            <a:noFill/>
          </a:ln>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800" dirty="0">
                <a:solidFill>
                  <a:schemeClr val="bg1"/>
                </a:solidFill>
              </a:rPr>
              <a:t>  Prototype</a:t>
            </a:r>
            <a:r>
              <a:rPr lang="en-US" sz="3600" dirty="0">
                <a:solidFill>
                  <a:schemeClr val="bg1"/>
                </a:solidFill>
              </a:rPr>
              <a:t> </a:t>
            </a:r>
            <a:r>
              <a:rPr lang="en-US" sz="4800" dirty="0">
                <a:solidFill>
                  <a:schemeClr val="bg1"/>
                </a:solidFill>
              </a:rPr>
              <a:t>Design</a:t>
            </a:r>
            <a:endParaRPr lang="en-US" sz="11500" dirty="0">
              <a:solidFill>
                <a:schemeClr val="bg1"/>
              </a:solidFill>
            </a:endParaRPr>
          </a:p>
        </p:txBody>
      </p:sp>
      <p:sp>
        <p:nvSpPr>
          <p:cNvPr id="51" name="Google Shape;206;p37">
            <a:extLst>
              <a:ext uri="{FF2B5EF4-FFF2-40B4-BE49-F238E27FC236}">
                <a16:creationId xmlns:a16="http://schemas.microsoft.com/office/drawing/2014/main" id="{2068EA3B-0CF5-AAF3-12B4-4A2F059B5BBE}"/>
              </a:ext>
            </a:extLst>
          </p:cNvPr>
          <p:cNvSpPr txBox="1">
            <a:spLocks/>
          </p:cNvSpPr>
          <p:nvPr/>
        </p:nvSpPr>
        <p:spPr>
          <a:xfrm>
            <a:off x="683157" y="19782816"/>
            <a:ext cx="12276641" cy="10347559"/>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000" b="1" dirty="0"/>
              <a:t>-House building:</a:t>
            </a:r>
          </a:p>
          <a:p>
            <a:pPr marL="0" indent="0" algn="justLow"/>
            <a:r>
              <a:rPr lang="en-US" sz="3100" dirty="0">
                <a:latin typeface="Times New Roman" panose="02020603050405020304" pitchFamily="18" charset="0"/>
                <a:cs typeface="Times New Roman" panose="02020603050405020304" pitchFamily="18" charset="0"/>
              </a:rPr>
              <a:t>The building is designed To be</a:t>
            </a:r>
          </a:p>
          <a:p>
            <a:pPr marL="0" indent="0" algn="justLow"/>
            <a:r>
              <a:rPr lang="en-US" sz="3100" dirty="0">
                <a:latin typeface="Times New Roman" panose="02020603050405020304" pitchFamily="18" charset="0"/>
                <a:cs typeface="Times New Roman" panose="02020603050405020304" pitchFamily="18" charset="0"/>
              </a:rPr>
              <a:t>built using a3d printer, and there</a:t>
            </a:r>
          </a:p>
          <a:p>
            <a:pPr marL="0" indent="0" algn="justLow"/>
            <a:r>
              <a:rPr lang="en-US" sz="3100" dirty="0">
                <a:latin typeface="Times New Roman" panose="02020603050405020304" pitchFamily="18" charset="0"/>
                <a:cs typeface="Times New Roman" panose="02020603050405020304" pitchFamily="18" charset="0"/>
              </a:rPr>
              <a:t>are four rooms in the building. To illustrate,</a:t>
            </a:r>
          </a:p>
          <a:p>
            <a:pPr marL="0" indent="0" algn="justLow"/>
            <a:r>
              <a:rPr lang="en-US" sz="3100" dirty="0">
                <a:latin typeface="Times New Roman" panose="02020603050405020304" pitchFamily="18" charset="0"/>
                <a:cs typeface="Times New Roman" panose="02020603050405020304" pitchFamily="18" charset="0"/>
              </a:rPr>
              <a:t>each room has different systems to be </a:t>
            </a:r>
          </a:p>
          <a:p>
            <a:pPr marL="0" indent="0" algn="justLow"/>
            <a:r>
              <a:rPr lang="en-US" sz="3100" dirty="0">
                <a:latin typeface="Times New Roman" panose="02020603050405020304" pitchFamily="18" charset="0"/>
                <a:cs typeface="Times New Roman" panose="02020603050405020304" pitchFamily="18" charset="0"/>
              </a:rPr>
              <a:t>implemented in it. Moreover, the four </a:t>
            </a:r>
          </a:p>
          <a:p>
            <a:pPr marL="0" indent="0" algn="justLow"/>
            <a:r>
              <a:rPr lang="en-US" sz="3100" dirty="0">
                <a:latin typeface="Times New Roman" panose="02020603050405020304" pitchFamily="18" charset="0"/>
                <a:cs typeface="Times New Roman" panose="02020603050405020304" pitchFamily="18" charset="0"/>
              </a:rPr>
              <a:t>systems are the Garden system, Light-Door </a:t>
            </a:r>
          </a:p>
          <a:p>
            <a:pPr marL="0" indent="0" algn="justLow"/>
            <a:r>
              <a:rPr lang="en-US" sz="3100" dirty="0">
                <a:latin typeface="Times New Roman" panose="02020603050405020304" pitchFamily="18" charset="0"/>
                <a:cs typeface="Times New Roman" panose="02020603050405020304" pitchFamily="18" charset="0"/>
              </a:rPr>
              <a:t>system, Window-Ac system, and Smoke </a:t>
            </a:r>
          </a:p>
          <a:p>
            <a:pPr marL="0" indent="0" algn="justLow"/>
            <a:r>
              <a:rPr lang="en-US" sz="3100" dirty="0">
                <a:latin typeface="Times New Roman" panose="02020603050405020304" pitchFamily="18" charset="0"/>
                <a:cs typeface="Times New Roman" panose="02020603050405020304" pitchFamily="18" charset="0"/>
              </a:rPr>
              <a:t>alarm system.</a:t>
            </a:r>
          </a:p>
          <a:p>
            <a:pPr marL="0" indent="0" algn="justLow"/>
            <a:endParaRPr lang="en-US" sz="4000" dirty="0">
              <a:latin typeface="Times New Roman" panose="02020603050405020304" pitchFamily="18" charset="0"/>
              <a:cs typeface="Times New Roman" panose="02020603050405020304" pitchFamily="18" charset="0"/>
            </a:endParaRPr>
          </a:p>
          <a:p>
            <a:pPr marL="0" indent="0" algn="just"/>
            <a:r>
              <a:rPr lang="en-US" sz="4000" b="1" dirty="0">
                <a:latin typeface="Manrope" panose="020B0604020202020204" charset="0"/>
                <a:cs typeface="Times New Roman" panose="02020603050405020304" pitchFamily="18" charset="0"/>
              </a:rPr>
              <a:t>-Electrical systems: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rtl="0">
              <a:spcBef>
                <a:spcPts val="0"/>
              </a:spcBef>
              <a:spcAft>
                <a:spcPts val="0"/>
              </a:spcAft>
            </a:pPr>
            <a:r>
              <a:rPr lang="en-US" sz="33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300" dirty="0">
                <a:latin typeface="Times New Roman" panose="02020603050405020304" pitchFamily="18" charset="0"/>
                <a:cs typeface="Times New Roman" panose="02020603050405020304" pitchFamily="18" charset="0"/>
              </a:rPr>
              <a:t> Smoke alarm system:</a:t>
            </a:r>
            <a:endParaRPr lang="en-US" sz="3300" dirty="0">
              <a:latin typeface="Times New Roman" panose="02020603050405020304" pitchFamily="18" charset="0"/>
              <a:ea typeface="Times New Roman" panose="02020603050405020304" pitchFamily="18" charset="0"/>
              <a:cs typeface="Times New Roman" panose="02020603050405020304" pitchFamily="18" charset="0"/>
            </a:endParaRP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In this circuit design, the following components</a:t>
            </a: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are used MQ2 Gas sensor, Buzzer (Piezo</a:t>
            </a: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Speaker), and Arduino. To illustrate, the</a:t>
            </a: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smoke sensor will check if there is any fire</a:t>
            </a:r>
          </a:p>
          <a:p>
            <a:pPr marL="0"/>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(smoke), and act upon it. </a:t>
            </a:r>
            <a:endParaRPr lang="en-US" sz="3100" dirty="0">
              <a:effectLst/>
              <a:latin typeface="Times New Roman" panose="02020603050405020304" pitchFamily="18" charset="0"/>
              <a:ea typeface="Times New Roman" panose="02020603050405020304" pitchFamily="18" charset="0"/>
            </a:endParaRPr>
          </a:p>
          <a:p>
            <a:pPr marL="0" indent="0" algn="just"/>
            <a:endParaRPr lang="en-US" sz="4000" b="1" dirty="0">
              <a:latin typeface="Manrope" panose="020B0604020202020204" charset="0"/>
              <a:cs typeface="Times New Roman" panose="02020603050405020304" pitchFamily="18" charset="0"/>
            </a:endParaRPr>
          </a:p>
        </p:txBody>
      </p:sp>
      <p:pic>
        <p:nvPicPr>
          <p:cNvPr id="52" name="Picture 51">
            <a:extLst>
              <a:ext uri="{FF2B5EF4-FFF2-40B4-BE49-F238E27FC236}">
                <a16:creationId xmlns:a16="http://schemas.microsoft.com/office/drawing/2014/main" id="{66762769-7A85-E0B9-0F47-96680F0206C4}"/>
              </a:ext>
            </a:extLst>
          </p:cNvPr>
          <p:cNvPicPr>
            <a:picLocks noChangeAspect="1"/>
          </p:cNvPicPr>
          <p:nvPr/>
        </p:nvPicPr>
        <p:blipFill>
          <a:blip r:embed="rId7"/>
          <a:stretch>
            <a:fillRect/>
          </a:stretch>
        </p:blipFill>
        <p:spPr>
          <a:xfrm>
            <a:off x="8032957" y="20255267"/>
            <a:ext cx="4964352" cy="4308071"/>
          </a:xfrm>
          <a:prstGeom prst="rect">
            <a:avLst/>
          </a:prstGeom>
        </p:spPr>
      </p:pic>
      <p:pic>
        <p:nvPicPr>
          <p:cNvPr id="55" name="Picture 54">
            <a:extLst>
              <a:ext uri="{FF2B5EF4-FFF2-40B4-BE49-F238E27FC236}">
                <a16:creationId xmlns:a16="http://schemas.microsoft.com/office/drawing/2014/main" id="{09D7E003-3FF7-FC22-8BF7-E008CD63C973}"/>
              </a:ext>
            </a:extLst>
          </p:cNvPr>
          <p:cNvPicPr>
            <a:picLocks noChangeAspect="1"/>
          </p:cNvPicPr>
          <p:nvPr/>
        </p:nvPicPr>
        <p:blipFill>
          <a:blip r:embed="rId8"/>
          <a:stretch>
            <a:fillRect/>
          </a:stretch>
        </p:blipFill>
        <p:spPr>
          <a:xfrm>
            <a:off x="8220056" y="26892613"/>
            <a:ext cx="4295809" cy="3024170"/>
          </a:xfrm>
          <a:prstGeom prst="rect">
            <a:avLst/>
          </a:prstGeom>
        </p:spPr>
      </p:pic>
      <p:pic>
        <p:nvPicPr>
          <p:cNvPr id="58" name="Picture 57">
            <a:extLst>
              <a:ext uri="{FF2B5EF4-FFF2-40B4-BE49-F238E27FC236}">
                <a16:creationId xmlns:a16="http://schemas.microsoft.com/office/drawing/2014/main" id="{BF469E98-80D4-2B1C-9F54-E6B27C737E3B}"/>
              </a:ext>
            </a:extLst>
          </p:cNvPr>
          <p:cNvPicPr>
            <a:picLocks noChangeAspect="1"/>
          </p:cNvPicPr>
          <p:nvPr/>
        </p:nvPicPr>
        <p:blipFill>
          <a:blip r:embed="rId9"/>
          <a:stretch>
            <a:fillRect/>
          </a:stretch>
        </p:blipFill>
        <p:spPr>
          <a:xfrm>
            <a:off x="20593767" y="18297041"/>
            <a:ext cx="6241375" cy="3343115"/>
          </a:xfrm>
          <a:prstGeom prst="rect">
            <a:avLst/>
          </a:prstGeom>
        </p:spPr>
      </p:pic>
      <p:pic>
        <p:nvPicPr>
          <p:cNvPr id="59" name="Picture 58">
            <a:extLst>
              <a:ext uri="{FF2B5EF4-FFF2-40B4-BE49-F238E27FC236}">
                <a16:creationId xmlns:a16="http://schemas.microsoft.com/office/drawing/2014/main" id="{C0F71425-FFC3-4ABC-3FDB-4FB3071DC8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37303" y="22409302"/>
            <a:ext cx="5225151" cy="4105080"/>
          </a:xfrm>
          <a:prstGeom prst="rect">
            <a:avLst/>
          </a:prstGeom>
        </p:spPr>
      </p:pic>
      <p:sp>
        <p:nvSpPr>
          <p:cNvPr id="6" name="Google Shape;206;p37">
            <a:extLst>
              <a:ext uri="{FF2B5EF4-FFF2-40B4-BE49-F238E27FC236}">
                <a16:creationId xmlns:a16="http://schemas.microsoft.com/office/drawing/2014/main" id="{7AA7B9E2-9BEF-17D9-A378-57808D069D36}"/>
              </a:ext>
            </a:extLst>
          </p:cNvPr>
          <p:cNvSpPr txBox="1">
            <a:spLocks/>
          </p:cNvSpPr>
          <p:nvPr/>
        </p:nvSpPr>
        <p:spPr>
          <a:xfrm>
            <a:off x="29674084" y="6813322"/>
            <a:ext cx="12068971" cy="9588214"/>
          </a:xfrm>
          <a:prstGeom prst="rect">
            <a:avLst/>
          </a:prstGeom>
          <a:solidFill>
            <a:schemeClr val="bg1">
              <a:lumMod val="90000"/>
              <a:alpha val="44000"/>
            </a:schemeClr>
          </a:solidFill>
          <a:ln>
            <a:noFill/>
          </a:ln>
          <a:effectLst>
            <a:softEdge rad="63500"/>
          </a:effectLst>
        </p:spPr>
        <p:txBody>
          <a:bodyPr spcFirstLastPara="1" wrap="square" lIns="427872" tIns="427872" rIns="427872" bIns="42787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rope"/>
              <a:buNone/>
              <a:defRPr sz="6552" b="0" i="0" u="none" strike="noStrike" cap="none">
                <a:solidFill>
                  <a:schemeClr val="dk1"/>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1"/>
              </a:buClr>
              <a:buSzPts val="1800"/>
              <a:buFont typeface="Manrope"/>
              <a:buNone/>
              <a:defRPr sz="8424" b="0" i="0" u="none" strike="noStrike" cap="none">
                <a:solidFill>
                  <a:schemeClr val="dk1"/>
                </a:solidFill>
                <a:latin typeface="Manrope"/>
                <a:ea typeface="Manrope"/>
                <a:cs typeface="Manrope"/>
                <a:sym typeface="Manrope"/>
              </a:defRPr>
            </a:lvl9pPr>
          </a:lstStyle>
          <a:p>
            <a:pPr marL="0" indent="0"/>
            <a:r>
              <a:rPr lang="en-US" sz="4200" b="1" dirty="0">
                <a:solidFill>
                  <a:srgbClr val="000000"/>
                </a:solidFill>
                <a:effectLst/>
                <a:latin typeface="Manrope" panose="020B0604020202020204" charset="0"/>
                <a:ea typeface="Times New Roman" panose="02020603050405020304" pitchFamily="18" charset="0"/>
              </a:rPr>
              <a:t>-App:</a:t>
            </a: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a. Platform compatibility: The app should be compatible with both iOS and Android platforms, thanks to the use of Flutter.</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b. Connectivity: The app must connect to the home automation system using the system's DNS, supporting Wi-Fi and/or Ethernet connections.</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c. User authentication: Implement secure user authentication, such as OAuth 2.0 or Firebase Authentication, to ensure only authorized users can access the system.</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d. User interface: The app should have an intuitive, user-friendly interface, including clear icons, labels, and a well-organized layout. Provide support for multiple languages and accessibility features.</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e. Notifications: Implement real-time notifications to inform users about the status of their home automation system, such as task completion or security alerts.</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f. Customizable scenes: Allow users to create and customize scenes, a combination of actions performed by the home automation system.</a:t>
            </a:r>
            <a:endParaRPr lang="en-US" sz="3100" dirty="0">
              <a:effectLst/>
              <a:latin typeface="Times New Roman" panose="02020603050405020304" pitchFamily="18" charset="0"/>
              <a:ea typeface="Times New Roman" panose="02020603050405020304" pitchFamily="18" charset="0"/>
            </a:endParaRPr>
          </a:p>
          <a:p>
            <a:pPr marL="0" marR="0" indent="45720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g. Device management: Enable users to add, remove, and manage devices within the app.</a:t>
            </a:r>
            <a:endParaRPr lang="en-US" sz="3100" dirty="0">
              <a:effectLst/>
              <a:latin typeface="Times New Roman" panose="02020603050405020304" pitchFamily="18" charset="0"/>
              <a:ea typeface="Times New Roman" panose="02020603050405020304" pitchFamily="18" charset="0"/>
            </a:endParaRPr>
          </a:p>
          <a:p>
            <a:pPr marL="457200" marR="0" algn="l" rtl="0">
              <a:spcBef>
                <a:spcPts val="0"/>
              </a:spcBef>
              <a:spcAft>
                <a:spcPts val="0"/>
              </a:spcAft>
            </a:pPr>
            <a:r>
              <a:rPr lang="en-US" sz="3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100" dirty="0">
              <a:effectLst/>
              <a:latin typeface="Times New Roman" panose="02020603050405020304" pitchFamily="18" charset="0"/>
              <a:ea typeface="Times New Roman" panose="02020603050405020304" pitchFamily="18" charset="0"/>
            </a:endParaRPr>
          </a:p>
          <a:p>
            <a:pPr marL="0" indent="0"/>
            <a:endParaRPr lang="en-US" sz="4200" b="1" dirty="0">
              <a:solidFill>
                <a:srgbClr val="000000"/>
              </a:solidFill>
              <a:effectLst/>
              <a:latin typeface="Manrope" panose="020B0604020202020204" charset="0"/>
              <a:ea typeface="Times New Roman" panose="02020603050405020304" pitchFamily="18" charset="0"/>
            </a:endParaRPr>
          </a:p>
        </p:txBody>
      </p:sp>
      <p:pic>
        <p:nvPicPr>
          <p:cNvPr id="8" name="Picture 7">
            <a:extLst>
              <a:ext uri="{FF2B5EF4-FFF2-40B4-BE49-F238E27FC236}">
                <a16:creationId xmlns:a16="http://schemas.microsoft.com/office/drawing/2014/main" id="{D9C78C02-AEF8-94B5-9661-370C634C98EB}"/>
              </a:ext>
            </a:extLst>
          </p:cNvPr>
          <p:cNvPicPr>
            <a:picLocks noChangeAspect="1"/>
          </p:cNvPicPr>
          <p:nvPr/>
        </p:nvPicPr>
        <p:blipFill>
          <a:blip r:embed="rId11"/>
          <a:stretch>
            <a:fillRect/>
          </a:stretch>
        </p:blipFill>
        <p:spPr>
          <a:xfrm>
            <a:off x="19526444" y="8918702"/>
            <a:ext cx="7090509" cy="2822713"/>
          </a:xfrm>
          <a:prstGeom prst="rect">
            <a:avLst/>
          </a:prstGeom>
        </p:spPr>
      </p:pic>
      <p:pic>
        <p:nvPicPr>
          <p:cNvPr id="17" name="Picture 16">
            <a:extLst>
              <a:ext uri="{FF2B5EF4-FFF2-40B4-BE49-F238E27FC236}">
                <a16:creationId xmlns:a16="http://schemas.microsoft.com/office/drawing/2014/main" id="{07A3A782-E6D0-43FA-8168-FB8C27E5A071}"/>
              </a:ext>
            </a:extLst>
          </p:cNvPr>
          <p:cNvPicPr>
            <a:picLocks noChangeAspect="1"/>
          </p:cNvPicPr>
          <p:nvPr/>
        </p:nvPicPr>
        <p:blipFill>
          <a:blip r:embed="rId12"/>
          <a:stretch>
            <a:fillRect/>
          </a:stretch>
        </p:blipFill>
        <p:spPr>
          <a:xfrm>
            <a:off x="20289448" y="13343127"/>
            <a:ext cx="6241375" cy="2691369"/>
          </a:xfrm>
          <a:prstGeom prst="rect">
            <a:avLst/>
          </a:prstGeom>
        </p:spPr>
      </p:pic>
    </p:spTree>
  </p:cSld>
  <p:clrMapOvr>
    <a:masterClrMapping/>
  </p:clrMapOvr>
</p:sld>
</file>

<file path=ppt/theme/theme1.xml><?xml version="1.0" encoding="utf-8"?>
<a:theme xmlns:a="http://schemas.openxmlformats.org/drawingml/2006/main" name="Car Parking Construction Company Profile by Slidesgo">
  <a:themeElements>
    <a:clrScheme name="Simple Light">
      <a:dk1>
        <a:srgbClr val="000000"/>
      </a:dk1>
      <a:lt1>
        <a:srgbClr val="F3F3F3"/>
      </a:lt1>
      <a:dk2>
        <a:srgbClr val="595959"/>
      </a:dk2>
      <a:lt2>
        <a:srgbClr val="FFB30E"/>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911713CD-1A17-402B-837C-589875D2B27F}"/>
</file>

<file path=customXml/itemProps2.xml><?xml version="1.0" encoding="utf-8"?>
<ds:datastoreItem xmlns:ds="http://schemas.openxmlformats.org/officeDocument/2006/customXml" ds:itemID="{CE41C74D-CC41-4C1B-84B9-FEFCE4206A7C}"/>
</file>

<file path=customXml/itemProps3.xml><?xml version="1.0" encoding="utf-8"?>
<ds:datastoreItem xmlns:ds="http://schemas.openxmlformats.org/officeDocument/2006/customXml" ds:itemID="{AE940B3C-F7BF-44B6-934C-283410DB93BC}"/>
</file>

<file path=docProps/app.xml><?xml version="1.0" encoding="utf-8"?>
<Properties xmlns="http://schemas.openxmlformats.org/officeDocument/2006/extended-properties" xmlns:vt="http://schemas.openxmlformats.org/officeDocument/2006/docPropsVTypes">
  <TotalTime>3436</TotalTime>
  <Words>957</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Oxygen</vt:lpstr>
      <vt:lpstr>Times New Roman</vt:lpstr>
      <vt:lpstr>Manrope</vt:lpstr>
      <vt:lpstr>Bebas Neue</vt:lpstr>
      <vt:lpstr>Calibri</vt:lpstr>
      <vt:lpstr>Arial</vt:lpstr>
      <vt:lpstr>Aharoni</vt:lpstr>
      <vt:lpstr>Symbol</vt:lpstr>
      <vt:lpstr>Car Parking Construction Company Profile by Slidesgo</vt:lpstr>
      <vt:lpstr>King Fahad University of Petroleum and Minerals  SENIOR DESING PROJECT - Cluster 2 HOME ASSTANCE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Fahad University of Petroleum and Minerals Smart Campus Challenge Competetion</dc:title>
  <cp:lastModifiedBy>ALI MOHMMED ALSAIF</cp:lastModifiedBy>
  <cp:revision>26</cp:revision>
  <dcterms:modified xsi:type="dcterms:W3CDTF">2023-05-04T19:56:22Z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