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0" d="100"/>
          <a:sy n="20" d="100"/>
        </p:scale>
        <p:origin x="1070" y="-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8000" b="1" dirty="0">
                <a:solidFill>
                  <a:srgbClr val="C5E0B3"/>
                </a:solidFill>
                <a:latin typeface="Calibri" panose="020F0502020204030204" pitchFamily="34" charset="0"/>
              </a:rPr>
              <a:t>Self-Balanced Pediatric Lower-Limb Exoskeleton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8000" b="1" dirty="0">
                <a:solidFill>
                  <a:srgbClr val="C5E0B3"/>
                </a:solidFill>
                <a:latin typeface="Calibri" panose="020F0502020204030204" pitchFamily="34" charset="0"/>
              </a:rPr>
              <a:t>for Children’s Gait Rehabilitation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Khaled Mahmoud, Sameer Alsaba, AlMoayad Alsadi, Jehad Alsulami, Saad Alshami, Khalid Alsaeed</a:t>
            </a:r>
            <a:br>
              <a:rPr lang="en-US" sz="4400" dirty="0">
                <a:solidFill>
                  <a:schemeClr val="bg1"/>
                </a:solidFill>
                <a:latin typeface="Calibri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Coach: Dr. Mohamed Faten Zhani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</a:p>
          <a:p>
            <a:pPr algn="ctr"/>
            <a:r>
              <a:rPr lang="en-US" sz="11500" b="1" dirty="0">
                <a:solidFill>
                  <a:srgbClr val="02616D"/>
                </a:solidFill>
              </a:rPr>
              <a:t>007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7620000"/>
            <a:ext cx="9880600" cy="125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no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</a:pPr>
            <a:r>
              <a:rPr lang="en-US" sz="4600" b="1" dirty="0">
                <a:solidFill>
                  <a:srgbClr val="02616D"/>
                </a:solidFill>
                <a:latin typeface="Calibri" panose="020F0502020204030204" pitchFamily="34" charset="0"/>
              </a:rPr>
              <a:t>Problem Statement</a:t>
            </a:r>
          </a:p>
          <a:p>
            <a:pPr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 child-specific lower-limb exoskeleton for supervised rehabilitation outside clinics.</a:t>
            </a:r>
          </a:p>
          <a:p>
            <a:pPr algn="l"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</a:pPr>
            <a:endParaRPr lang="en-US" sz="4600" dirty="0">
              <a:solidFill>
                <a:srgbClr val="1F1F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with gait impairments need frequent rehabilitation.</a:t>
            </a:r>
          </a:p>
          <a:p>
            <a:pPr marL="342900" indent="-342900" algn="l"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therapy is manual and clinic dependent.</a:t>
            </a:r>
          </a:p>
          <a:p>
            <a:pPr marL="342900" indent="-342900" algn="l"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existing exoskeletons are designed for adults.</a:t>
            </a:r>
          </a:p>
          <a:p>
            <a:pPr marL="342900" indent="-342900" algn="l">
              <a:lnSpc>
                <a:spcPct val="120000"/>
              </a:lnSpc>
              <a:spcAft>
                <a:spcPts val="16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safe and lightweight gait assistance for children.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000" b="1" dirty="0">
                <a:latin typeface="Nunito" panose="00000500000000000000" pitchFamily="2" charset="0"/>
              </a:rPr>
              <a:t>Introduction &amp; Problem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000" b="1" dirty="0">
                <a:latin typeface="Nunito" panose="00000500000000000000" pitchFamily="2" charset="0"/>
              </a:rPr>
              <a:t>Key Constraints &amp; 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000" b="1" dirty="0">
                <a:latin typeface="Nunito" panose="00000500000000000000" pitchFamily="2" charset="0"/>
              </a:rPr>
              <a:t>Results &amp; Conclusions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4300" y="7620000"/>
            <a:ext cx="9880600" cy="1459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no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fiber mechanical frame.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 and knee geared motors.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IMU, encoders, and foot sensors.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STM32 based control with safety features.</a:t>
            </a:r>
          </a:p>
          <a:p>
            <a:pPr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</a:pPr>
            <a:r>
              <a:rPr lang="en-US" sz="4600" b="1" dirty="0">
                <a:solidFill>
                  <a:srgbClr val="02616D"/>
                </a:solidFill>
                <a:latin typeface="Calibri" panose="020F0502020204030204" pitchFamily="34" charset="0"/>
              </a:rPr>
              <a:t>Operating Modes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Standing support.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Assisted walking.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 / training.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stop.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height adjustment with locking pins.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Inline motor mounting to reduce bending moments.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700" y="7620000"/>
            <a:ext cx="9880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no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mass ≤ 18 kg. Lightweight, high strength structure.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Operates at 0–40 °C.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Sized for pediatric users.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900" y="7620000"/>
            <a:ext cx="9880600" cy="130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no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safety factor &gt; 2.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 control response achieved.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is technically feasible for pediatric rehabilitation.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clinical testing and control refinement.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endParaRPr lang="en-US" sz="4600" b="1" dirty="0">
              <a:solidFill>
                <a:srgbClr val="1F1F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</a:pPr>
            <a:r>
              <a:rPr lang="en-US" sz="4600" b="1" dirty="0">
                <a:solidFill>
                  <a:srgbClr val="02616D"/>
                </a:solidFill>
                <a:latin typeface="Calibri" panose="020F0502020204030204" pitchFamily="34" charset="0"/>
              </a:rPr>
              <a:t>Conclusion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design is technically feasible, child-specific, and safety-focused.</a:t>
            </a:r>
          </a:p>
          <a:p>
            <a:pPr marL="342900" indent="-342900" algn="l">
              <a:lnSpc>
                <a:spcPct val="120000"/>
              </a:lnSpc>
              <a:spcAft>
                <a:spcPts val="1400"/>
              </a:spcAft>
              <a:buClr>
                <a:srgbClr val="02616D"/>
              </a:buClr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hardware identification, clinical testing, adaptive control refinement.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86715-3418-F819-6BCA-7D75BE28ABE6}"/>
              </a:ext>
            </a:extLst>
          </p:cNvPr>
          <p:cNvGrpSpPr/>
          <p:nvPr/>
        </p:nvGrpSpPr>
        <p:grpSpPr>
          <a:xfrm>
            <a:off x="35886433" y="485880"/>
            <a:ext cx="6130223" cy="4911991"/>
            <a:chOff x="16937186" y="16458728"/>
            <a:chExt cx="6130223" cy="4911991"/>
          </a:xfrm>
        </p:grpSpPr>
        <p:sp>
          <p:nvSpPr>
            <p:cNvPr id="3" name="Card Border 13">
              <a:extLst>
                <a:ext uri="{FF2B5EF4-FFF2-40B4-BE49-F238E27FC236}">
                  <a16:creationId xmlns:a16="http://schemas.microsoft.com/office/drawing/2014/main" id="{48082FB4-7B84-7489-A241-8F9A835B903C}"/>
                </a:ext>
              </a:extLst>
            </p:cNvPr>
            <p:cNvSpPr>
              <a:spLocks noRot="1" noChangeAspect="1"/>
            </p:cNvSpPr>
            <p:nvPr/>
          </p:nvSpPr>
          <p:spPr>
            <a:xfrm>
              <a:off x="16937186" y="16458728"/>
              <a:ext cx="6130223" cy="49119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A600EA-DE85-DD02-074A-F54B87725375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19578689" y="18104157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0" b="1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17" name="Picture Placeholder 518">
            <a:extLst>
              <a:ext uri="{FF2B5EF4-FFF2-40B4-BE49-F238E27FC236}">
                <a16:creationId xmlns:a16="http://schemas.microsoft.com/office/drawing/2014/main" id="{55A2F96D-5F61-BE48-EBDA-9912B54A7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288" y="3068341"/>
            <a:ext cx="1828800" cy="2009490"/>
          </a:xfrm>
          <a:prstGeom prst="rect">
            <a:avLst/>
          </a:prstGeom>
        </p:spPr>
      </p:pic>
      <p:pic>
        <p:nvPicPr>
          <p:cNvPr id="18" name="Picture Placeholder 520">
            <a:extLst>
              <a:ext uri="{FF2B5EF4-FFF2-40B4-BE49-F238E27FC236}">
                <a16:creationId xmlns:a16="http://schemas.microsoft.com/office/drawing/2014/main" id="{54C845B1-A41B-283A-809A-88790A16D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53" y="828444"/>
            <a:ext cx="1828800" cy="2009490"/>
          </a:xfrm>
          <a:prstGeom prst="rect">
            <a:avLst/>
          </a:prstGeom>
        </p:spPr>
      </p:pic>
      <p:pic>
        <p:nvPicPr>
          <p:cNvPr id="19" name="Picture Placeholder 522">
            <a:extLst>
              <a:ext uri="{FF2B5EF4-FFF2-40B4-BE49-F238E27FC236}">
                <a16:creationId xmlns:a16="http://schemas.microsoft.com/office/drawing/2014/main" id="{E6FD03B4-4FCA-D3B8-F228-EEFBE557A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37" y="805920"/>
            <a:ext cx="1828799" cy="2011680"/>
          </a:xfrm>
          <a:prstGeom prst="rect">
            <a:avLst/>
          </a:prstGeom>
        </p:spPr>
      </p:pic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BE89316E-8AEA-2CD5-ADDF-CB6D3AB3D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>
            <a:fillRect/>
          </a:stretch>
        </p:blipFill>
        <p:spPr>
          <a:xfrm>
            <a:off x="39673793" y="3045817"/>
            <a:ext cx="1828800" cy="20116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A01CA3-D077-0F7F-BD21-AE1949FCFA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255" r="17768"/>
          <a:stretch>
            <a:fillRect/>
          </a:stretch>
        </p:blipFill>
        <p:spPr>
          <a:xfrm>
            <a:off x="2735779" y="20237841"/>
            <a:ext cx="4324574" cy="7189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B6019-1759-5186-FF28-5DD1F76EC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12831"/>
          <a:stretch>
            <a:fillRect/>
          </a:stretch>
        </p:blipFill>
        <p:spPr bwMode="auto">
          <a:xfrm>
            <a:off x="11760169" y="11779641"/>
            <a:ext cx="8686800" cy="15369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D4717C3-1DD3-9280-5424-8AACFEB3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228" y="21824476"/>
            <a:ext cx="8970553" cy="4887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DD8FB1C-743F-3C66-325D-B2CFFCBC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041" y="21766213"/>
            <a:ext cx="8970552" cy="4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4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DBC5BB-34D1-46C4-A25C-642129CD4364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dce9b300-c657-4c24-a0fa-57d55682c4ef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227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ALMOAYAD M ALSADI</cp:lastModifiedBy>
  <cp:revision>11</cp:revision>
  <dcterms:created xsi:type="dcterms:W3CDTF">2025-04-20T10:29:18Z</dcterms:created>
  <dcterms:modified xsi:type="dcterms:W3CDTF">2026-04-23T19:04:43Z</dcterms:modified>
</cp:coreProperties>
</file>