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2803763"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4718"/>
  </p:normalViewPr>
  <p:slideViewPr>
    <p:cSldViewPr snapToGrid="0">
      <p:cViewPr varScale="1">
        <p:scale>
          <a:sx n="18" d="100"/>
          <a:sy n="18" d="100"/>
        </p:scale>
        <p:origin x="1406"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had alqahtani" userId="b19ec55d269f1b08" providerId="LiveId" clId="{617C1727-F329-49CA-8021-C7C7DA2FDCA1}"/>
    <pc:docChg chg="custSel modSld">
      <pc:chgData name="fahad alqahtani" userId="b19ec55d269f1b08" providerId="LiveId" clId="{617C1727-F329-49CA-8021-C7C7DA2FDCA1}" dt="2026-04-23T18:50:47.061" v="30" actId="1076"/>
      <pc:docMkLst>
        <pc:docMk/>
      </pc:docMkLst>
      <pc:sldChg chg="addSp delSp modSp mod">
        <pc:chgData name="fahad alqahtani" userId="b19ec55d269f1b08" providerId="LiveId" clId="{617C1727-F329-49CA-8021-C7C7DA2FDCA1}" dt="2026-04-23T18:50:47.061" v="30" actId="1076"/>
        <pc:sldMkLst>
          <pc:docMk/>
          <pc:sldMk cId="3898667025" sldId="256"/>
        </pc:sldMkLst>
        <pc:spChg chg="mod">
          <ac:chgData name="fahad alqahtani" userId="b19ec55d269f1b08" providerId="LiveId" clId="{617C1727-F329-49CA-8021-C7C7DA2FDCA1}" dt="2026-04-23T18:50:34.450" v="28" actId="20577"/>
          <ac:spMkLst>
            <pc:docMk/>
            <pc:sldMk cId="3898667025" sldId="256"/>
            <ac:spMk id="6" creationId="{BF9BA1BF-A04E-D147-1738-4227D27711F6}"/>
          </ac:spMkLst>
        </pc:spChg>
        <pc:picChg chg="add mod">
          <ac:chgData name="fahad alqahtani" userId="b19ec55d269f1b08" providerId="LiveId" clId="{617C1727-F329-49CA-8021-C7C7DA2FDCA1}" dt="2026-04-23T18:49:47.363" v="13" actId="14100"/>
          <ac:picMkLst>
            <pc:docMk/>
            <pc:sldMk cId="3898667025" sldId="256"/>
            <ac:picMk id="16" creationId="{802F49DB-444D-C2E4-E5A8-DF7635F17478}"/>
          </ac:picMkLst>
        </pc:picChg>
        <pc:picChg chg="add mod">
          <ac:chgData name="fahad alqahtani" userId="b19ec55d269f1b08" providerId="LiveId" clId="{617C1727-F329-49CA-8021-C7C7DA2FDCA1}" dt="2026-04-23T18:50:41.318" v="29" actId="1076"/>
          <ac:picMkLst>
            <pc:docMk/>
            <pc:sldMk cId="3898667025" sldId="256"/>
            <ac:picMk id="19" creationId="{E8E772D7-E7D4-6345-8E14-40C898C086B3}"/>
          </ac:picMkLst>
        </pc:picChg>
        <pc:picChg chg="del">
          <ac:chgData name="fahad alqahtani" userId="b19ec55d269f1b08" providerId="LiveId" clId="{617C1727-F329-49CA-8021-C7C7DA2FDCA1}" dt="2026-04-23T18:49:13.654" v="4" actId="478"/>
          <ac:picMkLst>
            <pc:docMk/>
            <pc:sldMk cId="3898667025" sldId="256"/>
            <ac:picMk id="47" creationId="{3B876914-237B-2585-28B4-ADFC7B3B1CC4}"/>
          </ac:picMkLst>
        </pc:picChg>
        <pc:picChg chg="del">
          <ac:chgData name="fahad alqahtani" userId="b19ec55d269f1b08" providerId="LiveId" clId="{617C1727-F329-49CA-8021-C7C7DA2FDCA1}" dt="2026-04-23T18:49:56.228" v="14" actId="478"/>
          <ac:picMkLst>
            <pc:docMk/>
            <pc:sldMk cId="3898667025" sldId="256"/>
            <ac:picMk id="49" creationId="{47324BE8-1B3A-4E71-6AA9-5772F8AA1F5D}"/>
          </ac:picMkLst>
        </pc:picChg>
        <pc:picChg chg="mod">
          <ac:chgData name="fahad alqahtani" userId="b19ec55d269f1b08" providerId="LiveId" clId="{617C1727-F329-49CA-8021-C7C7DA2FDCA1}" dt="2026-04-23T18:50:47.061" v="30" actId="1076"/>
          <ac:picMkLst>
            <pc:docMk/>
            <pc:sldMk cId="3898667025" sldId="256"/>
            <ac:picMk id="51" creationId="{CB6F1267-0117-B830-BDEB-AD441BE83D1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88"/>
            </a:lvl1pPr>
          </a:lstStyle>
          <a:p>
            <a:r>
              <a:rPr lang="en-US"/>
              <a:t>Click to edit Master title style</a:t>
            </a:r>
            <a:endParaRPr lang="en-US" dirty="0"/>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23/4/2026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148486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23/4/2026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32273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23/4/2026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58412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23/4/2026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387947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88"/>
            </a:lvl1pPr>
          </a:lstStyle>
          <a:p>
            <a:r>
              <a:rPr lang="en-US"/>
              <a:t>Click to edit Master title style</a:t>
            </a:r>
            <a:endParaRPr lang="en-US" dirty="0"/>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tint val="82000"/>
                  </a:schemeClr>
                </a:solidFill>
              </a:defRPr>
            </a:lvl1pPr>
            <a:lvl2pPr marL="2018355" indent="0">
              <a:buNone/>
              <a:defRPr sz="8829">
                <a:solidFill>
                  <a:schemeClr val="tx1">
                    <a:tint val="82000"/>
                  </a:schemeClr>
                </a:solidFill>
              </a:defRPr>
            </a:lvl2pPr>
            <a:lvl3pPr marL="4036710" indent="0">
              <a:buNone/>
              <a:defRPr sz="7946">
                <a:solidFill>
                  <a:schemeClr val="tx1">
                    <a:tint val="82000"/>
                  </a:schemeClr>
                </a:solidFill>
              </a:defRPr>
            </a:lvl3pPr>
            <a:lvl4pPr marL="6055065" indent="0">
              <a:buNone/>
              <a:defRPr sz="7063">
                <a:solidFill>
                  <a:schemeClr val="tx1">
                    <a:tint val="82000"/>
                  </a:schemeClr>
                </a:solidFill>
              </a:defRPr>
            </a:lvl4pPr>
            <a:lvl5pPr marL="8073420" indent="0">
              <a:buNone/>
              <a:defRPr sz="7063">
                <a:solidFill>
                  <a:schemeClr val="tx1">
                    <a:tint val="82000"/>
                  </a:schemeClr>
                </a:solidFill>
              </a:defRPr>
            </a:lvl5pPr>
            <a:lvl6pPr marL="10091776" indent="0">
              <a:buNone/>
              <a:defRPr sz="7063">
                <a:solidFill>
                  <a:schemeClr val="tx1">
                    <a:tint val="82000"/>
                  </a:schemeClr>
                </a:solidFill>
              </a:defRPr>
            </a:lvl6pPr>
            <a:lvl7pPr marL="12110131" indent="0">
              <a:buNone/>
              <a:defRPr sz="7063">
                <a:solidFill>
                  <a:schemeClr val="tx1">
                    <a:tint val="82000"/>
                  </a:schemeClr>
                </a:solidFill>
              </a:defRPr>
            </a:lvl7pPr>
            <a:lvl8pPr marL="14128486" indent="0">
              <a:buNone/>
              <a:defRPr sz="7063">
                <a:solidFill>
                  <a:schemeClr val="tx1">
                    <a:tint val="82000"/>
                  </a:schemeClr>
                </a:solidFill>
              </a:defRPr>
            </a:lvl8pPr>
            <a:lvl9pPr marL="16146841" indent="0">
              <a:buNone/>
              <a:defRPr sz="706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15CABD-16CE-4F1A-8158-AEA5E90F7EA3}" type="datetimeFigureOut">
              <a:rPr lang="en-SG" smtClean="0"/>
              <a:t>23/4/2026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50383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42759"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669405"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15CABD-16CE-4F1A-8158-AEA5E90F7EA3}" type="datetimeFigureOut">
              <a:rPr lang="en-SG" smtClean="0"/>
              <a:t>23/4/2026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70794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4" name="Content Placeholder 3"/>
          <p:cNvSpPr>
            <a:spLocks noGrp="1"/>
          </p:cNvSpPr>
          <p:nvPr>
            <p:ph sz="half" idx="2"/>
          </p:nvPr>
        </p:nvSpPr>
        <p:spPr>
          <a:xfrm>
            <a:off x="2948339" y="11058863"/>
            <a:ext cx="18107995"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6" name="Content Placeholder 5"/>
          <p:cNvSpPr>
            <a:spLocks noGrp="1"/>
          </p:cNvSpPr>
          <p:nvPr>
            <p:ph sz="quarter" idx="4"/>
          </p:nvPr>
        </p:nvSpPr>
        <p:spPr>
          <a:xfrm>
            <a:off x="21669408" y="11058863"/>
            <a:ext cx="18197174"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15CABD-16CE-4F1A-8158-AEA5E90F7EA3}" type="datetimeFigureOut">
              <a:rPr lang="en-SG" smtClean="0"/>
              <a:t>23/4/2026</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324970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15CABD-16CE-4F1A-8158-AEA5E90F7EA3}" type="datetimeFigureOut">
              <a:rPr lang="en-SG" smtClean="0"/>
              <a:t>23/4/2026</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71618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5CABD-16CE-4F1A-8158-AEA5E90F7EA3}" type="datetimeFigureOut">
              <a:rPr lang="en-SG" smtClean="0"/>
              <a:t>23/4/2026</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66274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Content Placeholder 2"/>
          <p:cNvSpPr>
            <a:spLocks noGrp="1"/>
          </p:cNvSpPr>
          <p:nvPr>
            <p:ph idx="1"/>
          </p:nvPr>
        </p:nvSpPr>
        <p:spPr>
          <a:xfrm>
            <a:off x="18197174" y="4359077"/>
            <a:ext cx="21669405" cy="21515024"/>
          </a:xfr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C315CABD-16CE-4F1A-8158-AEA5E90F7EA3}" type="datetimeFigureOut">
              <a:rPr lang="en-SG" smtClean="0"/>
              <a:t>23/4/2026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72438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a:t>Click icon to add picture</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C315CABD-16CE-4F1A-8158-AEA5E90F7EA3}" type="datetimeFigureOut">
              <a:rPr lang="en-SG" smtClean="0"/>
              <a:t>23/4/2026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157190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298">
                <a:solidFill>
                  <a:schemeClr val="tx1">
                    <a:tint val="82000"/>
                  </a:schemeClr>
                </a:solidFill>
              </a:defRPr>
            </a:lvl1pPr>
          </a:lstStyle>
          <a:p>
            <a:fld id="{C315CABD-16CE-4F1A-8158-AEA5E90F7EA3}" type="datetimeFigureOut">
              <a:rPr lang="en-SG" smtClean="0"/>
              <a:t>23/4/2026</a:t>
            </a:fld>
            <a:endParaRPr lang="en-SG"/>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298">
                <a:solidFill>
                  <a:schemeClr val="tx1">
                    <a:tint val="82000"/>
                  </a:schemeClr>
                </a:solidFill>
              </a:defRPr>
            </a:lvl1pPr>
          </a:lstStyle>
          <a:p>
            <a:endParaRPr lang="en-SG"/>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298">
                <a:solidFill>
                  <a:schemeClr val="tx1">
                    <a:tint val="82000"/>
                  </a:schemeClr>
                </a:solidFill>
              </a:defRPr>
            </a:lvl1pPr>
          </a:lstStyle>
          <a:p>
            <a:fld id="{ABA9747C-E882-4A12-9F78-A604ABF2E836}" type="slidenum">
              <a:rPr lang="en-SG" smtClean="0"/>
              <a:t>‹#›</a:t>
            </a:fld>
            <a:endParaRPr lang="en-SG"/>
          </a:p>
        </p:txBody>
      </p:sp>
    </p:spTree>
    <p:extLst>
      <p:ext uri="{BB962C8B-B14F-4D97-AF65-F5344CB8AC3E}">
        <p14:creationId xmlns:p14="http://schemas.microsoft.com/office/powerpoint/2010/main" val="2665248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AC8630ED-EEE8-E770-2D2C-EBDEB61CA410}"/>
              </a:ext>
            </a:extLst>
          </p:cNvPr>
          <p:cNvSpPr txBox="1"/>
          <p:nvPr/>
        </p:nvSpPr>
        <p:spPr>
          <a:xfrm>
            <a:off x="4898066" y="142728"/>
            <a:ext cx="30217153" cy="3481721"/>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r>
              <a:rPr lang="en-US" sz="9000" b="1" dirty="0">
                <a:solidFill>
                  <a:srgbClr val="C5E0B3"/>
                </a:solidFill>
                <a:latin typeface="Calibri" panose="020F0502020204030204" pitchFamily="34" charset="0"/>
              </a:rPr>
              <a:t>Modular Portable Biorefinery for Waste Coffee Conversion</a:t>
            </a:r>
          </a:p>
        </p:txBody>
      </p:sp>
      <p:sp>
        <p:nvSpPr>
          <p:cNvPr id="5" name="Text Placeholder 5">
            <a:extLst>
              <a:ext uri="{FF2B5EF4-FFF2-40B4-BE49-F238E27FC236}">
                <a16:creationId xmlns:a16="http://schemas.microsoft.com/office/drawing/2014/main" id="{5AC44153-2A22-CDA7-FA17-3151AC82BCB6}"/>
              </a:ext>
            </a:extLst>
          </p:cNvPr>
          <p:cNvSpPr txBox="1"/>
          <p:nvPr/>
        </p:nvSpPr>
        <p:spPr>
          <a:xfrm>
            <a:off x="5669280" y="42416"/>
            <a:ext cx="29555378" cy="4012621"/>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endParaRPr lang="en-US" sz="4046" dirty="0">
              <a:solidFill>
                <a:schemeClr val="bg1"/>
              </a:solidFill>
              <a:latin typeface="Calibri" panose="020F0502020204030204" pitchFamily="34" charset="0"/>
            </a:endParaRPr>
          </a:p>
        </p:txBody>
      </p:sp>
      <p:sp>
        <p:nvSpPr>
          <p:cNvPr id="6" name="Text Placeholder 5">
            <a:extLst>
              <a:ext uri="{FF2B5EF4-FFF2-40B4-BE49-F238E27FC236}">
                <a16:creationId xmlns:a16="http://schemas.microsoft.com/office/drawing/2014/main" id="{BF9BA1BF-A04E-D147-1738-4227D27711F6}"/>
              </a:ext>
            </a:extLst>
          </p:cNvPr>
          <p:cNvSpPr txBox="1"/>
          <p:nvPr/>
        </p:nvSpPr>
        <p:spPr>
          <a:xfrm>
            <a:off x="6142650" y="3060072"/>
            <a:ext cx="28608638" cy="1566757"/>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r>
              <a:rPr lang="en-US" sz="4800" dirty="0">
                <a:solidFill>
                  <a:schemeClr val="bg1"/>
                </a:solidFill>
                <a:latin typeface="Calibri" panose="020F0502020204030204" pitchFamily="34" charset="0"/>
                <a:cs typeface="Calibri" panose="020F0502020204030204" pitchFamily="34" charset="0"/>
              </a:rPr>
              <a:t>Aseel </a:t>
            </a:r>
            <a:r>
              <a:rPr lang="en-US" sz="4800" dirty="0" err="1">
                <a:solidFill>
                  <a:schemeClr val="bg1"/>
                </a:solidFill>
                <a:latin typeface="Calibri" panose="020F0502020204030204" pitchFamily="34" charset="0"/>
                <a:cs typeface="Calibri" panose="020F0502020204030204" pitchFamily="34" charset="0"/>
              </a:rPr>
              <a:t>Brbaa</a:t>
            </a:r>
            <a:r>
              <a:rPr lang="en-US" sz="4800" dirty="0">
                <a:solidFill>
                  <a:schemeClr val="bg1"/>
                </a:solidFill>
                <a:latin typeface="Calibri" panose="020F0502020204030204" pitchFamily="34" charset="0"/>
                <a:cs typeface="Calibri" panose="020F0502020204030204" pitchFamily="34" charset="0"/>
              </a:rPr>
              <a:t>, Fahad Alqahtani, Suad Majed </a:t>
            </a:r>
            <a:r>
              <a:rPr lang="en-US" sz="4800" dirty="0" err="1">
                <a:solidFill>
                  <a:schemeClr val="bg1"/>
                </a:solidFill>
                <a:latin typeface="Calibri" panose="020F0502020204030204" pitchFamily="34" charset="0"/>
                <a:cs typeface="Calibri" panose="020F0502020204030204" pitchFamily="34" charset="0"/>
              </a:rPr>
              <a:t>Alsubhi</a:t>
            </a:r>
            <a:r>
              <a:rPr lang="en-US" sz="4800" dirty="0">
                <a:solidFill>
                  <a:schemeClr val="bg1"/>
                </a:solidFill>
                <a:latin typeface="Calibri" panose="020F0502020204030204" pitchFamily="34" charset="0"/>
                <a:cs typeface="Calibri" panose="020F0502020204030204" pitchFamily="34" charset="0"/>
              </a:rPr>
              <a:t>, Hassan Majed </a:t>
            </a:r>
            <a:r>
              <a:rPr lang="en-US" sz="4800" dirty="0" err="1">
                <a:solidFill>
                  <a:schemeClr val="bg1"/>
                </a:solidFill>
                <a:latin typeface="Calibri" panose="020F0502020204030204" pitchFamily="34" charset="0"/>
                <a:cs typeface="Calibri" panose="020F0502020204030204" pitchFamily="34" charset="0"/>
              </a:rPr>
              <a:t>Alhulays</a:t>
            </a:r>
            <a:r>
              <a:rPr lang="en-US" sz="4800" dirty="0">
                <a:solidFill>
                  <a:schemeClr val="bg1"/>
                </a:solidFill>
                <a:latin typeface="Calibri" panose="020F0502020204030204" pitchFamily="34" charset="0"/>
                <a:cs typeface="Calibri" panose="020F0502020204030204" pitchFamily="34" charset="0"/>
              </a:rPr>
              <a:t>, Abdulaziz </a:t>
            </a:r>
            <a:r>
              <a:rPr lang="en-US" sz="4800" dirty="0" err="1">
                <a:solidFill>
                  <a:schemeClr val="bg1"/>
                </a:solidFill>
                <a:latin typeface="Calibri" panose="020F0502020204030204" pitchFamily="34" charset="0"/>
                <a:cs typeface="Calibri" panose="020F0502020204030204" pitchFamily="34" charset="0"/>
              </a:rPr>
              <a:t>Alhaimi</a:t>
            </a:r>
            <a:r>
              <a:rPr lang="en-US" sz="4800" dirty="0">
                <a:solidFill>
                  <a:schemeClr val="bg1"/>
                </a:solidFill>
                <a:latin typeface="Calibri" panose="020F0502020204030204" pitchFamily="34" charset="0"/>
                <a:cs typeface="Calibri" panose="020F0502020204030204" pitchFamily="34" charset="0"/>
              </a:rPr>
              <a:t>, Abdulrahman </a:t>
            </a:r>
            <a:r>
              <a:rPr lang="en-US" sz="4800" dirty="0" err="1">
                <a:solidFill>
                  <a:schemeClr val="bg1"/>
                </a:solidFill>
                <a:latin typeface="Calibri" panose="020F0502020204030204" pitchFamily="34" charset="0"/>
                <a:cs typeface="Calibri" panose="020F0502020204030204" pitchFamily="34" charset="0"/>
              </a:rPr>
              <a:t>Almufadhi</a:t>
            </a:r>
            <a:endParaRPr lang="en-US" sz="4800" dirty="0">
              <a:solidFill>
                <a:schemeClr val="bg1"/>
              </a:solidFill>
              <a:latin typeface="Calibri" panose="020F0502020204030204" pitchFamily="34" charset="0"/>
              <a:cs typeface="Calibri" panose="020F0502020204030204" pitchFamily="34" charset="0"/>
            </a:endParaRPr>
          </a:p>
          <a:p>
            <a:pPr algn="ctr" defTabSz="3458319">
              <a:spcBef>
                <a:spcPct val="20000"/>
              </a:spcBef>
              <a:defRPr/>
            </a:pPr>
            <a:r>
              <a:rPr lang="en-US" sz="4800" dirty="0">
                <a:solidFill>
                  <a:schemeClr val="bg1"/>
                </a:solidFill>
                <a:latin typeface="Calibri" panose="020F0502020204030204" pitchFamily="34" charset="0"/>
                <a:cs typeface="Calibri" panose="020F0502020204030204" pitchFamily="34" charset="0"/>
              </a:rPr>
              <a:t>Coach: Dr. Muhammad Niazi</a:t>
            </a:r>
          </a:p>
        </p:txBody>
      </p:sp>
      <p:sp>
        <p:nvSpPr>
          <p:cNvPr id="7" name="TextBox 6">
            <a:extLst>
              <a:ext uri="{FF2B5EF4-FFF2-40B4-BE49-F238E27FC236}">
                <a16:creationId xmlns:a16="http://schemas.microsoft.com/office/drawing/2014/main" id="{A06CAE16-36A2-0680-9435-44BBC2373751}"/>
              </a:ext>
            </a:extLst>
          </p:cNvPr>
          <p:cNvSpPr txBox="1"/>
          <p:nvPr/>
        </p:nvSpPr>
        <p:spPr>
          <a:xfrm>
            <a:off x="355600" y="1400956"/>
            <a:ext cx="4109611" cy="3339376"/>
          </a:xfrm>
          <a:prstGeom prst="rect">
            <a:avLst/>
          </a:prstGeom>
          <a:noFill/>
        </p:spPr>
        <p:txBody>
          <a:bodyPr wrap="square" rtlCol="0">
            <a:spAutoFit/>
          </a:bodyPr>
          <a:lstStyle/>
          <a:p>
            <a:pPr algn="ctr"/>
            <a:r>
              <a:rPr lang="en-US" sz="9600" b="1" dirty="0">
                <a:solidFill>
                  <a:srgbClr val="02616D"/>
                </a:solidFill>
              </a:rPr>
              <a:t>TEAM</a:t>
            </a:r>
            <a:r>
              <a:rPr lang="en-US" sz="8800" b="1" dirty="0">
                <a:solidFill>
                  <a:srgbClr val="02616D"/>
                </a:solidFill>
              </a:rPr>
              <a:t> </a:t>
            </a:r>
          </a:p>
          <a:p>
            <a:pPr algn="ctr"/>
            <a:r>
              <a:rPr lang="en-SG" sz="11500" b="1" dirty="0">
                <a:solidFill>
                  <a:srgbClr val="02616D"/>
                </a:solidFill>
              </a:rPr>
              <a:t>M061</a:t>
            </a:r>
            <a:endParaRPr lang="en-SG" sz="8000" b="1" dirty="0">
              <a:solidFill>
                <a:srgbClr val="02616D"/>
              </a:solidFill>
            </a:endParaRPr>
          </a:p>
        </p:txBody>
      </p:sp>
      <p:sp>
        <p:nvSpPr>
          <p:cNvPr id="8" name="TextBox 19">
            <a:extLst>
              <a:ext uri="{FF2B5EF4-FFF2-40B4-BE49-F238E27FC236}">
                <a16:creationId xmlns:a16="http://schemas.microsoft.com/office/drawing/2014/main" id="{631B57E8-7109-D710-D7FF-8D593C758A85}"/>
              </a:ext>
            </a:extLst>
          </p:cNvPr>
          <p:cNvSpPr txBox="1">
            <a:spLocks noChangeArrowheads="1"/>
          </p:cNvSpPr>
          <p:nvPr/>
        </p:nvSpPr>
        <p:spPr bwMode="auto">
          <a:xfrm>
            <a:off x="315736" y="7286229"/>
            <a:ext cx="9875519" cy="574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Calibri" panose="020F0502020204030204" pitchFamily="34" charset="0"/>
                <a:cs typeface="Calibri" panose="020F0502020204030204" pitchFamily="34" charset="0"/>
              </a:rPr>
              <a:t>Spent coffee grounds are generated in large quantities and are often discarded despite their value as a feedstock. They contain oil and residual solids that can be converted into biodiesel and biochar. However, small-scale conversion systems often lack portability, integration, and clear performance verification.</a:t>
            </a:r>
          </a:p>
        </p:txBody>
      </p:sp>
      <p:sp>
        <p:nvSpPr>
          <p:cNvPr id="9" name="Rectangle 10">
            <a:extLst>
              <a:ext uri="{FF2B5EF4-FFF2-40B4-BE49-F238E27FC236}">
                <a16:creationId xmlns:a16="http://schemas.microsoft.com/office/drawing/2014/main" id="{0AEAB2CC-F32C-69D9-FC00-E64397B6DB63}"/>
              </a:ext>
            </a:extLst>
          </p:cNvPr>
          <p:cNvSpPr>
            <a:spLocks noChangeArrowheads="1"/>
          </p:cNvSpPr>
          <p:nvPr/>
        </p:nvSpPr>
        <p:spPr bwMode="auto">
          <a:xfrm>
            <a:off x="315737" y="6187437"/>
            <a:ext cx="9875520"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Background</a:t>
            </a:r>
          </a:p>
        </p:txBody>
      </p:sp>
      <p:sp>
        <p:nvSpPr>
          <p:cNvPr id="10" name="Rectangle 10">
            <a:extLst>
              <a:ext uri="{FF2B5EF4-FFF2-40B4-BE49-F238E27FC236}">
                <a16:creationId xmlns:a16="http://schemas.microsoft.com/office/drawing/2014/main" id="{8DEB6504-74CF-2A50-F26A-53409F3CB5E0}"/>
              </a:ext>
            </a:extLst>
          </p:cNvPr>
          <p:cNvSpPr>
            <a:spLocks noChangeArrowheads="1"/>
          </p:cNvSpPr>
          <p:nvPr/>
        </p:nvSpPr>
        <p:spPr bwMode="auto">
          <a:xfrm>
            <a:off x="315735" y="13168739"/>
            <a:ext cx="9875520"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Problem Statement </a:t>
            </a:r>
          </a:p>
        </p:txBody>
      </p:sp>
      <p:sp>
        <p:nvSpPr>
          <p:cNvPr id="11" name="Rectangle 10">
            <a:extLst>
              <a:ext uri="{FF2B5EF4-FFF2-40B4-BE49-F238E27FC236}">
                <a16:creationId xmlns:a16="http://schemas.microsoft.com/office/drawing/2014/main" id="{65BBDC38-55EC-46B5-C2E1-C851E5A941F3}"/>
              </a:ext>
            </a:extLst>
          </p:cNvPr>
          <p:cNvSpPr>
            <a:spLocks noChangeArrowheads="1"/>
          </p:cNvSpPr>
          <p:nvPr/>
        </p:nvSpPr>
        <p:spPr bwMode="auto">
          <a:xfrm>
            <a:off x="315735" y="18893848"/>
            <a:ext cx="9875520"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Objective</a:t>
            </a:r>
          </a:p>
        </p:txBody>
      </p:sp>
      <p:sp>
        <p:nvSpPr>
          <p:cNvPr id="12" name="Rectangle 10">
            <a:extLst>
              <a:ext uri="{FF2B5EF4-FFF2-40B4-BE49-F238E27FC236}">
                <a16:creationId xmlns:a16="http://schemas.microsoft.com/office/drawing/2014/main" id="{06CE33DB-EC92-DE01-8293-97A192E33D8E}"/>
              </a:ext>
            </a:extLst>
          </p:cNvPr>
          <p:cNvSpPr>
            <a:spLocks noChangeArrowheads="1"/>
          </p:cNvSpPr>
          <p:nvPr/>
        </p:nvSpPr>
        <p:spPr bwMode="auto">
          <a:xfrm>
            <a:off x="20811736" y="19771035"/>
            <a:ext cx="9875520"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Prototype Design</a:t>
            </a:r>
          </a:p>
        </p:txBody>
      </p:sp>
      <p:sp>
        <p:nvSpPr>
          <p:cNvPr id="13" name="TextBox 19">
            <a:extLst>
              <a:ext uri="{FF2B5EF4-FFF2-40B4-BE49-F238E27FC236}">
                <a16:creationId xmlns:a16="http://schemas.microsoft.com/office/drawing/2014/main" id="{92CC9254-2BF9-3998-5B7A-A9098F3AFC0E}"/>
              </a:ext>
            </a:extLst>
          </p:cNvPr>
          <p:cNvSpPr txBox="1">
            <a:spLocks noChangeArrowheads="1"/>
          </p:cNvSpPr>
          <p:nvPr/>
        </p:nvSpPr>
        <p:spPr bwMode="auto">
          <a:xfrm>
            <a:off x="315736" y="20197544"/>
            <a:ext cx="9875519" cy="433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Calibri" panose="020F0502020204030204" pitchFamily="34" charset="0"/>
                <a:cs typeface="Calibri" panose="020F0502020204030204" pitchFamily="34" charset="0"/>
              </a:rPr>
              <a:t>Design, build, and validate a modular portable biorefinery that converts spent coffee grounds into biodiesel and biochar while meeting key safety, operational, and performance requirements.</a:t>
            </a:r>
          </a:p>
        </p:txBody>
      </p:sp>
      <p:sp>
        <p:nvSpPr>
          <p:cNvPr id="14" name="TextBox 19">
            <a:extLst>
              <a:ext uri="{FF2B5EF4-FFF2-40B4-BE49-F238E27FC236}">
                <a16:creationId xmlns:a16="http://schemas.microsoft.com/office/drawing/2014/main" id="{8B3AE21A-8781-EDB3-C122-251C545E888B}"/>
              </a:ext>
            </a:extLst>
          </p:cNvPr>
          <p:cNvSpPr txBox="1">
            <a:spLocks noChangeArrowheads="1"/>
          </p:cNvSpPr>
          <p:nvPr/>
        </p:nvSpPr>
        <p:spPr bwMode="auto">
          <a:xfrm>
            <a:off x="315736" y="14468105"/>
            <a:ext cx="9875519" cy="362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Calibri" panose="020F0502020204030204" pitchFamily="34" charset="0"/>
                <a:cs typeface="Calibri" panose="020F0502020204030204" pitchFamily="34" charset="0"/>
              </a:rPr>
              <a:t>Conventional spent-coffee conversion systems are often non-portable, loosely integrated, and weakly verified, limiting practical operation, safe control, and reliable performance assessment.</a:t>
            </a:r>
          </a:p>
        </p:txBody>
      </p:sp>
      <p:sp>
        <p:nvSpPr>
          <p:cNvPr id="15" name="TextBox 19">
            <a:extLst>
              <a:ext uri="{FF2B5EF4-FFF2-40B4-BE49-F238E27FC236}">
                <a16:creationId xmlns:a16="http://schemas.microsoft.com/office/drawing/2014/main" id="{7D048E69-7358-6591-4D76-9A562E34568C}"/>
              </a:ext>
            </a:extLst>
          </p:cNvPr>
          <p:cNvSpPr txBox="1">
            <a:spLocks noChangeArrowheads="1"/>
          </p:cNvSpPr>
          <p:nvPr/>
        </p:nvSpPr>
        <p:spPr bwMode="auto">
          <a:xfrm>
            <a:off x="31213363" y="20500120"/>
            <a:ext cx="10846415" cy="617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defTabSz="914400" fontAlgn="base">
              <a:spcBef>
                <a:spcPct val="0"/>
              </a:spcBef>
              <a:spcAft>
                <a:spcPct val="0"/>
              </a:spcAft>
            </a:pPr>
            <a:r>
              <a:rPr lang="en-US" sz="4400" dirty="0">
                <a:latin typeface="Calibri" panose="020F0502020204030204" pitchFamily="34" charset="0"/>
                <a:ea typeface="Calibri" panose="020F0502020204030204" pitchFamily="34" charset="0"/>
                <a:cs typeface="Calibri" panose="020F0502020204030204" pitchFamily="34" charset="0"/>
              </a:rPr>
              <a:t>The project delivered a five-discipline integrated modular biorefinery for waste coffee conversion, combining extraction, reaction, monitoring, and control in one portable system. The final design met major safety, operational, and performance requirements, demonstrated feasible biodiesel conversion, and validated the biochar pathway through simulation.</a:t>
            </a:r>
          </a:p>
        </p:txBody>
      </p:sp>
      <p:sp>
        <p:nvSpPr>
          <p:cNvPr id="27" name="Rectangle 10">
            <a:extLst>
              <a:ext uri="{FF2B5EF4-FFF2-40B4-BE49-F238E27FC236}">
                <a16:creationId xmlns:a16="http://schemas.microsoft.com/office/drawing/2014/main" id="{F73957DD-A2B1-3E62-C563-04E41138B94B}"/>
              </a:ext>
            </a:extLst>
          </p:cNvPr>
          <p:cNvSpPr>
            <a:spLocks noChangeArrowheads="1"/>
          </p:cNvSpPr>
          <p:nvPr/>
        </p:nvSpPr>
        <p:spPr bwMode="auto">
          <a:xfrm>
            <a:off x="10693655" y="6211077"/>
            <a:ext cx="9875520"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Constrains </a:t>
            </a:r>
          </a:p>
        </p:txBody>
      </p:sp>
      <p:sp>
        <p:nvSpPr>
          <p:cNvPr id="28" name="Rectangle 10">
            <a:extLst>
              <a:ext uri="{FF2B5EF4-FFF2-40B4-BE49-F238E27FC236}">
                <a16:creationId xmlns:a16="http://schemas.microsoft.com/office/drawing/2014/main" id="{5AB64A57-C1AE-5B4F-2F0D-268148C9A29A}"/>
              </a:ext>
            </a:extLst>
          </p:cNvPr>
          <p:cNvSpPr>
            <a:spLocks noChangeArrowheads="1"/>
          </p:cNvSpPr>
          <p:nvPr/>
        </p:nvSpPr>
        <p:spPr bwMode="auto">
          <a:xfrm>
            <a:off x="10693654" y="13168739"/>
            <a:ext cx="9875517"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Specifications </a:t>
            </a:r>
          </a:p>
        </p:txBody>
      </p:sp>
      <p:sp>
        <p:nvSpPr>
          <p:cNvPr id="32" name="Rectangle 10">
            <a:extLst>
              <a:ext uri="{FF2B5EF4-FFF2-40B4-BE49-F238E27FC236}">
                <a16:creationId xmlns:a16="http://schemas.microsoft.com/office/drawing/2014/main" id="{FDD50950-9F49-67D2-D192-F4944C44B898}"/>
              </a:ext>
            </a:extLst>
          </p:cNvPr>
          <p:cNvSpPr>
            <a:spLocks noChangeArrowheads="1"/>
          </p:cNvSpPr>
          <p:nvPr/>
        </p:nvSpPr>
        <p:spPr bwMode="auto">
          <a:xfrm>
            <a:off x="10693655" y="24064136"/>
            <a:ext cx="10098626" cy="81575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Integrated Specifications </a:t>
            </a:r>
          </a:p>
        </p:txBody>
      </p:sp>
      <p:sp>
        <p:nvSpPr>
          <p:cNvPr id="42" name="Rectangle 10">
            <a:extLst>
              <a:ext uri="{FF2B5EF4-FFF2-40B4-BE49-F238E27FC236}">
                <a16:creationId xmlns:a16="http://schemas.microsoft.com/office/drawing/2014/main" id="{25964AD9-4E33-E52A-A0D0-CEF4D05BC963}"/>
              </a:ext>
            </a:extLst>
          </p:cNvPr>
          <p:cNvSpPr>
            <a:spLocks noChangeArrowheads="1"/>
          </p:cNvSpPr>
          <p:nvPr/>
        </p:nvSpPr>
        <p:spPr bwMode="auto">
          <a:xfrm>
            <a:off x="20724950" y="6222695"/>
            <a:ext cx="21438182" cy="76562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Testing &amp; Validation  </a:t>
            </a:r>
          </a:p>
        </p:txBody>
      </p:sp>
      <p:sp>
        <p:nvSpPr>
          <p:cNvPr id="43" name="Rectangle 10">
            <a:extLst>
              <a:ext uri="{FF2B5EF4-FFF2-40B4-BE49-F238E27FC236}">
                <a16:creationId xmlns:a16="http://schemas.microsoft.com/office/drawing/2014/main" id="{0F531533-0AD1-87DE-E6C4-26F0B4218857}"/>
              </a:ext>
            </a:extLst>
          </p:cNvPr>
          <p:cNvSpPr>
            <a:spLocks noChangeArrowheads="1"/>
          </p:cNvSpPr>
          <p:nvPr/>
        </p:nvSpPr>
        <p:spPr bwMode="auto">
          <a:xfrm>
            <a:off x="31213364" y="19771035"/>
            <a:ext cx="10846416" cy="747766"/>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Conclusion </a:t>
            </a:r>
          </a:p>
        </p:txBody>
      </p:sp>
      <p:pic>
        <p:nvPicPr>
          <p:cNvPr id="2" name="Picture 1">
            <a:extLst>
              <a:ext uri="{FF2B5EF4-FFF2-40B4-BE49-F238E27FC236}">
                <a16:creationId xmlns:a16="http://schemas.microsoft.com/office/drawing/2014/main" id="{14747899-7491-7F64-1C94-8FB5C6D7AC1F}"/>
              </a:ext>
            </a:extLst>
          </p:cNvPr>
          <p:cNvPicPr>
            <a:picLocks noChangeAspect="1"/>
          </p:cNvPicPr>
          <p:nvPr/>
        </p:nvPicPr>
        <p:blipFill>
          <a:blip r:embed="rId3"/>
          <a:stretch>
            <a:fillRect/>
          </a:stretch>
        </p:blipFill>
        <p:spPr>
          <a:xfrm>
            <a:off x="20835448" y="7527457"/>
            <a:ext cx="10258722" cy="6309360"/>
          </a:xfrm>
          <a:prstGeom prst="rect">
            <a:avLst/>
          </a:prstGeom>
        </p:spPr>
      </p:pic>
      <p:pic>
        <p:nvPicPr>
          <p:cNvPr id="18" name="Picture 17">
            <a:extLst>
              <a:ext uri="{FF2B5EF4-FFF2-40B4-BE49-F238E27FC236}">
                <a16:creationId xmlns:a16="http://schemas.microsoft.com/office/drawing/2014/main" id="{8CD936E3-A00B-EC52-F1E1-22B366BD6C55}"/>
              </a:ext>
            </a:extLst>
          </p:cNvPr>
          <p:cNvPicPr>
            <a:picLocks noChangeAspect="1"/>
          </p:cNvPicPr>
          <p:nvPr/>
        </p:nvPicPr>
        <p:blipFill rotWithShape="1">
          <a:blip r:embed="rId4"/>
          <a:srcRect r="600" b="5024"/>
          <a:stretch>
            <a:fillRect/>
          </a:stretch>
        </p:blipFill>
        <p:spPr bwMode="auto">
          <a:xfrm>
            <a:off x="30913003" y="7362687"/>
            <a:ext cx="11268548" cy="6126480"/>
          </a:xfrm>
          <a:prstGeom prst="rect">
            <a:avLst/>
          </a:prstGeom>
          <a:ln>
            <a:noFill/>
          </a:ln>
          <a:extLst>
            <a:ext uri="{53640926-AAD7-44D8-BBD7-CCE9431645EC}">
              <a14:shadowObscured xmlns:a14="http://schemas.microsoft.com/office/drawing/2010/main"/>
            </a:ext>
          </a:extLst>
        </p:spPr>
      </p:pic>
      <p:pic>
        <p:nvPicPr>
          <p:cNvPr id="26" name="drawing">
            <a:extLst>
              <a:ext uri="{FF2B5EF4-FFF2-40B4-BE49-F238E27FC236}">
                <a16:creationId xmlns:a16="http://schemas.microsoft.com/office/drawing/2014/main" id="{47BBE8EF-4B74-804E-E291-16FB3709B1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24950" y="14119865"/>
            <a:ext cx="20597221" cy="5486400"/>
          </a:xfrm>
          <a:prstGeom prst="rect">
            <a:avLst/>
          </a:prstGeom>
        </p:spPr>
      </p:pic>
      <p:pic>
        <p:nvPicPr>
          <p:cNvPr id="35" name="Picture 34">
            <a:extLst>
              <a:ext uri="{FF2B5EF4-FFF2-40B4-BE49-F238E27FC236}">
                <a16:creationId xmlns:a16="http://schemas.microsoft.com/office/drawing/2014/main" id="{D628B715-A7F9-21B7-F105-A549415F6AE9}"/>
              </a:ext>
            </a:extLst>
          </p:cNvPr>
          <p:cNvPicPr>
            <a:picLocks noChangeAspect="1"/>
          </p:cNvPicPr>
          <p:nvPr/>
        </p:nvPicPr>
        <p:blipFill>
          <a:blip r:embed="rId6"/>
          <a:stretch>
            <a:fillRect/>
          </a:stretch>
        </p:blipFill>
        <p:spPr>
          <a:xfrm>
            <a:off x="21071572" y="20875179"/>
            <a:ext cx="9615683" cy="5803794"/>
          </a:xfrm>
          <a:prstGeom prst="rect">
            <a:avLst/>
          </a:prstGeom>
        </p:spPr>
      </p:pic>
      <p:pic>
        <p:nvPicPr>
          <p:cNvPr id="36" name="Picture 35" descr="s1_card17.png">
            <a:extLst>
              <a:ext uri="{FF2B5EF4-FFF2-40B4-BE49-F238E27FC236}">
                <a16:creationId xmlns:a16="http://schemas.microsoft.com/office/drawing/2014/main" id="{89124CF4-2A2B-7C25-8878-D8ACB588A83A}"/>
              </a:ext>
            </a:extLst>
          </p:cNvPr>
          <p:cNvPicPr>
            <a:picLocks noChangeAspect="1"/>
          </p:cNvPicPr>
          <p:nvPr/>
        </p:nvPicPr>
        <p:blipFill>
          <a:blip r:embed="rId7"/>
          <a:stretch>
            <a:fillRect/>
          </a:stretch>
        </p:blipFill>
        <p:spPr>
          <a:xfrm>
            <a:off x="35995872" y="173644"/>
            <a:ext cx="6185679" cy="5478816"/>
          </a:xfrm>
          <a:prstGeom prst="rect">
            <a:avLst/>
          </a:prstGeom>
        </p:spPr>
      </p:pic>
      <p:pic>
        <p:nvPicPr>
          <p:cNvPr id="51" name="Picture 50">
            <a:extLst>
              <a:ext uri="{FF2B5EF4-FFF2-40B4-BE49-F238E27FC236}">
                <a16:creationId xmlns:a16="http://schemas.microsoft.com/office/drawing/2014/main" id="{CB6F1267-0117-B830-BDEB-AD441BE83D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568" y="24879892"/>
            <a:ext cx="10972800" cy="2917952"/>
          </a:xfrm>
          <a:prstGeom prst="rect">
            <a:avLst/>
          </a:prstGeom>
        </p:spPr>
      </p:pic>
      <p:pic>
        <p:nvPicPr>
          <p:cNvPr id="16" name="Picture 15">
            <a:extLst>
              <a:ext uri="{FF2B5EF4-FFF2-40B4-BE49-F238E27FC236}">
                <a16:creationId xmlns:a16="http://schemas.microsoft.com/office/drawing/2014/main" id="{802F49DB-444D-C2E4-E5A8-DF7635F174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91925" y="7345141"/>
            <a:ext cx="10596052" cy="5486400"/>
          </a:xfrm>
          <a:prstGeom prst="rect">
            <a:avLst/>
          </a:prstGeom>
        </p:spPr>
      </p:pic>
      <p:pic>
        <p:nvPicPr>
          <p:cNvPr id="19" name="Picture 18">
            <a:extLst>
              <a:ext uri="{FF2B5EF4-FFF2-40B4-BE49-F238E27FC236}">
                <a16:creationId xmlns:a16="http://schemas.microsoft.com/office/drawing/2014/main" id="{E8E772D7-E7D4-6345-8E14-40C898C086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4020" y="14199553"/>
            <a:ext cx="10597896" cy="9491005"/>
          </a:xfrm>
          <a:prstGeom prst="rect">
            <a:avLst/>
          </a:prstGeom>
        </p:spPr>
      </p:pic>
    </p:spTree>
    <p:extLst>
      <p:ext uri="{BB962C8B-B14F-4D97-AF65-F5344CB8AC3E}">
        <p14:creationId xmlns:p14="http://schemas.microsoft.com/office/powerpoint/2010/main" val="3898667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207</TotalTime>
  <Words>208</Words>
  <Application>Microsoft Office PowerPoint</Application>
  <PresentationFormat>Custom</PresentationFormat>
  <Paragraphs>18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Calibri</vt:lpstr>
      <vt:lpstr>Nunito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Darim Ferry</dc:creator>
  <cp:lastModifiedBy>fahad alqahtani</cp:lastModifiedBy>
  <cp:revision>18</cp:revision>
  <dcterms:created xsi:type="dcterms:W3CDTF">2025-04-20T10:29:18Z</dcterms:created>
  <dcterms:modified xsi:type="dcterms:W3CDTF">2026-04-23T18:51:12Z</dcterms:modified>
</cp:coreProperties>
</file>