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 varScale="1">
        <p:scale>
          <a:sx n="18" d="100"/>
          <a:sy n="18" d="100"/>
        </p:scale>
        <p:origin x="1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9000" b="1" dirty="0">
              <a:solidFill>
                <a:srgbClr val="C5E0B3"/>
              </a:solidFill>
              <a:latin typeface="Calibri" panose="020F0502020204030204" pitchFamily="34" charset="0"/>
            </a:endParaRP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11000" b="1" dirty="0">
                <a:solidFill>
                  <a:srgbClr val="C5E0B3"/>
                </a:solidFill>
                <a:latin typeface="Calibri" panose="020F0502020204030204" pitchFamily="34" charset="0"/>
              </a:rPr>
              <a:t>New Sustainable Bio-Ethylene Production Process</a:t>
            </a:r>
            <a:endParaRPr lang="en-US" sz="1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Talal Alharbi, Bader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Aljohani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Yousef Alzahrani, Dhari Alotaibi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Mohammad Alam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90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 dirty="0">
                <a:solidFill>
                  <a:srgbClr val="02616D"/>
                </a:solidFill>
              </a:rPr>
              <a:t>054</a:t>
            </a:r>
            <a:endParaRPr lang="en-SG" sz="96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60112"/>
            <a:ext cx="987551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This project aims to produce ethylene in a more sustainable way by using renewable fruit waste as the feedstock. By converting low-value waste sugars into high-value ethylene, the process reduces emissions, lowers cost, and provides an environmentally friendly alternative to fossil-derived production.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Background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Specifications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Simplified Flow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Prototype Design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2537" y="7660112"/>
            <a:ext cx="9875519" cy="22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Fruit Waste → Fermentation → </a:t>
            </a:r>
          </a:p>
          <a:p>
            <a:pPr algn="just"/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→ Ethanol Purification → Catalytic Dehydration → Ethylene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938" y="7594808"/>
            <a:ext cx="9875519" cy="191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Process Optimization: Operating conditions tuned to minimize cost per kg while maintaining high ethylene purity.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54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Temperature Control: Variation held within ±3</a:t>
            </a:r>
            <a:r>
              <a:rPr lang="el-GR" sz="54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σ </a:t>
            </a:r>
            <a:r>
              <a:rPr lang="en-US" sz="54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of the mean, ensuring 99.73% stability within control limits.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54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Ethanol Conversion: Minimum 60% conversion during dehydration.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54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Ethylene Yield: 5–7 L of ethylene per 1 kg of fruit waste.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54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Gas Flow: gas velocity maintained at ≥ 3 m/s.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54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Operating Range: Full temperature control across 30–400 °C</a:t>
            </a: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1136" y="17612668"/>
            <a:ext cx="9875519" cy="23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A laboratory experiment was conducted to validate the proposed process.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4C2A1F-8C6F-46EE-8D8D-E9FD92066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7380" y="325549"/>
            <a:ext cx="5486876" cy="4633362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566644BA-0327-A858-42B0-B464DEDD4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4" y="14914406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Problem Statement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6D7B73-7804-A0EE-5B41-58EEFADBEE08}"/>
              </a:ext>
            </a:extLst>
          </p:cNvPr>
          <p:cNvSpPr txBox="1"/>
          <p:nvPr/>
        </p:nvSpPr>
        <p:spPr>
          <a:xfrm>
            <a:off x="925334" y="16323092"/>
            <a:ext cx="987552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Conventional ethylene production depends on fossil fuels, requires 750–900 °C, and emits 1–1.6 t CO₂ per ton of ethylene.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EF3A9BF4-CF91-658E-4426-35F2677B5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4" y="2094083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Constraints 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4AA9E71C-EA0B-0418-88FD-C2FBBE055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5" y="22629565"/>
            <a:ext cx="9875519" cy="43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Material used must withstand &gt;400 °C 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Only waste fruit can be used as feedstock. 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Fruit storage &lt; 24 hours with buffer strategy for inconsistent supply 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Time of the reaction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FFE59654-913B-861D-02BF-518AAC68D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1018904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Engineering Contributions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598030C5-F19F-AE56-252D-9A770C64F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2537" y="11638075"/>
            <a:ext cx="9875519" cy="1553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Chemical Engineering</a:t>
            </a:r>
          </a:p>
          <a:p>
            <a:pPr algn="just"/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Fermentation performance</a:t>
            </a:r>
          </a:p>
          <a:p>
            <a:pPr marL="914400" indent="-914400" algn="just">
              <a:buFont typeface="+mj-lt"/>
              <a:buAutoNum type="arabicPeriod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 Separation &amp; Purification Strategy</a:t>
            </a:r>
          </a:p>
          <a:p>
            <a:pPr marL="914400" indent="-914400" algn="just">
              <a:buFont typeface="+mj-lt"/>
              <a:buAutoNum type="arabicPeriod"/>
            </a:pPr>
            <a:endParaRPr lang="en-US" sz="4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modeling </a:t>
            </a:r>
          </a:p>
          <a:p>
            <a:pPr algn="just"/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Aerospace Engineering</a:t>
            </a:r>
          </a:p>
          <a:p>
            <a:pPr marL="914400" indent="-914400" algn="just">
              <a:buFont typeface="+mj-lt"/>
              <a:buAutoNum type="arabicPeriod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Heating control</a:t>
            </a:r>
          </a:p>
          <a:p>
            <a:pPr marL="914400" indent="-914400" algn="just">
              <a:buFont typeface="+mj-lt"/>
              <a:buAutoNum type="arabicPeriod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Gas flow velocity</a:t>
            </a:r>
          </a:p>
          <a:p>
            <a:pPr marL="914400" indent="-914400" algn="just">
              <a:buFont typeface="+mj-lt"/>
              <a:buAutoNum type="arabicPeriod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System thermal stability</a:t>
            </a:r>
          </a:p>
          <a:p>
            <a:pPr algn="just"/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Industrial Engineering</a:t>
            </a:r>
          </a:p>
          <a:p>
            <a:pPr algn="just"/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Statistical process control (SPC)</a:t>
            </a:r>
          </a:p>
          <a:p>
            <a:pPr marL="914400" indent="-914400" algn="just">
              <a:buFont typeface="+mj-lt"/>
              <a:buAutoNum type="arabicPeriod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Reliability &amp; cost optimization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3624FD9E-54DD-8968-5B38-ADDACE2DB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6" y="15994376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Test/ Validation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138F98B-8AE5-D2FE-7B97-B2FA535C2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1136" y="7517766"/>
            <a:ext cx="9875519" cy="73244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5F93B64-9772-32FC-0054-273E73B60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1136" y="20310853"/>
            <a:ext cx="9723120" cy="60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</TotalTime>
  <Words>284</Words>
  <Application>Microsoft Office PowerPoint</Application>
  <PresentationFormat>Custom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TALAL MOHAMMED ALHARBI</cp:lastModifiedBy>
  <cp:revision>8</cp:revision>
  <dcterms:created xsi:type="dcterms:W3CDTF">2025-04-20T10:29:18Z</dcterms:created>
  <dcterms:modified xsi:type="dcterms:W3CDTF">2025-12-04T19:03:47Z</dcterms:modified>
</cp:coreProperties>
</file>