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8"/>
  </p:normalViewPr>
  <p:slideViewPr>
    <p:cSldViewPr snapToGrid="0">
      <p:cViewPr varScale="1">
        <p:scale>
          <a:sx n="18" d="100"/>
          <a:sy n="18" d="100"/>
        </p:scale>
        <p:origin x="14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4/12/2025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4/12/2025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4/12/2025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4/12/2025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sv-SE" sz="9000" dirty="0">
                <a:solidFill>
                  <a:schemeClr val="bg1"/>
                </a:solidFill>
                <a:latin typeface="Calibri" panose="020F0502020204030204" pitchFamily="34" charset="0"/>
              </a:rPr>
              <a:t>Vanadium Flow Modular Energy Storage System</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Moath </a:t>
            </a:r>
            <a:r>
              <a:rPr lang="en-US" sz="4800" dirty="0" err="1">
                <a:solidFill>
                  <a:schemeClr val="bg1"/>
                </a:solidFill>
                <a:latin typeface="Calibri" panose="020F0502020204030204" pitchFamily="34" charset="0"/>
                <a:cs typeface="Calibri" panose="020F0502020204030204" pitchFamily="34" charset="0"/>
              </a:rPr>
              <a:t>Althuwadi</a:t>
            </a:r>
            <a:r>
              <a:rPr lang="en-US" sz="4800" dirty="0">
                <a:solidFill>
                  <a:schemeClr val="bg1"/>
                </a:solidFill>
                <a:latin typeface="Calibri" panose="020F0502020204030204" pitchFamily="34" charset="0"/>
                <a:cs typeface="Calibri" panose="020F0502020204030204" pitchFamily="34" charset="0"/>
              </a:rPr>
              <a:t>, </a:t>
            </a:r>
            <a:r>
              <a:rPr lang="en-US" sz="4800" dirty="0" err="1">
                <a:solidFill>
                  <a:schemeClr val="bg1"/>
                </a:solidFill>
                <a:latin typeface="Calibri" panose="020F0502020204030204" pitchFamily="34" charset="0"/>
                <a:cs typeface="Calibri" panose="020F0502020204030204" pitchFamily="34" charset="0"/>
              </a:rPr>
              <a:t>AbdulAziz</a:t>
            </a:r>
            <a:r>
              <a:rPr lang="en-US" sz="4800" dirty="0">
                <a:solidFill>
                  <a:schemeClr val="bg1"/>
                </a:solidFill>
                <a:latin typeface="Calibri" panose="020F0502020204030204" pitchFamily="34" charset="0"/>
                <a:cs typeface="Calibri" panose="020F0502020204030204" pitchFamily="34" charset="0"/>
              </a:rPr>
              <a:t> Alharbi, Ryan Alghamdi, Mahmoud Binladen </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Ali Al-</a:t>
            </a:r>
            <a:r>
              <a:rPr lang="en-US" sz="4800" dirty="0" err="1">
                <a:solidFill>
                  <a:schemeClr val="bg1"/>
                </a:solidFill>
                <a:latin typeface="Calibri" panose="020F0502020204030204" pitchFamily="34" charset="0"/>
                <a:cs typeface="Calibri" panose="020F0502020204030204" pitchFamily="34" charset="0"/>
              </a:rPr>
              <a:t>Khazraji</a:t>
            </a:r>
            <a:r>
              <a:rPr lang="en-US" sz="4800" dirty="0">
                <a:solidFill>
                  <a:schemeClr val="bg1"/>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048</a:t>
            </a:r>
            <a:endParaRPr lang="en-SG" sz="96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6" y="7660112"/>
            <a:ext cx="9875519" cy="78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600" dirty="0">
                <a:latin typeface="Calibri" panose="020F0502020204030204" pitchFamily="34" charset="0"/>
                <a:ea typeface="Open Sans"/>
                <a:cs typeface="Calibri" panose="020F0502020204030204" pitchFamily="34" charset="0"/>
              </a:rPr>
              <a:t>Large-scale solar farms in Saudi Arabia face significant challenges in storing energy efficiently due to high ambient temperatures and fluctuating generation from intermittent renewable sources. Conventional lithium-ion batteries degrade rapidly in this heat and have a limited lifespan. To support the Kingdom's renewable energy goals, a robust, heat-tolerant storage solution is required.</a:t>
            </a: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Background</a:t>
            </a: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Prototype Design</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217025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Testing</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 </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21702537" y="7660112"/>
            <a:ext cx="9875519" cy="206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Capacity Validation:</a:t>
            </a:r>
          </a:p>
          <a:p>
            <a:r>
              <a:rPr lang="en-US" sz="4600" dirty="0">
                <a:latin typeface="Calibri" panose="020F0502020204030204" pitchFamily="34" charset="0"/>
                <a:ea typeface="Open Sans"/>
                <a:cs typeface="Calibri" panose="020F0502020204030204" pitchFamily="34" charset="0"/>
              </a:rPr>
              <a:t> Using C=1.6 mol/L and a utilization factor of 0.8, the theoretical capacity was calculated as 34.3 Ah.</a:t>
            </a:r>
          </a:p>
          <a:p>
            <a:endParaRPr lang="en-US" sz="4600" dirty="0">
              <a:latin typeface="Calibri" panose="020F0502020204030204" pitchFamily="34" charset="0"/>
              <a:ea typeface="Open Sans"/>
              <a:cs typeface="Calibri" panose="020F0502020204030204" pitchFamily="34" charset="0"/>
            </a:endParaRPr>
          </a:p>
          <a:p>
            <a:r>
              <a:rPr lang="en-US" sz="4600" dirty="0">
                <a:latin typeface="Calibri" panose="020F0502020204030204" pitchFamily="34" charset="0"/>
                <a:ea typeface="Open Sans"/>
                <a:cs typeface="Calibri" panose="020F0502020204030204" pitchFamily="34" charset="0"/>
              </a:rPr>
              <a:t>Thermal Validation:</a:t>
            </a:r>
          </a:p>
          <a:p>
            <a:r>
              <a:rPr lang="en-US" sz="4600" dirty="0">
                <a:latin typeface="Calibri" panose="020F0502020204030204" pitchFamily="34" charset="0"/>
                <a:ea typeface="Open Sans"/>
                <a:cs typeface="Calibri" panose="020F0502020204030204" pitchFamily="34" charset="0"/>
              </a:rPr>
              <a:t>Cooling Strategy: The evaporative cooling system was validated to dissipate this 12 W load by leveraging phase-change heat transfer. This method maintains the electrolyte temperature within the stable range (15–40 °C) more effectively than passive radiation, particularly during peak daytime temperatures.</a:t>
            </a:r>
          </a:p>
          <a:p>
            <a:pPr marL="685800" indent="-685800">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 Proof that Specifications were Met</a:t>
            </a:r>
          </a:p>
          <a:p>
            <a:r>
              <a:rPr lang="en-US" sz="4600" dirty="0">
                <a:latin typeface="Calibri" panose="020F0502020204030204" pitchFamily="34" charset="0"/>
                <a:ea typeface="Open Sans"/>
                <a:cs typeface="Calibri" panose="020F0502020204030204" pitchFamily="34" charset="0"/>
              </a:rPr>
              <a:t>Energy Requirement: The calculated capacity of 34.3 Ah confirms the system meets the energy density targets for the 2 L form factor.</a:t>
            </a:r>
          </a:p>
          <a:p>
            <a:r>
              <a:rPr lang="en-US" sz="4600" dirty="0">
                <a:latin typeface="Calibri" panose="020F0502020204030204" pitchFamily="34" charset="0"/>
                <a:ea typeface="Open Sans"/>
                <a:cs typeface="Calibri" panose="020F0502020204030204" pitchFamily="34" charset="0"/>
              </a:rPr>
              <a:t>Thermal Safety: The evaporative cooling ensures that the 12 W of generated heat is actively dissipated. This prevents the stack temperature gradient from exceeding 5∘C and keeps the bulk electrolyte below the critical 40 °C threshold, even in harsh ambient conditions.</a:t>
            </a:r>
          </a:p>
          <a:p>
            <a:endParaRPr lang="en-US" sz="4600" dirty="0">
              <a:latin typeface="Calibri" panose="020F0502020204030204" pitchFamily="34" charset="0"/>
              <a:ea typeface="Open Sans"/>
              <a:cs typeface="Calibri" panose="020F0502020204030204" pitchFamily="34" charset="0"/>
            </a:endParaRPr>
          </a:p>
        </p:txBody>
      </p:sp>
      <p:sp>
        <p:nvSpPr>
          <p:cNvPr id="14"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11313938" y="7594808"/>
            <a:ext cx="9875519" cy="1778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600" dirty="0">
                <a:latin typeface="Calibri" panose="020F0502020204030204" pitchFamily="34" charset="0"/>
                <a:ea typeface="Open Sans"/>
                <a:cs typeface="Calibri" panose="020F0502020204030204" pitchFamily="34" charset="0"/>
              </a:rPr>
              <a:t>The prototype utilizes a modular tank-stack architecture allowing for independent scaling of power and energy.</a:t>
            </a:r>
          </a:p>
          <a:p>
            <a:pPr marL="685800" indent="-685800">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a:p>
            <a:r>
              <a:rPr lang="en-US" sz="4600" dirty="0">
                <a:latin typeface="Calibri" panose="020F0502020204030204" pitchFamily="34" charset="0"/>
                <a:ea typeface="Open Sans"/>
                <a:cs typeface="Calibri" panose="020F0502020204030204" pitchFamily="34" charset="0"/>
              </a:rPr>
              <a:t>Chemistry: </a:t>
            </a:r>
          </a:p>
          <a:p>
            <a:r>
              <a:rPr lang="en-US" sz="4600" dirty="0">
                <a:latin typeface="Calibri" panose="020F0502020204030204" pitchFamily="34" charset="0"/>
                <a:ea typeface="Open Sans"/>
                <a:cs typeface="Calibri" panose="020F0502020204030204" pitchFamily="34" charset="0"/>
              </a:rPr>
              <a:t>Aqueous Vanadyl Sulfate (VOSO4​) in Sulfuric Acid (H2​SO4​) with histidine stabilizer.</a:t>
            </a:r>
          </a:p>
          <a:p>
            <a:pPr marL="685800" indent="-685800">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a:p>
            <a:r>
              <a:rPr lang="en-US" sz="4600" dirty="0">
                <a:latin typeface="Calibri" panose="020F0502020204030204" pitchFamily="34" charset="0"/>
                <a:ea typeface="Open Sans"/>
                <a:cs typeface="Calibri" panose="020F0502020204030204" pitchFamily="34" charset="0"/>
              </a:rPr>
              <a:t>Thermal Management:</a:t>
            </a:r>
          </a:p>
          <a:p>
            <a:r>
              <a:rPr lang="en-US" sz="4600" dirty="0">
                <a:latin typeface="Calibri" panose="020F0502020204030204" pitchFamily="34" charset="0"/>
                <a:ea typeface="Open Sans"/>
                <a:cs typeface="Calibri" panose="020F0502020204030204" pitchFamily="34" charset="0"/>
              </a:rPr>
              <a:t> An evaporative cooling system was implemented to manage the thermal load. This system utilizes the high latent heat of vaporization of water to absorb waste heat. It is specifically designed for the hot, dry Saudi climate, offering superior cooling performance compared to standard air convection.</a:t>
            </a:r>
          </a:p>
          <a:p>
            <a:pPr marL="685800" indent="-685800">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a:p>
            <a:r>
              <a:rPr lang="en-US" sz="4600" dirty="0">
                <a:latin typeface="Calibri" panose="020F0502020204030204" pitchFamily="34" charset="0"/>
                <a:ea typeface="Open Sans"/>
                <a:cs typeface="Calibri" panose="020F0502020204030204" pitchFamily="34" charset="0"/>
              </a:rPr>
              <a:t>Control:</a:t>
            </a:r>
          </a:p>
          <a:p>
            <a:r>
              <a:rPr lang="en-US" sz="4600" dirty="0">
                <a:latin typeface="Calibri" panose="020F0502020204030204" pitchFamily="34" charset="0"/>
                <a:ea typeface="Open Sans"/>
                <a:cs typeface="Calibri" panose="020F0502020204030204" pitchFamily="34" charset="0"/>
              </a:rPr>
              <a:t> Integrated sensors (flow, level, temp) with a Battery Management System (BMS) for real-time State of Charge (SoC) monitoring.</a:t>
            </a: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1938737" y="7757896"/>
            <a:ext cx="9875519" cy="78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Open Sans"/>
                <a:cs typeface="Calibri" panose="020F0502020204030204" pitchFamily="34" charset="0"/>
              </a:rPr>
              <a:t>designed a Vanadium Flow Modular Energy Storage System optimized for the Saudi Arabian environment. By integrating an evaporative cooling solution, the design capitalizes on the region's dry climate to solve the critical issue of battery overheating. The system is scalable, cost-effective, and validated to operate safely without the rapid degradation seen in conventional lithium-ion batteries.</a:t>
            </a:r>
          </a:p>
        </p:txBody>
      </p:sp>
      <p:sp>
        <p:nvSpPr>
          <p:cNvPr id="2" name="TextBox 1">
            <a:extLst>
              <a:ext uri="{FF2B5EF4-FFF2-40B4-BE49-F238E27FC236}">
                <a16:creationId xmlns:a16="http://schemas.microsoft.com/office/drawing/2014/main" id="{3455A298-471A-4972-2B1B-E3D340B0321A}"/>
              </a:ext>
            </a:extLst>
          </p:cNvPr>
          <p:cNvSpPr txBox="1"/>
          <p:nvPr/>
        </p:nvSpPr>
        <p:spPr>
          <a:xfrm>
            <a:off x="35706165" y="896185"/>
            <a:ext cx="6741998" cy="2585323"/>
          </a:xfrm>
          <a:prstGeom prst="rect">
            <a:avLst/>
          </a:prstGeom>
          <a:noFill/>
        </p:spPr>
        <p:txBody>
          <a:bodyPr wrap="square" rtlCol="0">
            <a:spAutoFit/>
          </a:bodyPr>
          <a:lstStyle/>
          <a:p>
            <a:pPr algn="ctr"/>
            <a:r>
              <a:rPr lang="en-US" sz="5400" b="1" dirty="0">
                <a:solidFill>
                  <a:srgbClr val="02616D"/>
                </a:solidFill>
              </a:rPr>
              <a:t>INSERT HERE The Multi-Disciplinary Strength  logo</a:t>
            </a:r>
          </a:p>
        </p:txBody>
      </p:sp>
      <p:sp>
        <p:nvSpPr>
          <p:cNvPr id="3" name="Rectangle 10">
            <a:extLst>
              <a:ext uri="{FF2B5EF4-FFF2-40B4-BE49-F238E27FC236}">
                <a16:creationId xmlns:a16="http://schemas.microsoft.com/office/drawing/2014/main" id="{16C08DDF-0B7F-A7FE-5AFD-9F0FA5F5BF6A}"/>
              </a:ext>
            </a:extLst>
          </p:cNvPr>
          <p:cNvSpPr>
            <a:spLocks noChangeArrowheads="1"/>
          </p:cNvSpPr>
          <p:nvPr/>
        </p:nvSpPr>
        <p:spPr bwMode="auto">
          <a:xfrm>
            <a:off x="925336" y="16204163"/>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16" name="TextBox 19">
            <a:extLst>
              <a:ext uri="{FF2B5EF4-FFF2-40B4-BE49-F238E27FC236}">
                <a16:creationId xmlns:a16="http://schemas.microsoft.com/office/drawing/2014/main" id="{5E5437F0-5231-A08A-0181-EDA6FED6923C}"/>
              </a:ext>
            </a:extLst>
          </p:cNvPr>
          <p:cNvSpPr txBox="1">
            <a:spLocks noChangeArrowheads="1"/>
          </p:cNvSpPr>
          <p:nvPr/>
        </p:nvSpPr>
        <p:spPr bwMode="auto">
          <a:xfrm>
            <a:off x="925336" y="18005232"/>
            <a:ext cx="9875519" cy="574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600" dirty="0">
                <a:latin typeface="Calibri" panose="020F0502020204030204" pitchFamily="34" charset="0"/>
                <a:ea typeface="Open Sans"/>
                <a:cs typeface="Calibri" panose="020F0502020204030204" pitchFamily="34" charset="0"/>
              </a:rPr>
              <a:t>Current battery technologies lack the thermal stability and longevity required for grid-side operation in Saudi Arabia's desert climate. There is a critical need for a storage system that can operate safely in high temperatures without complex active cooling systems, while remaining cost-effective and recyclable</a:t>
            </a:r>
          </a:p>
        </p:txBody>
      </p:sp>
      <p:pic>
        <p:nvPicPr>
          <p:cNvPr id="18" name="Picture 17">
            <a:extLst>
              <a:ext uri="{FF2B5EF4-FFF2-40B4-BE49-F238E27FC236}">
                <a16:creationId xmlns:a16="http://schemas.microsoft.com/office/drawing/2014/main" id="{8BE4ED69-3973-4514-5928-3A9451604064}"/>
              </a:ext>
            </a:extLst>
          </p:cNvPr>
          <p:cNvPicPr>
            <a:picLocks noChangeAspect="1"/>
          </p:cNvPicPr>
          <p:nvPr/>
        </p:nvPicPr>
        <p:blipFill>
          <a:blip r:embed="rId3"/>
          <a:stretch>
            <a:fillRect/>
          </a:stretch>
        </p:blipFill>
        <p:spPr>
          <a:xfrm>
            <a:off x="31578057" y="17332805"/>
            <a:ext cx="10388600" cy="7467658"/>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479</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moa thu</cp:lastModifiedBy>
  <cp:revision>8</cp:revision>
  <dcterms:created xsi:type="dcterms:W3CDTF">2025-04-20T10:29:18Z</dcterms:created>
  <dcterms:modified xsi:type="dcterms:W3CDTF">2025-12-04T19:46:27Z</dcterms:modified>
</cp:coreProperties>
</file>