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BFDA0C-C605-44ED-A228-071F72B488D7}" v="203" dt="2025-12-04T18:42:15.335"/>
    <p1510:client id="{C029E194-B03E-ED46-AA15-6A0017BD872F}" v="356" dt="2025-12-04T18:54:41.627"/>
    <p1510:client id="{DFF926BF-970A-4A68-B691-609EB3274954}" v="98" dt="2025-12-04T19:14:32.087"/>
    <p1510:client id="{E55EB25A-0C6E-4EE4-BDE1-6FB5D298F35B}" v="63" dt="2025-12-04T17:14:41.6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>
        <p:scale>
          <a:sx n="20" d="100"/>
          <a:sy n="20" d="100"/>
        </p:scale>
        <p:origin x="6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620A8-548B-4B50-8079-40CDE47E0FF5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0A12-7149-40BD-9110-B5BC5E1D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60A12-7149-40BD-9110-B5BC5E1D84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6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Mitigating Climate Impact through Effective CO2 Adsorption with Solid Sorbents by Direct Air Capture</a:t>
            </a:r>
            <a:endParaRPr lang="en-US" sz="9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Khalid Alghamdi, Abdullah Alomari , Talal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Alshehri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ISE, Azzam Al-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Muwallad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-CIE</a:t>
            </a:r>
            <a:b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Firas Al-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Hindawi</a:t>
            </a:r>
            <a:endParaRPr lang="en-US" sz="4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90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>
                <a:solidFill>
                  <a:srgbClr val="02616D"/>
                </a:solidFill>
              </a:rPr>
              <a:t>041</a:t>
            </a:r>
            <a:endParaRPr lang="en-SG" sz="96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8309384"/>
            <a:ext cx="9875519" cy="68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CO₂ levels in the atmosphere continue to rise, intensifying climate change and environmental challenges. Direct Air Capture (DAC) technology enables the removal of CO₂ directly from ambient air to achieve negative emissions. This project develops a compact DAC prototype using solid sorbents and controlled regeneration to support scalable carbon-removal solutions.</a:t>
            </a:r>
            <a:endParaRPr lang="en-US" sz="4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103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Background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18103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Constrains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2906" y="618103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Testing / Validation.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9111" y="1674050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AF2B9-EA22-F94A-9A20-1DAB3AC1B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5872" y="517886"/>
            <a:ext cx="5127180" cy="4273666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04EC5A23-8D8E-FFFC-6318-E2F61BEB5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614190F1-081B-D3A9-3F9C-9F2E6B6E8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3608" y="1674050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Specification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987932-D6C7-6F08-7C98-ECA24198B22C}"/>
              </a:ext>
            </a:extLst>
          </p:cNvPr>
          <p:cNvSpPr txBox="1"/>
          <p:nvPr/>
        </p:nvSpPr>
        <p:spPr>
          <a:xfrm>
            <a:off x="2275084" y="21145230"/>
            <a:ext cx="215992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/>
              <a:t>CO₂ capture efficiency</a:t>
            </a:r>
          </a:p>
          <a:p>
            <a:pPr algn="ctr"/>
            <a:r>
              <a:rPr lang="en-US" sz="3200"/>
              <a:t> between cycles </a:t>
            </a:r>
          </a:p>
          <a:p>
            <a:pPr algn="ctr"/>
            <a:r>
              <a:rPr lang="en-US" sz="3200"/>
              <a:t>should vary by </a:t>
            </a:r>
          </a:p>
          <a:p>
            <a:pPr algn="ctr"/>
            <a:r>
              <a:rPr lang="en-US" sz="3200"/>
              <a:t>under 10%.</a:t>
            </a:r>
          </a:p>
        </p:txBody>
      </p:sp>
      <p:pic>
        <p:nvPicPr>
          <p:cNvPr id="1028" name="Picture 4" descr="‪Co2 - Free weather icons‬‏">
            <a:extLst>
              <a:ext uri="{FF2B5EF4-FFF2-40B4-BE49-F238E27FC236}">
                <a16:creationId xmlns:a16="http://schemas.microsoft.com/office/drawing/2014/main" id="{9E2B4727-C27F-B035-7413-442BAB9D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937" y="17917241"/>
            <a:ext cx="3133215" cy="303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BC5C0CF-D45A-2315-92F8-D674151EF53A}"/>
              </a:ext>
            </a:extLst>
          </p:cNvPr>
          <p:cNvSpPr txBox="1"/>
          <p:nvPr/>
        </p:nvSpPr>
        <p:spPr>
          <a:xfrm>
            <a:off x="7653019" y="21032962"/>
            <a:ext cx="215992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/>
              <a:t>An operator should</a:t>
            </a:r>
          </a:p>
          <a:p>
            <a:pPr algn="ctr"/>
            <a:r>
              <a:rPr lang="en-US" sz="3200"/>
              <a:t> reach basic proficiency</a:t>
            </a:r>
          </a:p>
          <a:p>
            <a:pPr algn="ctr"/>
            <a:r>
              <a:rPr lang="en-US" sz="3200"/>
              <a:t> within 3 hours of training.</a:t>
            </a:r>
          </a:p>
        </p:txBody>
      </p:sp>
      <p:pic>
        <p:nvPicPr>
          <p:cNvPr id="1033" name="Picture 9" descr="‪Operator - Free user icons‬‏">
            <a:extLst>
              <a:ext uri="{FF2B5EF4-FFF2-40B4-BE49-F238E27FC236}">
                <a16:creationId xmlns:a16="http://schemas.microsoft.com/office/drawing/2014/main" id="{D0D146A7-36D9-17B8-7AD9-0B1A91A1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298" y="18022313"/>
            <a:ext cx="2820677" cy="28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DA25068-FEFF-FB94-0A8C-906482E86DAB}"/>
              </a:ext>
            </a:extLst>
          </p:cNvPr>
          <p:cNvSpPr txBox="1"/>
          <p:nvPr/>
        </p:nvSpPr>
        <p:spPr>
          <a:xfrm>
            <a:off x="2582081" y="25892737"/>
            <a:ext cx="215992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3200"/>
            </a:br>
            <a:r>
              <a:rPr lang="en-US" sz="3200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Peak power consumption </a:t>
            </a:r>
          </a:p>
          <a:p>
            <a:pPr algn="ctr"/>
            <a:r>
              <a:rPr lang="en-US" sz="3200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should not exceed 4 kW at any</a:t>
            </a:r>
          </a:p>
          <a:p>
            <a:pPr algn="ctr"/>
            <a:r>
              <a:rPr lang="en-US" sz="3200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 given time during operation.</a:t>
            </a:r>
            <a:endParaRPr lang="en-US" sz="3200"/>
          </a:p>
        </p:txBody>
      </p:sp>
      <p:pic>
        <p:nvPicPr>
          <p:cNvPr id="1035" name="Picture 11" descr="‪Power symbol Images - Free Download on Freepik‬‏">
            <a:extLst>
              <a:ext uri="{FF2B5EF4-FFF2-40B4-BE49-F238E27FC236}">
                <a16:creationId xmlns:a16="http://schemas.microsoft.com/office/drawing/2014/main" id="{5D8F55DB-F580-0F75-1345-0BA14BA5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18" y="23207333"/>
            <a:ext cx="2987967" cy="29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2">
            <a:extLst>
              <a:ext uri="{FF2B5EF4-FFF2-40B4-BE49-F238E27FC236}">
                <a16:creationId xmlns:a16="http://schemas.microsoft.com/office/drawing/2014/main" id="{F273A9E2-AE73-978E-0A0C-6CC741ED6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3940" y="25875352"/>
            <a:ext cx="605806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 components should last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least 6 months under normal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conditions to ensure reliability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reduce downtime.</a:t>
            </a:r>
          </a:p>
        </p:txBody>
      </p:sp>
      <p:pic>
        <p:nvPicPr>
          <p:cNvPr id="1038" name="Picture 14" descr="‪Reliability - Free security icons‬‏">
            <a:extLst>
              <a:ext uri="{FF2B5EF4-FFF2-40B4-BE49-F238E27FC236}">
                <a16:creationId xmlns:a16="http://schemas.microsoft.com/office/drawing/2014/main" id="{1ECF5252-5AD4-2D63-596D-5B34CD16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128" y="23191061"/>
            <a:ext cx="2901161" cy="266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0">
            <a:extLst>
              <a:ext uri="{FF2B5EF4-FFF2-40B4-BE49-F238E27FC236}">
                <a16:creationId xmlns:a16="http://schemas.microsoft.com/office/drawing/2014/main" id="{C36E4642-4EA5-C494-5EA8-775561DEE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4306" y="618103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Block Diagram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E0C5F71-C9DE-321B-51B8-5EF88E3B0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51" y="1674050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Problem Statement 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A9C4C75-D919-F1B2-20B5-4A0C0AEA2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046335"/>
              </p:ext>
            </p:extLst>
          </p:nvPr>
        </p:nvGraphicFramePr>
        <p:xfrm>
          <a:off x="11313937" y="8196327"/>
          <a:ext cx="9787818" cy="7082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3909">
                  <a:extLst>
                    <a:ext uri="{9D8B030D-6E8A-4147-A177-3AD203B41FA5}">
                      <a16:colId xmlns:a16="http://schemas.microsoft.com/office/drawing/2014/main" val="2901875400"/>
                    </a:ext>
                  </a:extLst>
                </a:gridCol>
                <a:gridCol w="4893909">
                  <a:extLst>
                    <a:ext uri="{9D8B030D-6E8A-4147-A177-3AD203B41FA5}">
                      <a16:colId xmlns:a16="http://schemas.microsoft.com/office/drawing/2014/main" val="3587307721"/>
                    </a:ext>
                  </a:extLst>
                </a:gridCol>
              </a:tblGrid>
              <a:tr h="772714">
                <a:tc>
                  <a:txBody>
                    <a:bodyPr/>
                    <a:lstStyle/>
                    <a:p>
                      <a:pPr algn="ctr"/>
                      <a:r>
                        <a:rPr lang="en-SA" sz="3600"/>
                        <a:t>Constraint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/>
                        <a:t>Evidence</a:t>
                      </a:r>
                      <a:endParaRPr lang="en-SA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940435"/>
                  </a:ext>
                </a:extLst>
              </a:tr>
              <a:tr h="1468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0"/>
                        <a:t>Compliance with Saudi standards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0"/>
                        <a:t>SASO-approved electrical and safety components used.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60553"/>
                  </a:ext>
                </a:extLst>
              </a:tr>
              <a:tr h="10045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0"/>
                        <a:t>Renewable energy integration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0"/>
                        <a:t>Solar panels supply ≥30% of total power.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827151"/>
                  </a:ext>
                </a:extLst>
              </a:tr>
              <a:tr h="10045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0"/>
                        <a:t>Sustainable materials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0"/>
                        <a:t>Galvanized steel frame; ≥20% recyclable parts.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518332"/>
                  </a:ext>
                </a:extLst>
              </a:tr>
              <a:tr h="1468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0"/>
                        <a:t>Continuous operation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0"/>
                        <a:t>Completed one full adsorption–desorption cycle.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006453"/>
                  </a:ext>
                </a:extLst>
              </a:tr>
              <a:tr h="10045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0"/>
                        <a:t>Prototype footprint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0"/>
                        <a:t>Compact setup within ≤2 m² lab area.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087602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17220ECB-0DFE-FFA4-FE35-23C846B58483}"/>
              </a:ext>
            </a:extLst>
          </p:cNvPr>
          <p:cNvSpPr txBox="1"/>
          <p:nvPr/>
        </p:nvSpPr>
        <p:spPr>
          <a:xfrm>
            <a:off x="1140211" y="19011603"/>
            <a:ext cx="9151199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/>
              <a:t>Current DAC systems are energy-intensive, costly, and hard to operate. This project develops a compact, renewable-powered DAC prototype with efficient CO₂ capture and sustainable materials.</a:t>
            </a:r>
            <a:endParaRPr lang="en-US" sz="440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C2118AF-C79B-53AE-4F40-918A2451C8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7" b="89507" l="3984" r="94558">
                        <a14:foregroundMark x1="93100" y1="68998" x2="93100" y2="68998"/>
                        <a14:foregroundMark x1="94752" y1="62162" x2="94752" y2="62162"/>
                        <a14:foregroundMark x1="92323" y1="71065" x2="92323" y2="71065"/>
                        <a14:foregroundMark x1="8163" y1="27822" x2="8163" y2="27822"/>
                        <a14:foregroundMark x1="3984" y1="29094" x2="3984" y2="29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00002" y="18596036"/>
            <a:ext cx="11033632" cy="6740390"/>
          </a:xfrm>
          <a:prstGeom prst="rect">
            <a:avLst/>
          </a:prstGeom>
        </p:spPr>
      </p:pic>
      <p:pic>
        <p:nvPicPr>
          <p:cNvPr id="40" name="Picture 39" descr="A diagram of a process&#10;&#10;AI-generated content may be incorrect.">
            <a:extLst>
              <a:ext uri="{FF2B5EF4-FFF2-40B4-BE49-F238E27FC236}">
                <a16:creationId xmlns:a16="http://schemas.microsoft.com/office/drawing/2014/main" id="{7FDD4779-26C3-410D-94C2-F2EAC552F3C6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21406473" y="7723359"/>
            <a:ext cx="10291185" cy="8028010"/>
          </a:xfrm>
          <a:prstGeom prst="rect">
            <a:avLst/>
          </a:prstGeom>
        </p:spPr>
      </p:pic>
      <p:sp>
        <p:nvSpPr>
          <p:cNvPr id="41" name="Rectangle 10">
            <a:extLst>
              <a:ext uri="{FF2B5EF4-FFF2-40B4-BE49-F238E27FC236}">
                <a16:creationId xmlns:a16="http://schemas.microsoft.com/office/drawing/2014/main" id="{5E2236E4-67CB-4EAF-B145-302FD118B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6359" y="1674050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</a:t>
            </a:r>
          </a:p>
        </p:txBody>
      </p:sp>
      <p:pic>
        <p:nvPicPr>
          <p:cNvPr id="36" name="Picture 35" descr="A graph of a graph showing the growth of a company&#10;&#10;AI-generated content may be incorrect.">
            <a:extLst>
              <a:ext uri="{FF2B5EF4-FFF2-40B4-BE49-F238E27FC236}">
                <a16:creationId xmlns:a16="http://schemas.microsoft.com/office/drawing/2014/main" id="{EFCDD10D-DA39-0788-3E3C-36060BF2B3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401" y="7723359"/>
            <a:ext cx="10119049" cy="8028010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2E4FEA6-4AC8-DAD8-592A-EDA3B8A716BD}"/>
              </a:ext>
            </a:extLst>
          </p:cNvPr>
          <p:cNvSpPr txBox="1"/>
          <p:nvPr/>
        </p:nvSpPr>
        <p:spPr>
          <a:xfrm>
            <a:off x="32144698" y="18760972"/>
            <a:ext cx="9151199" cy="1160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/>
              <a:t>The project delivers a compact DAC prototype integrating automated sensing, renewable-ready control, and multi-variable analysis. It shows reliable CO₂ capture, consistent sorbent cycling, and strong data validation. With improved housing, heating, and modular sorbent cartridges, it can become a low-cost, scalable DAC for homes, schools, and remote sites.</a:t>
            </a:r>
            <a:endParaRPr lang="en-US" sz="440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320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Aptos Narrow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ABDULLAH ABDULRAHMAN ALOMARI</cp:lastModifiedBy>
  <cp:revision>7</cp:revision>
  <dcterms:created xsi:type="dcterms:W3CDTF">2025-04-20T10:29:18Z</dcterms:created>
  <dcterms:modified xsi:type="dcterms:W3CDTF">2025-12-04T19:14:32Z</dcterms:modified>
</cp:coreProperties>
</file>