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B33E4-2610-447F-B6FF-83BBAE0374D5}" v="752" dt="2025-12-04T17:27:57.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varScale="1">
        <p:scale>
          <a:sx n="24" d="100"/>
          <a:sy n="24" d="100"/>
        </p:scale>
        <p:origin x="148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f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600" b="1" dirty="0">
                <a:solidFill>
                  <a:srgbClr val="C5E0B3"/>
                </a:solidFill>
                <a:latin typeface="Calibri" panose="020F0502020204030204" pitchFamily="34" charset="0"/>
              </a:rPr>
              <a:t>Dust Cleaning Robot in Industrial </a:t>
            </a:r>
          </a:p>
          <a:p>
            <a:pPr algn="ctr" defTabSz="3458319">
              <a:spcBef>
                <a:spcPct val="20000"/>
              </a:spcBef>
              <a:defRPr/>
            </a:pPr>
            <a:r>
              <a:rPr lang="en-US" sz="9600" b="1" dirty="0">
                <a:solidFill>
                  <a:srgbClr val="C5E0B3"/>
                </a:solidFill>
                <a:latin typeface="Calibri" panose="020F0502020204030204" pitchFamily="34" charset="0"/>
              </a:rPr>
              <a:t>HVAC Systems</a:t>
            </a:r>
            <a:endParaRPr lang="en-US" sz="96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Abdulrahman Sharqawi (COE), Walid </a:t>
            </a:r>
            <a:r>
              <a:rPr lang="en-US" sz="4800" dirty="0" err="1">
                <a:solidFill>
                  <a:schemeClr val="bg1"/>
                </a:solidFill>
                <a:latin typeface="Calibri" panose="020F0502020204030204" pitchFamily="34" charset="0"/>
                <a:cs typeface="Calibri" panose="020F0502020204030204" pitchFamily="34" charset="0"/>
              </a:rPr>
              <a:t>Annazhah</a:t>
            </a:r>
            <a:r>
              <a:rPr lang="en-US" sz="4800" dirty="0">
                <a:solidFill>
                  <a:schemeClr val="bg1"/>
                </a:solidFill>
                <a:latin typeface="Calibri" panose="020F0502020204030204" pitchFamily="34" charset="0"/>
                <a:cs typeface="Calibri" panose="020F0502020204030204" pitchFamily="34" charset="0"/>
              </a:rPr>
              <a:t> (ME), Mohab Hussein (COE), Abdulrahman </a:t>
            </a:r>
            <a:r>
              <a:rPr lang="en-US" sz="4800" dirty="0" err="1">
                <a:solidFill>
                  <a:schemeClr val="bg1"/>
                </a:solidFill>
                <a:latin typeface="Calibri" panose="020F0502020204030204" pitchFamily="34" charset="0"/>
                <a:cs typeface="Calibri" panose="020F0502020204030204" pitchFamily="34" charset="0"/>
              </a:rPr>
              <a:t>Alfhaid</a:t>
            </a:r>
            <a:r>
              <a:rPr lang="en-US" sz="4800" dirty="0">
                <a:solidFill>
                  <a:schemeClr val="bg1"/>
                </a:solidFill>
                <a:latin typeface="Calibri" panose="020F0502020204030204" pitchFamily="34" charset="0"/>
                <a:cs typeface="Calibri" panose="020F0502020204030204" pitchFamily="34" charset="0"/>
              </a:rPr>
              <a:t> (ISE)</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Dr. Fadi Al-Badour</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26</a:t>
            </a:r>
            <a:endParaRPr lang="en-SG" sz="9600" b="1" dirty="0">
              <a:solidFill>
                <a:srgbClr val="02616D"/>
              </a:solidFill>
            </a:endParaRPr>
          </a:p>
        </p:txBody>
      </p:sp>
      <p:pic>
        <p:nvPicPr>
          <p:cNvPr id="3" name="Picture 2">
            <a:extLst>
              <a:ext uri="{FF2B5EF4-FFF2-40B4-BE49-F238E27FC236}">
                <a16:creationId xmlns:a16="http://schemas.microsoft.com/office/drawing/2014/main" id="{83D46B4A-3E21-6D74-DEBE-36D52E7BD5DF}"/>
              </a:ext>
            </a:extLst>
          </p:cNvPr>
          <p:cNvPicPr>
            <a:picLocks noChangeAspect="1"/>
          </p:cNvPicPr>
          <p:nvPr/>
        </p:nvPicPr>
        <p:blipFill>
          <a:blip r:embed="rId3"/>
          <a:stretch>
            <a:fillRect/>
          </a:stretch>
        </p:blipFill>
        <p:spPr>
          <a:xfrm>
            <a:off x="36327380" y="453618"/>
            <a:ext cx="5486876" cy="4633362"/>
          </a:xfrm>
          <a:prstGeom prst="rect">
            <a:avLst/>
          </a:prstGeom>
        </p:spPr>
      </p:pic>
      <p:sp>
        <p:nvSpPr>
          <p:cNvPr id="16" name="Rectangle 10">
            <a:extLst>
              <a:ext uri="{FF2B5EF4-FFF2-40B4-BE49-F238E27FC236}">
                <a16:creationId xmlns:a16="http://schemas.microsoft.com/office/drawing/2014/main" id="{7622DEDA-6423-241C-BBF4-F0B950B5E51C}"/>
              </a:ext>
            </a:extLst>
          </p:cNvPr>
          <p:cNvSpPr>
            <a:spLocks noChangeArrowheads="1"/>
          </p:cNvSpPr>
          <p:nvPr/>
        </p:nvSpPr>
        <p:spPr bwMode="auto">
          <a:xfrm>
            <a:off x="925335" y="6236336"/>
            <a:ext cx="9875521" cy="1128642"/>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6000" b="1" dirty="0">
                <a:solidFill>
                  <a:srgbClr val="C5E0B3"/>
                </a:solidFill>
              </a:rPr>
              <a:t>PROBLEM STATEMENT</a:t>
            </a:r>
          </a:p>
        </p:txBody>
      </p:sp>
      <p:sp>
        <p:nvSpPr>
          <p:cNvPr id="31" name="Rectangle 10">
            <a:extLst>
              <a:ext uri="{FF2B5EF4-FFF2-40B4-BE49-F238E27FC236}">
                <a16:creationId xmlns:a16="http://schemas.microsoft.com/office/drawing/2014/main" id="{4B25A1B4-1551-C8D4-237E-EE7A6355282A}"/>
              </a:ext>
            </a:extLst>
          </p:cNvPr>
          <p:cNvSpPr>
            <a:spLocks noChangeArrowheads="1"/>
          </p:cNvSpPr>
          <p:nvPr/>
        </p:nvSpPr>
        <p:spPr bwMode="auto">
          <a:xfrm>
            <a:off x="32481878" y="6268342"/>
            <a:ext cx="9875520" cy="1104475"/>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5400" b="1" dirty="0">
                <a:solidFill>
                  <a:srgbClr val="C5E0B3"/>
                </a:solidFill>
                <a:ea typeface="Calibri (MS) Bold"/>
                <a:cs typeface="Calibri (MS) Bold"/>
                <a:sym typeface="Calibri (MS) Bold"/>
              </a:rPr>
              <a:t>SPECIFICATIONS</a:t>
            </a:r>
            <a:endParaRPr lang="en-US" sz="5400" b="1" dirty="0">
              <a:solidFill>
                <a:srgbClr val="C5E0B3"/>
              </a:solidFill>
            </a:endParaRPr>
          </a:p>
        </p:txBody>
      </p:sp>
      <p:sp>
        <p:nvSpPr>
          <p:cNvPr id="32" name="Rectangle 10">
            <a:extLst>
              <a:ext uri="{FF2B5EF4-FFF2-40B4-BE49-F238E27FC236}">
                <a16:creationId xmlns:a16="http://schemas.microsoft.com/office/drawing/2014/main" id="{13707FA7-CEFE-583E-82F3-771F9D81F309}"/>
              </a:ext>
            </a:extLst>
          </p:cNvPr>
          <p:cNvSpPr>
            <a:spLocks noChangeArrowheads="1"/>
          </p:cNvSpPr>
          <p:nvPr/>
        </p:nvSpPr>
        <p:spPr bwMode="auto">
          <a:xfrm>
            <a:off x="11407594" y="6269696"/>
            <a:ext cx="20578258" cy="1104475"/>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6000" b="1" dirty="0">
                <a:solidFill>
                  <a:srgbClr val="C5E0B3"/>
                </a:solidFill>
              </a:rPr>
              <a:t>Robot System Design &amp; Methodology</a:t>
            </a:r>
          </a:p>
        </p:txBody>
      </p:sp>
      <p:sp>
        <p:nvSpPr>
          <p:cNvPr id="57" name="TextBox 56">
            <a:extLst>
              <a:ext uri="{FF2B5EF4-FFF2-40B4-BE49-F238E27FC236}">
                <a16:creationId xmlns:a16="http://schemas.microsoft.com/office/drawing/2014/main" id="{883D7EA2-8FAA-2C3D-032F-69F96EF84023}"/>
              </a:ext>
            </a:extLst>
          </p:cNvPr>
          <p:cNvSpPr txBox="1"/>
          <p:nvPr/>
        </p:nvSpPr>
        <p:spPr>
          <a:xfrm>
            <a:off x="32607778" y="8046892"/>
            <a:ext cx="3940917" cy="738664"/>
          </a:xfrm>
          <a:prstGeom prst="rect">
            <a:avLst/>
          </a:prstGeom>
          <a:noFill/>
        </p:spPr>
        <p:txBody>
          <a:bodyPr wrap="square" rtlCol="0">
            <a:spAutoFit/>
          </a:bodyPr>
          <a:lstStyle/>
          <a:p>
            <a:pPr algn="ctr"/>
            <a:endParaRPr lang="en-US" sz="4200" b="1" dirty="0"/>
          </a:p>
        </p:txBody>
      </p:sp>
      <p:sp>
        <p:nvSpPr>
          <p:cNvPr id="58" name="Rectangle 10">
            <a:extLst>
              <a:ext uri="{FF2B5EF4-FFF2-40B4-BE49-F238E27FC236}">
                <a16:creationId xmlns:a16="http://schemas.microsoft.com/office/drawing/2014/main" id="{20BE8641-87A0-5E1C-963D-D7EA6469F104}"/>
              </a:ext>
            </a:extLst>
          </p:cNvPr>
          <p:cNvSpPr>
            <a:spLocks noChangeArrowheads="1"/>
          </p:cNvSpPr>
          <p:nvPr/>
        </p:nvSpPr>
        <p:spPr bwMode="auto">
          <a:xfrm>
            <a:off x="32695782" y="18743400"/>
            <a:ext cx="9875520" cy="1128642"/>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4800" b="1" dirty="0">
                <a:solidFill>
                  <a:srgbClr val="C5E0B3"/>
                </a:solidFill>
                <a:ea typeface="Calibri (MS) Bold"/>
                <a:cs typeface="Calibri (MS) Bold"/>
                <a:sym typeface="Calibri (MS) Bold"/>
              </a:rPr>
              <a:t>CONCLUSION &amp; FUTURE WORKS</a:t>
            </a:r>
          </a:p>
        </p:txBody>
      </p:sp>
      <p:sp>
        <p:nvSpPr>
          <p:cNvPr id="59" name="Freeform 52">
            <a:extLst>
              <a:ext uri="{FF2B5EF4-FFF2-40B4-BE49-F238E27FC236}">
                <a16:creationId xmlns:a16="http://schemas.microsoft.com/office/drawing/2014/main" id="{ED3D57EA-9916-7FB5-3CD0-999DECF3DEF9}"/>
              </a:ext>
            </a:extLst>
          </p:cNvPr>
          <p:cNvSpPr/>
          <p:nvPr/>
        </p:nvSpPr>
        <p:spPr>
          <a:xfrm>
            <a:off x="32836236" y="20166747"/>
            <a:ext cx="9749620" cy="7680247"/>
          </a:xfrm>
          <a:prstGeom prst="roundRect">
            <a:avLst/>
          </a:prstGeom>
          <a:solidFill>
            <a:srgbClr val="E9DEC8"/>
          </a:solidFill>
          <a:ln>
            <a:solidFill>
              <a:schemeClr val="tx1"/>
            </a:solidFill>
          </a:ln>
        </p:spPr>
        <p:txBody>
          <a:bodyPr/>
          <a:lstStyle/>
          <a:p>
            <a:r>
              <a:rPr lang="en-US" sz="4600" dirty="0"/>
              <a:t>The HVAC duct-cleaning robot met all key specifications, demonstrating effective mobility, brush reach, dust removal, and responsive control. Future improvements include adding autonomous navigation, improving dust collection, and integrating sensor mapping with wireless control for better usability.</a:t>
            </a:r>
          </a:p>
          <a:p>
            <a:endParaRPr lang="en-GB" sz="2400" dirty="0"/>
          </a:p>
        </p:txBody>
      </p:sp>
      <p:sp>
        <p:nvSpPr>
          <p:cNvPr id="78" name="Freeform 52">
            <a:extLst>
              <a:ext uri="{FF2B5EF4-FFF2-40B4-BE49-F238E27FC236}">
                <a16:creationId xmlns:a16="http://schemas.microsoft.com/office/drawing/2014/main" id="{EF6BF98F-6054-B0C4-B07B-55FBF71B301F}"/>
              </a:ext>
            </a:extLst>
          </p:cNvPr>
          <p:cNvSpPr/>
          <p:nvPr/>
        </p:nvSpPr>
        <p:spPr>
          <a:xfrm>
            <a:off x="894806" y="7532097"/>
            <a:ext cx="9875521" cy="7834573"/>
          </a:xfrm>
          <a:prstGeom prst="roundRect">
            <a:avLst/>
          </a:prstGeom>
          <a:solidFill>
            <a:srgbClr val="E9DEC8"/>
          </a:solidFill>
          <a:ln>
            <a:solidFill>
              <a:schemeClr val="tx1"/>
            </a:solidFill>
          </a:ln>
        </p:spPr>
        <p:txBody>
          <a:bodyPr/>
          <a:lstStyle/>
          <a:p>
            <a:r>
              <a:rPr lang="en-US" sz="4600" dirty="0"/>
              <a:t>Air quality in many facilities declines due to dust buildup inside HVAC ducts, yet current cleaning methods are slow, costly, and unable to reach complex duct geometries. This project develops a low-cost, remotely operated cleaning robot offering an effective solution for thorough dust removal and improved system performance.</a:t>
            </a:r>
          </a:p>
        </p:txBody>
      </p:sp>
      <p:sp>
        <p:nvSpPr>
          <p:cNvPr id="79" name="Rectangle 10">
            <a:extLst>
              <a:ext uri="{FF2B5EF4-FFF2-40B4-BE49-F238E27FC236}">
                <a16:creationId xmlns:a16="http://schemas.microsoft.com/office/drawing/2014/main" id="{FF5DC5E9-D5A4-77F2-1838-5AB05D9A8AA1}"/>
              </a:ext>
            </a:extLst>
          </p:cNvPr>
          <p:cNvSpPr>
            <a:spLocks noChangeArrowheads="1"/>
          </p:cNvSpPr>
          <p:nvPr/>
        </p:nvSpPr>
        <p:spPr bwMode="auto">
          <a:xfrm>
            <a:off x="698951" y="15731379"/>
            <a:ext cx="10101905" cy="1128642"/>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6000" b="1" dirty="0">
                <a:solidFill>
                  <a:srgbClr val="C5E0B3"/>
                </a:solidFill>
                <a:ea typeface="Calibri (MS) Bold"/>
                <a:cs typeface="Calibri (MS) Bold"/>
                <a:sym typeface="Calibri (MS) Bold"/>
              </a:rPr>
              <a:t>Constraints</a:t>
            </a:r>
            <a:endParaRPr lang="en-US" sz="6000" b="1" dirty="0">
              <a:solidFill>
                <a:srgbClr val="C5E0B3"/>
              </a:solidFill>
            </a:endParaRPr>
          </a:p>
        </p:txBody>
      </p:sp>
      <p:sp>
        <p:nvSpPr>
          <p:cNvPr id="99" name="Rectangle: Rounded Corners 98">
            <a:extLst>
              <a:ext uri="{FF2B5EF4-FFF2-40B4-BE49-F238E27FC236}">
                <a16:creationId xmlns:a16="http://schemas.microsoft.com/office/drawing/2014/main" id="{5AB5873C-91CF-3199-2C28-66C966BB008C}"/>
              </a:ext>
            </a:extLst>
          </p:cNvPr>
          <p:cNvSpPr/>
          <p:nvPr/>
        </p:nvSpPr>
        <p:spPr>
          <a:xfrm>
            <a:off x="32695782" y="7692958"/>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Control delay &lt;= 1second</a:t>
            </a:r>
          </a:p>
        </p:txBody>
      </p:sp>
      <p:pic>
        <p:nvPicPr>
          <p:cNvPr id="113" name="Picture 112">
            <a:extLst>
              <a:ext uri="{FF2B5EF4-FFF2-40B4-BE49-F238E27FC236}">
                <a16:creationId xmlns:a16="http://schemas.microsoft.com/office/drawing/2014/main" id="{E1EFBD12-1BF9-0A6C-892B-03A78EB1CF6E}"/>
              </a:ext>
            </a:extLst>
          </p:cNvPr>
          <p:cNvPicPr>
            <a:picLocks noChangeAspect="1"/>
          </p:cNvPicPr>
          <p:nvPr/>
        </p:nvPicPr>
        <p:blipFill>
          <a:blip r:embed="rId4"/>
          <a:stretch>
            <a:fillRect/>
          </a:stretch>
        </p:blipFill>
        <p:spPr>
          <a:xfrm>
            <a:off x="11950494" y="8427380"/>
            <a:ext cx="4326811" cy="1703371"/>
          </a:xfrm>
          <a:prstGeom prst="rect">
            <a:avLst/>
          </a:prstGeom>
        </p:spPr>
      </p:pic>
      <p:sp>
        <p:nvSpPr>
          <p:cNvPr id="114" name="Rectangle: Rounded Corners 113">
            <a:extLst>
              <a:ext uri="{FF2B5EF4-FFF2-40B4-BE49-F238E27FC236}">
                <a16:creationId xmlns:a16="http://schemas.microsoft.com/office/drawing/2014/main" id="{D2269028-F356-73EC-6004-904C74B3C0E9}"/>
              </a:ext>
            </a:extLst>
          </p:cNvPr>
          <p:cNvSpPr/>
          <p:nvPr/>
        </p:nvSpPr>
        <p:spPr>
          <a:xfrm>
            <a:off x="894806" y="17399197"/>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Robot Size must not exceed 50 × 40 × 30 cm.</a:t>
            </a:r>
          </a:p>
        </p:txBody>
      </p:sp>
      <p:sp>
        <p:nvSpPr>
          <p:cNvPr id="126" name="Rectangle: Rounded Corners 125">
            <a:extLst>
              <a:ext uri="{FF2B5EF4-FFF2-40B4-BE49-F238E27FC236}">
                <a16:creationId xmlns:a16="http://schemas.microsoft.com/office/drawing/2014/main" id="{E1B2F2E0-1AAC-E4E2-A6BD-A01D1180D669}"/>
              </a:ext>
            </a:extLst>
          </p:cNvPr>
          <p:cNvSpPr/>
          <p:nvPr/>
        </p:nvSpPr>
        <p:spPr>
          <a:xfrm>
            <a:off x="894806" y="22662390"/>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HVAC dampers must be fully opened.</a:t>
            </a:r>
          </a:p>
        </p:txBody>
      </p:sp>
      <p:sp>
        <p:nvSpPr>
          <p:cNvPr id="127" name="Rectangle: Rounded Corners 126">
            <a:extLst>
              <a:ext uri="{FF2B5EF4-FFF2-40B4-BE49-F238E27FC236}">
                <a16:creationId xmlns:a16="http://schemas.microsoft.com/office/drawing/2014/main" id="{97E3D91C-CF84-4D13-7369-B0D75E0C84ED}"/>
              </a:ext>
            </a:extLst>
          </p:cNvPr>
          <p:cNvSpPr/>
          <p:nvPr/>
        </p:nvSpPr>
        <p:spPr>
          <a:xfrm>
            <a:off x="4377622" y="17399197"/>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Robot operates in ducts up to 65cm height</a:t>
            </a:r>
          </a:p>
        </p:txBody>
      </p:sp>
      <p:sp>
        <p:nvSpPr>
          <p:cNvPr id="128" name="Rectangle: Rounded Corners 127">
            <a:extLst>
              <a:ext uri="{FF2B5EF4-FFF2-40B4-BE49-F238E27FC236}">
                <a16:creationId xmlns:a16="http://schemas.microsoft.com/office/drawing/2014/main" id="{1A555A52-2B1A-3F68-DED6-AECAB8BB6CA7}"/>
              </a:ext>
            </a:extLst>
          </p:cNvPr>
          <p:cNvSpPr/>
          <p:nvPr/>
        </p:nvSpPr>
        <p:spPr>
          <a:xfrm>
            <a:off x="4435411" y="22743116"/>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Ethernet tether length is limited to 100 meters.</a:t>
            </a:r>
          </a:p>
        </p:txBody>
      </p:sp>
      <p:sp>
        <p:nvSpPr>
          <p:cNvPr id="129" name="Rectangle: Rounded Corners 128">
            <a:extLst>
              <a:ext uri="{FF2B5EF4-FFF2-40B4-BE49-F238E27FC236}">
                <a16:creationId xmlns:a16="http://schemas.microsoft.com/office/drawing/2014/main" id="{CABB23C8-2019-7B3D-1B93-A4819C6A5870}"/>
              </a:ext>
            </a:extLst>
          </p:cNvPr>
          <p:cNvSpPr/>
          <p:nvPr/>
        </p:nvSpPr>
        <p:spPr>
          <a:xfrm>
            <a:off x="7976017" y="17399197"/>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Robot weight should be less than 20kgs.</a:t>
            </a:r>
          </a:p>
        </p:txBody>
      </p:sp>
      <p:sp>
        <p:nvSpPr>
          <p:cNvPr id="130" name="Rectangle: Rounded Corners 129">
            <a:extLst>
              <a:ext uri="{FF2B5EF4-FFF2-40B4-BE49-F238E27FC236}">
                <a16:creationId xmlns:a16="http://schemas.microsoft.com/office/drawing/2014/main" id="{60EA576B-691D-1F02-5D15-78C35BEA5E9D}"/>
              </a:ext>
            </a:extLst>
          </p:cNvPr>
          <p:cNvSpPr/>
          <p:nvPr/>
        </p:nvSpPr>
        <p:spPr>
          <a:xfrm>
            <a:off x="7976017" y="22662390"/>
            <a:ext cx="2970946" cy="4811444"/>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The robot will not operate in vertical duct sections.</a:t>
            </a:r>
          </a:p>
        </p:txBody>
      </p:sp>
      <p:pic>
        <p:nvPicPr>
          <p:cNvPr id="143" name="Picture 142">
            <a:extLst>
              <a:ext uri="{FF2B5EF4-FFF2-40B4-BE49-F238E27FC236}">
                <a16:creationId xmlns:a16="http://schemas.microsoft.com/office/drawing/2014/main" id="{F4C28DB1-D599-9796-C837-6F31FBA92F9C}"/>
              </a:ext>
            </a:extLst>
          </p:cNvPr>
          <p:cNvPicPr>
            <a:picLocks noChangeAspect="1"/>
          </p:cNvPicPr>
          <p:nvPr/>
        </p:nvPicPr>
        <p:blipFill>
          <a:blip r:embed="rId5"/>
          <a:stretch>
            <a:fillRect/>
          </a:stretch>
        </p:blipFill>
        <p:spPr>
          <a:xfrm>
            <a:off x="12040465" y="17349658"/>
            <a:ext cx="4090285" cy="3044152"/>
          </a:xfrm>
          <a:prstGeom prst="rect">
            <a:avLst/>
          </a:prstGeom>
        </p:spPr>
      </p:pic>
      <p:sp>
        <p:nvSpPr>
          <p:cNvPr id="146" name="Rectangle: Rounded Corners 145">
            <a:extLst>
              <a:ext uri="{FF2B5EF4-FFF2-40B4-BE49-F238E27FC236}">
                <a16:creationId xmlns:a16="http://schemas.microsoft.com/office/drawing/2014/main" id="{049383EB-A7E8-3DEF-59E9-BAED926DA2B7}"/>
              </a:ext>
            </a:extLst>
          </p:cNvPr>
          <p:cNvSpPr/>
          <p:nvPr/>
        </p:nvSpPr>
        <p:spPr>
          <a:xfrm>
            <a:off x="37550402" y="7692958"/>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Collision within 5 cm</a:t>
            </a:r>
          </a:p>
        </p:txBody>
      </p:sp>
      <p:sp>
        <p:nvSpPr>
          <p:cNvPr id="147" name="TextBox 146">
            <a:extLst>
              <a:ext uri="{FF2B5EF4-FFF2-40B4-BE49-F238E27FC236}">
                <a16:creationId xmlns:a16="http://schemas.microsoft.com/office/drawing/2014/main" id="{F08F9270-E3AF-F752-E952-F7EBD409B6FC}"/>
              </a:ext>
            </a:extLst>
          </p:cNvPr>
          <p:cNvSpPr txBox="1"/>
          <p:nvPr/>
        </p:nvSpPr>
        <p:spPr>
          <a:xfrm>
            <a:off x="32607778" y="10449156"/>
            <a:ext cx="3940917" cy="738664"/>
          </a:xfrm>
          <a:prstGeom prst="rect">
            <a:avLst/>
          </a:prstGeom>
          <a:noFill/>
        </p:spPr>
        <p:txBody>
          <a:bodyPr wrap="square" rtlCol="0">
            <a:spAutoFit/>
          </a:bodyPr>
          <a:lstStyle/>
          <a:p>
            <a:pPr algn="ctr"/>
            <a:endParaRPr lang="en-US" sz="4200" b="1" dirty="0"/>
          </a:p>
        </p:txBody>
      </p:sp>
      <p:sp>
        <p:nvSpPr>
          <p:cNvPr id="148" name="Rectangle: Rounded Corners 147">
            <a:extLst>
              <a:ext uri="{FF2B5EF4-FFF2-40B4-BE49-F238E27FC236}">
                <a16:creationId xmlns:a16="http://schemas.microsoft.com/office/drawing/2014/main" id="{240D8316-1133-BD6C-41D6-A2E4B2D9E256}"/>
              </a:ext>
            </a:extLst>
          </p:cNvPr>
          <p:cNvSpPr/>
          <p:nvPr/>
        </p:nvSpPr>
        <p:spPr>
          <a:xfrm>
            <a:off x="32695782" y="10095222"/>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30 Degree Slope</a:t>
            </a:r>
          </a:p>
        </p:txBody>
      </p:sp>
      <p:sp>
        <p:nvSpPr>
          <p:cNvPr id="149" name="Rectangle: Rounded Corners 148">
            <a:extLst>
              <a:ext uri="{FF2B5EF4-FFF2-40B4-BE49-F238E27FC236}">
                <a16:creationId xmlns:a16="http://schemas.microsoft.com/office/drawing/2014/main" id="{773E61B4-851D-1DB5-F651-1A35B4DDABE0}"/>
              </a:ext>
            </a:extLst>
          </p:cNvPr>
          <p:cNvSpPr/>
          <p:nvPr/>
        </p:nvSpPr>
        <p:spPr>
          <a:xfrm>
            <a:off x="37550402" y="10095222"/>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Brush up to 65 cm</a:t>
            </a:r>
          </a:p>
        </p:txBody>
      </p:sp>
      <p:sp>
        <p:nvSpPr>
          <p:cNvPr id="150" name="TextBox 149">
            <a:extLst>
              <a:ext uri="{FF2B5EF4-FFF2-40B4-BE49-F238E27FC236}">
                <a16:creationId xmlns:a16="http://schemas.microsoft.com/office/drawing/2014/main" id="{8D880859-967E-2772-4233-36E53871FE1D}"/>
              </a:ext>
            </a:extLst>
          </p:cNvPr>
          <p:cNvSpPr txBox="1"/>
          <p:nvPr/>
        </p:nvSpPr>
        <p:spPr>
          <a:xfrm>
            <a:off x="32607778" y="12877850"/>
            <a:ext cx="3940917" cy="738664"/>
          </a:xfrm>
          <a:prstGeom prst="rect">
            <a:avLst/>
          </a:prstGeom>
          <a:noFill/>
        </p:spPr>
        <p:txBody>
          <a:bodyPr wrap="square" rtlCol="0">
            <a:spAutoFit/>
          </a:bodyPr>
          <a:lstStyle/>
          <a:p>
            <a:pPr algn="ctr"/>
            <a:endParaRPr lang="en-US" sz="4200" b="1" dirty="0"/>
          </a:p>
        </p:txBody>
      </p:sp>
      <p:sp>
        <p:nvSpPr>
          <p:cNvPr id="151" name="Rectangle: Rounded Corners 150">
            <a:extLst>
              <a:ext uri="{FF2B5EF4-FFF2-40B4-BE49-F238E27FC236}">
                <a16:creationId xmlns:a16="http://schemas.microsoft.com/office/drawing/2014/main" id="{33BA2AB5-6311-4B8A-4AFC-F0FE54D489C9}"/>
              </a:ext>
            </a:extLst>
          </p:cNvPr>
          <p:cNvSpPr/>
          <p:nvPr/>
        </p:nvSpPr>
        <p:spPr>
          <a:xfrm>
            <a:off x="32695782" y="12523916"/>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Path Optimized</a:t>
            </a:r>
          </a:p>
        </p:txBody>
      </p:sp>
      <p:sp>
        <p:nvSpPr>
          <p:cNvPr id="152" name="Rectangle: Rounded Corners 151">
            <a:extLst>
              <a:ext uri="{FF2B5EF4-FFF2-40B4-BE49-F238E27FC236}">
                <a16:creationId xmlns:a16="http://schemas.microsoft.com/office/drawing/2014/main" id="{3AE0EA44-7104-1476-85AF-E9AF5C012E84}"/>
              </a:ext>
            </a:extLst>
          </p:cNvPr>
          <p:cNvSpPr/>
          <p:nvPr/>
        </p:nvSpPr>
        <p:spPr>
          <a:xfrm>
            <a:off x="37550402" y="12523916"/>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Remove 60% of the Dust</a:t>
            </a:r>
          </a:p>
        </p:txBody>
      </p:sp>
      <p:sp>
        <p:nvSpPr>
          <p:cNvPr id="153" name="TextBox 152">
            <a:extLst>
              <a:ext uri="{FF2B5EF4-FFF2-40B4-BE49-F238E27FC236}">
                <a16:creationId xmlns:a16="http://schemas.microsoft.com/office/drawing/2014/main" id="{5CC61552-98EC-FC3B-9A7B-23C3F2514CA2}"/>
              </a:ext>
            </a:extLst>
          </p:cNvPr>
          <p:cNvSpPr txBox="1"/>
          <p:nvPr/>
        </p:nvSpPr>
        <p:spPr>
          <a:xfrm>
            <a:off x="32607778" y="15280114"/>
            <a:ext cx="3940917" cy="738664"/>
          </a:xfrm>
          <a:prstGeom prst="rect">
            <a:avLst/>
          </a:prstGeom>
          <a:noFill/>
        </p:spPr>
        <p:txBody>
          <a:bodyPr wrap="square" rtlCol="0">
            <a:spAutoFit/>
          </a:bodyPr>
          <a:lstStyle/>
          <a:p>
            <a:pPr algn="ctr"/>
            <a:endParaRPr lang="en-US" sz="4200" b="1" dirty="0"/>
          </a:p>
        </p:txBody>
      </p:sp>
      <p:sp>
        <p:nvSpPr>
          <p:cNvPr id="154" name="Rectangle: Rounded Corners 153">
            <a:extLst>
              <a:ext uri="{FF2B5EF4-FFF2-40B4-BE49-F238E27FC236}">
                <a16:creationId xmlns:a16="http://schemas.microsoft.com/office/drawing/2014/main" id="{DD72AC93-1991-3DE5-2997-C8B9CF0CFFC9}"/>
              </a:ext>
            </a:extLst>
          </p:cNvPr>
          <p:cNvSpPr/>
          <p:nvPr/>
        </p:nvSpPr>
        <p:spPr>
          <a:xfrm>
            <a:off x="34934729" y="14962397"/>
            <a:ext cx="4477895" cy="2145155"/>
          </a:xfrm>
          <a:prstGeom prst="roundRect">
            <a:avLst/>
          </a:prstGeom>
          <a:solidFill>
            <a:srgbClr val="E9DE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600" dirty="0">
                <a:solidFill>
                  <a:schemeClr val="tx1"/>
                </a:solidFill>
              </a:rPr>
              <a:t>Travels 10 meters every cycle</a:t>
            </a:r>
          </a:p>
        </p:txBody>
      </p:sp>
      <p:sp>
        <p:nvSpPr>
          <p:cNvPr id="158" name="Rectangle 10">
            <a:extLst>
              <a:ext uri="{FF2B5EF4-FFF2-40B4-BE49-F238E27FC236}">
                <a16:creationId xmlns:a16="http://schemas.microsoft.com/office/drawing/2014/main" id="{48B6A1DE-E7D7-5B24-2AC0-22CA20CF5EDD}"/>
              </a:ext>
            </a:extLst>
          </p:cNvPr>
          <p:cNvSpPr>
            <a:spLocks noChangeArrowheads="1"/>
          </p:cNvSpPr>
          <p:nvPr/>
        </p:nvSpPr>
        <p:spPr bwMode="auto">
          <a:xfrm>
            <a:off x="11895420" y="20816909"/>
            <a:ext cx="20578258" cy="1104475"/>
          </a:xfrm>
          <a:prstGeom prst="rect">
            <a:avLst/>
          </a:prstGeom>
          <a:solidFill>
            <a:srgbClr val="02616D"/>
          </a:solidFill>
          <a:ln w="12700">
            <a:solidFill>
              <a:schemeClr val="accent1"/>
            </a:solidFill>
            <a:miter lim="800000"/>
          </a:ln>
        </p:spPr>
        <p:txBody>
          <a:bodyPr wrap="none" lIns="252227" tIns="67261" rIns="252227" bIns="63041" anchor="ctr" anchorCtr="0"/>
          <a:lstStyle>
            <a:defPPr>
              <a:defRPr kern="1200"/>
            </a:defPPr>
          </a:lstStyle>
          <a:p>
            <a:pPr algn="ctr" defTabSz="4324030">
              <a:defRPr/>
            </a:pPr>
            <a:r>
              <a:rPr lang="en-US" sz="6000" b="1" dirty="0">
                <a:solidFill>
                  <a:srgbClr val="C5E0B3"/>
                </a:solidFill>
              </a:rPr>
              <a:t>Testing &amp; Validation</a:t>
            </a:r>
          </a:p>
        </p:txBody>
      </p:sp>
      <p:pic>
        <p:nvPicPr>
          <p:cNvPr id="160" name="Picture 159" descr="A robot with orange wires&#10;&#10;AI-generated content may be incorrect.">
            <a:extLst>
              <a:ext uri="{FF2B5EF4-FFF2-40B4-BE49-F238E27FC236}">
                <a16:creationId xmlns:a16="http://schemas.microsoft.com/office/drawing/2014/main" id="{EF041D09-B60A-A7EC-3F01-E90097250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84003" y="7946343"/>
            <a:ext cx="8409795" cy="12614693"/>
          </a:xfrm>
          <a:prstGeom prst="rect">
            <a:avLst/>
          </a:prstGeom>
        </p:spPr>
      </p:pic>
      <p:sp>
        <p:nvSpPr>
          <p:cNvPr id="167" name="TextBox 166">
            <a:extLst>
              <a:ext uri="{FF2B5EF4-FFF2-40B4-BE49-F238E27FC236}">
                <a16:creationId xmlns:a16="http://schemas.microsoft.com/office/drawing/2014/main" id="{6155901C-6A15-7ECC-46FC-5E57C9234690}"/>
              </a:ext>
            </a:extLst>
          </p:cNvPr>
          <p:cNvSpPr txBox="1"/>
          <p:nvPr/>
        </p:nvSpPr>
        <p:spPr>
          <a:xfrm>
            <a:off x="11082019" y="16381160"/>
            <a:ext cx="7089010" cy="800219"/>
          </a:xfrm>
          <a:prstGeom prst="rect">
            <a:avLst/>
          </a:prstGeom>
          <a:noFill/>
        </p:spPr>
        <p:txBody>
          <a:bodyPr wrap="square" rtlCol="0">
            <a:spAutoFit/>
          </a:bodyPr>
          <a:lstStyle/>
          <a:p>
            <a:r>
              <a:rPr lang="en-US" sz="4600" b="1" dirty="0"/>
              <a:t>Controlled by Operator:</a:t>
            </a:r>
            <a:endParaRPr lang="en-US" sz="4600" dirty="0"/>
          </a:p>
        </p:txBody>
      </p:sp>
      <p:pic>
        <p:nvPicPr>
          <p:cNvPr id="169" name="Picture 168">
            <a:extLst>
              <a:ext uri="{FF2B5EF4-FFF2-40B4-BE49-F238E27FC236}">
                <a16:creationId xmlns:a16="http://schemas.microsoft.com/office/drawing/2014/main" id="{ACE86485-387F-D641-CD4B-A22AE7C9C662}"/>
              </a:ext>
            </a:extLst>
          </p:cNvPr>
          <p:cNvPicPr>
            <a:picLocks noChangeAspect="1"/>
          </p:cNvPicPr>
          <p:nvPr/>
        </p:nvPicPr>
        <p:blipFill rotWithShape="1">
          <a:blip r:embed="rId7"/>
          <a:srcRect l="773" t="28587" b="6916"/>
          <a:stretch>
            <a:fillRect/>
          </a:stretch>
        </p:blipFill>
        <p:spPr bwMode="auto">
          <a:xfrm>
            <a:off x="27288173" y="16781269"/>
            <a:ext cx="4073525" cy="3530600"/>
          </a:xfrm>
          <a:prstGeom prst="rect">
            <a:avLst/>
          </a:prstGeom>
          <a:ln>
            <a:noFill/>
          </a:ln>
          <a:extLst>
            <a:ext uri="{53640926-AAD7-44D8-BBD7-CCE9431645EC}">
              <a14:shadowObscured xmlns:a14="http://schemas.microsoft.com/office/drawing/2010/main"/>
            </a:ext>
          </a:extLst>
        </p:spPr>
      </p:pic>
      <p:cxnSp>
        <p:nvCxnSpPr>
          <p:cNvPr id="171" name="Straight Arrow Connector 170">
            <a:extLst>
              <a:ext uri="{FF2B5EF4-FFF2-40B4-BE49-F238E27FC236}">
                <a16:creationId xmlns:a16="http://schemas.microsoft.com/office/drawing/2014/main" id="{62C9CBEF-8B6B-5608-04C7-6FE82336B471}"/>
              </a:ext>
            </a:extLst>
          </p:cNvPr>
          <p:cNvCxnSpPr>
            <a:cxnSpLocks/>
          </p:cNvCxnSpPr>
          <p:nvPr/>
        </p:nvCxnSpPr>
        <p:spPr>
          <a:xfrm flipH="1">
            <a:off x="16130750" y="20311869"/>
            <a:ext cx="2507225" cy="0"/>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cxnSp>
        <p:nvCxnSpPr>
          <p:cNvPr id="173" name="Straight Arrow Connector 172">
            <a:extLst>
              <a:ext uri="{FF2B5EF4-FFF2-40B4-BE49-F238E27FC236}">
                <a16:creationId xmlns:a16="http://schemas.microsoft.com/office/drawing/2014/main" id="{4E5BD135-3E19-1FEC-7617-873203BFE8B1}"/>
              </a:ext>
            </a:extLst>
          </p:cNvPr>
          <p:cNvCxnSpPr>
            <a:cxnSpLocks/>
          </p:cNvCxnSpPr>
          <p:nvPr/>
        </p:nvCxnSpPr>
        <p:spPr>
          <a:xfrm>
            <a:off x="25100955" y="19804919"/>
            <a:ext cx="2126260" cy="0"/>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sp>
        <p:nvSpPr>
          <p:cNvPr id="176" name="TextBox 175">
            <a:extLst>
              <a:ext uri="{FF2B5EF4-FFF2-40B4-BE49-F238E27FC236}">
                <a16:creationId xmlns:a16="http://schemas.microsoft.com/office/drawing/2014/main" id="{06718900-6FB5-ADE4-5AC6-C4610B2DB7B5}"/>
              </a:ext>
            </a:extLst>
          </p:cNvPr>
          <p:cNvSpPr txBox="1"/>
          <p:nvPr/>
        </p:nvSpPr>
        <p:spPr>
          <a:xfrm>
            <a:off x="27011960" y="15880787"/>
            <a:ext cx="7089010" cy="800219"/>
          </a:xfrm>
          <a:prstGeom prst="rect">
            <a:avLst/>
          </a:prstGeom>
          <a:noFill/>
        </p:spPr>
        <p:txBody>
          <a:bodyPr wrap="square" rtlCol="0">
            <a:spAutoFit/>
          </a:bodyPr>
          <a:lstStyle/>
          <a:p>
            <a:r>
              <a:rPr lang="en-US" sz="4600" b="1" dirty="0"/>
              <a:t>Power Converter:</a:t>
            </a:r>
          </a:p>
        </p:txBody>
      </p:sp>
      <p:pic>
        <p:nvPicPr>
          <p:cNvPr id="178" name="Picture 177" descr="A colorful maze with black numbers&#10;&#10;AI-generated content may be incorrect.">
            <a:extLst>
              <a:ext uri="{FF2B5EF4-FFF2-40B4-BE49-F238E27FC236}">
                <a16:creationId xmlns:a16="http://schemas.microsoft.com/office/drawing/2014/main" id="{386CCBE6-B766-1063-46DD-23F86C3322CA}"/>
              </a:ext>
            </a:extLst>
          </p:cNvPr>
          <p:cNvPicPr>
            <a:picLocks noChangeAspect="1"/>
          </p:cNvPicPr>
          <p:nvPr/>
        </p:nvPicPr>
        <p:blipFill>
          <a:blip r:embed="rId8">
            <a:extLst>
              <a:ext uri="{28A0092B-C50C-407E-A947-70E740481C1C}">
                <a14:useLocalDpi xmlns:a14="http://schemas.microsoft.com/office/drawing/2010/main" val="0"/>
              </a:ext>
            </a:extLst>
          </a:blip>
          <a:srcRect t="3060" r="14526"/>
          <a:stretch>
            <a:fillRect/>
          </a:stretch>
        </p:blipFill>
        <p:spPr>
          <a:xfrm>
            <a:off x="26107174" y="9484791"/>
            <a:ext cx="6072251" cy="2860667"/>
          </a:xfrm>
          <a:prstGeom prst="rect">
            <a:avLst/>
          </a:prstGeom>
        </p:spPr>
      </p:pic>
      <p:cxnSp>
        <p:nvCxnSpPr>
          <p:cNvPr id="179" name="Straight Arrow Connector 178">
            <a:extLst>
              <a:ext uri="{FF2B5EF4-FFF2-40B4-BE49-F238E27FC236}">
                <a16:creationId xmlns:a16="http://schemas.microsoft.com/office/drawing/2014/main" id="{5FBD3A5F-B419-E8E4-F387-3749D99D1147}"/>
              </a:ext>
            </a:extLst>
          </p:cNvPr>
          <p:cNvCxnSpPr>
            <a:cxnSpLocks/>
          </p:cNvCxnSpPr>
          <p:nvPr/>
        </p:nvCxnSpPr>
        <p:spPr>
          <a:xfrm flipV="1">
            <a:off x="25030668" y="12494853"/>
            <a:ext cx="1981292" cy="1415627"/>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sp>
        <p:nvSpPr>
          <p:cNvPr id="181" name="TextBox 180">
            <a:extLst>
              <a:ext uri="{FF2B5EF4-FFF2-40B4-BE49-F238E27FC236}">
                <a16:creationId xmlns:a16="http://schemas.microsoft.com/office/drawing/2014/main" id="{1DB45340-7299-A95A-C74C-408DE9FA6017}"/>
              </a:ext>
            </a:extLst>
          </p:cNvPr>
          <p:cNvSpPr txBox="1"/>
          <p:nvPr/>
        </p:nvSpPr>
        <p:spPr>
          <a:xfrm>
            <a:off x="26382519" y="7627161"/>
            <a:ext cx="7089010" cy="1508105"/>
          </a:xfrm>
          <a:prstGeom prst="rect">
            <a:avLst/>
          </a:prstGeom>
          <a:noFill/>
        </p:spPr>
        <p:txBody>
          <a:bodyPr wrap="square" rtlCol="0">
            <a:spAutoFit/>
          </a:bodyPr>
          <a:lstStyle/>
          <a:p>
            <a:r>
              <a:rPr lang="en-US" sz="4600" b="1" dirty="0"/>
              <a:t>Multi Robot</a:t>
            </a:r>
          </a:p>
          <a:p>
            <a:r>
              <a:rPr lang="en-US" sz="4600" b="1" dirty="0"/>
              <a:t>Optimal Path:</a:t>
            </a:r>
          </a:p>
        </p:txBody>
      </p:sp>
      <p:cxnSp>
        <p:nvCxnSpPr>
          <p:cNvPr id="182" name="Straight Arrow Connector 181">
            <a:extLst>
              <a:ext uri="{FF2B5EF4-FFF2-40B4-BE49-F238E27FC236}">
                <a16:creationId xmlns:a16="http://schemas.microsoft.com/office/drawing/2014/main" id="{AB704824-9EA2-0FB6-AC61-E79F5ADC716E}"/>
              </a:ext>
            </a:extLst>
          </p:cNvPr>
          <p:cNvCxnSpPr>
            <a:cxnSpLocks/>
          </p:cNvCxnSpPr>
          <p:nvPr/>
        </p:nvCxnSpPr>
        <p:spPr>
          <a:xfrm flipH="1">
            <a:off x="16450101" y="8785556"/>
            <a:ext cx="2507225" cy="0"/>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sp>
        <p:nvSpPr>
          <p:cNvPr id="183" name="TextBox 182">
            <a:extLst>
              <a:ext uri="{FF2B5EF4-FFF2-40B4-BE49-F238E27FC236}">
                <a16:creationId xmlns:a16="http://schemas.microsoft.com/office/drawing/2014/main" id="{E757CC4C-9F9E-764A-6CD3-90A77572FC64}"/>
              </a:ext>
            </a:extLst>
          </p:cNvPr>
          <p:cNvSpPr txBox="1"/>
          <p:nvPr/>
        </p:nvSpPr>
        <p:spPr>
          <a:xfrm>
            <a:off x="11646287" y="7510258"/>
            <a:ext cx="7089010" cy="800219"/>
          </a:xfrm>
          <a:prstGeom prst="rect">
            <a:avLst/>
          </a:prstGeom>
          <a:noFill/>
        </p:spPr>
        <p:txBody>
          <a:bodyPr wrap="square" rtlCol="0">
            <a:spAutoFit/>
          </a:bodyPr>
          <a:lstStyle/>
          <a:p>
            <a:r>
              <a:rPr lang="en-US" sz="4600" b="1" dirty="0"/>
              <a:t>Low latency:</a:t>
            </a:r>
          </a:p>
        </p:txBody>
      </p:sp>
      <p:pic>
        <p:nvPicPr>
          <p:cNvPr id="184" name="Picture 183" descr="A hand measuring a piece of wire&#10;&#10;AI-generated content may be incorrect.">
            <a:extLst>
              <a:ext uri="{FF2B5EF4-FFF2-40B4-BE49-F238E27FC236}">
                <a16:creationId xmlns:a16="http://schemas.microsoft.com/office/drawing/2014/main" id="{EE34453B-426C-690C-F9EB-0BDB9C34F3ED}"/>
              </a:ext>
            </a:extLst>
          </p:cNvPr>
          <p:cNvPicPr>
            <a:picLocks noChangeAspect="1"/>
          </p:cNvPicPr>
          <p:nvPr/>
        </p:nvPicPr>
        <p:blipFill>
          <a:blip r:embed="rId9"/>
          <a:stretch>
            <a:fillRect/>
          </a:stretch>
        </p:blipFill>
        <p:spPr>
          <a:xfrm>
            <a:off x="12354109" y="11510074"/>
            <a:ext cx="3533019" cy="4723947"/>
          </a:xfrm>
          <a:prstGeom prst="rect">
            <a:avLst/>
          </a:prstGeom>
        </p:spPr>
      </p:pic>
      <p:cxnSp>
        <p:nvCxnSpPr>
          <p:cNvPr id="185" name="Straight Arrow Connector 184">
            <a:extLst>
              <a:ext uri="{FF2B5EF4-FFF2-40B4-BE49-F238E27FC236}">
                <a16:creationId xmlns:a16="http://schemas.microsoft.com/office/drawing/2014/main" id="{241FB534-4C1C-EF09-D5A6-53FBB8E2AFF2}"/>
              </a:ext>
            </a:extLst>
          </p:cNvPr>
          <p:cNvCxnSpPr>
            <a:cxnSpLocks/>
          </p:cNvCxnSpPr>
          <p:nvPr/>
        </p:nvCxnSpPr>
        <p:spPr>
          <a:xfrm flipH="1">
            <a:off x="16130749" y="12494853"/>
            <a:ext cx="2507225" cy="0"/>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sp>
        <p:nvSpPr>
          <p:cNvPr id="186" name="TextBox 185">
            <a:extLst>
              <a:ext uri="{FF2B5EF4-FFF2-40B4-BE49-F238E27FC236}">
                <a16:creationId xmlns:a16="http://schemas.microsoft.com/office/drawing/2014/main" id="{CA562900-6947-DE64-77AD-F8B515AA28D2}"/>
              </a:ext>
            </a:extLst>
          </p:cNvPr>
          <p:cNvSpPr txBox="1"/>
          <p:nvPr/>
        </p:nvSpPr>
        <p:spPr>
          <a:xfrm>
            <a:off x="11535562" y="10515016"/>
            <a:ext cx="6601984" cy="800219"/>
          </a:xfrm>
          <a:prstGeom prst="rect">
            <a:avLst/>
          </a:prstGeom>
          <a:noFill/>
        </p:spPr>
        <p:txBody>
          <a:bodyPr wrap="square" rtlCol="0">
            <a:spAutoFit/>
          </a:bodyPr>
          <a:lstStyle/>
          <a:p>
            <a:r>
              <a:rPr lang="en-US" sz="4600" b="1" dirty="0"/>
              <a:t>Reaches everywhere:</a:t>
            </a:r>
            <a:endParaRPr lang="en-US" sz="4600" dirty="0"/>
          </a:p>
        </p:txBody>
      </p:sp>
      <p:sp>
        <p:nvSpPr>
          <p:cNvPr id="187" name="TextBox 186">
            <a:extLst>
              <a:ext uri="{FF2B5EF4-FFF2-40B4-BE49-F238E27FC236}">
                <a16:creationId xmlns:a16="http://schemas.microsoft.com/office/drawing/2014/main" id="{AB1F8F0B-63EE-DCBE-F3B5-4CFA3D8DFCB6}"/>
              </a:ext>
            </a:extLst>
          </p:cNvPr>
          <p:cNvSpPr txBox="1"/>
          <p:nvPr/>
        </p:nvSpPr>
        <p:spPr>
          <a:xfrm>
            <a:off x="26246806" y="14441567"/>
            <a:ext cx="7089010" cy="800219"/>
          </a:xfrm>
          <a:prstGeom prst="rect">
            <a:avLst/>
          </a:prstGeom>
          <a:noFill/>
        </p:spPr>
        <p:txBody>
          <a:bodyPr wrap="square" rtlCol="0">
            <a:spAutoFit/>
          </a:bodyPr>
          <a:lstStyle/>
          <a:p>
            <a:r>
              <a:rPr lang="en-US" sz="4600" b="1" dirty="0"/>
              <a:t>It has two axis motion.</a:t>
            </a:r>
          </a:p>
        </p:txBody>
      </p:sp>
      <p:cxnSp>
        <p:nvCxnSpPr>
          <p:cNvPr id="188" name="Straight Arrow Connector 187">
            <a:extLst>
              <a:ext uri="{FF2B5EF4-FFF2-40B4-BE49-F238E27FC236}">
                <a16:creationId xmlns:a16="http://schemas.microsoft.com/office/drawing/2014/main" id="{09A26CB2-8753-BCC1-114A-612B5A2C0630}"/>
              </a:ext>
            </a:extLst>
          </p:cNvPr>
          <p:cNvCxnSpPr>
            <a:cxnSpLocks/>
          </p:cNvCxnSpPr>
          <p:nvPr/>
        </p:nvCxnSpPr>
        <p:spPr>
          <a:xfrm>
            <a:off x="24897726" y="14205318"/>
            <a:ext cx="1793259" cy="297922"/>
          </a:xfrm>
          <a:prstGeom prst="straightConnector1">
            <a:avLst/>
          </a:prstGeom>
          <a:ln w="127000">
            <a:tailEnd type="triangle"/>
          </a:ln>
        </p:spPr>
        <p:style>
          <a:lnRef idx="2">
            <a:schemeClr val="accent6"/>
          </a:lnRef>
          <a:fillRef idx="0">
            <a:schemeClr val="accent6"/>
          </a:fillRef>
          <a:effectRef idx="1">
            <a:schemeClr val="accent6"/>
          </a:effectRef>
          <a:fontRef idx="minor">
            <a:schemeClr val="tx1"/>
          </a:fontRef>
        </p:style>
      </p:cxnSp>
      <p:sp>
        <p:nvSpPr>
          <p:cNvPr id="196" name="TextBox 195">
            <a:extLst>
              <a:ext uri="{FF2B5EF4-FFF2-40B4-BE49-F238E27FC236}">
                <a16:creationId xmlns:a16="http://schemas.microsoft.com/office/drawing/2014/main" id="{979B9005-0379-DEE5-39D0-2013556D299B}"/>
              </a:ext>
            </a:extLst>
          </p:cNvPr>
          <p:cNvSpPr txBox="1"/>
          <p:nvPr/>
        </p:nvSpPr>
        <p:spPr>
          <a:xfrm>
            <a:off x="11950494" y="22015574"/>
            <a:ext cx="7089010" cy="800219"/>
          </a:xfrm>
          <a:prstGeom prst="rect">
            <a:avLst/>
          </a:prstGeom>
          <a:noFill/>
        </p:spPr>
        <p:txBody>
          <a:bodyPr wrap="square" rtlCol="0">
            <a:spAutoFit/>
          </a:bodyPr>
          <a:lstStyle/>
          <a:p>
            <a:r>
              <a:rPr lang="en-US" sz="4600" b="1" dirty="0"/>
              <a:t>Tipping Over Calculation:</a:t>
            </a:r>
            <a:endParaRPr lang="en-US" sz="4600" dirty="0"/>
          </a:p>
        </p:txBody>
      </p:sp>
      <p:sp>
        <p:nvSpPr>
          <p:cNvPr id="198" name="TextBox 197">
            <a:extLst>
              <a:ext uri="{FF2B5EF4-FFF2-40B4-BE49-F238E27FC236}">
                <a16:creationId xmlns:a16="http://schemas.microsoft.com/office/drawing/2014/main" id="{D5913F5B-AA35-35E4-9D9C-A0249E39DA64}"/>
              </a:ext>
            </a:extLst>
          </p:cNvPr>
          <p:cNvSpPr txBox="1"/>
          <p:nvPr/>
        </p:nvSpPr>
        <p:spPr>
          <a:xfrm>
            <a:off x="19004788" y="22053286"/>
            <a:ext cx="7089010" cy="800219"/>
          </a:xfrm>
          <a:prstGeom prst="rect">
            <a:avLst/>
          </a:prstGeom>
          <a:noFill/>
        </p:spPr>
        <p:txBody>
          <a:bodyPr wrap="square" rtlCol="0">
            <a:spAutoFit/>
          </a:bodyPr>
          <a:lstStyle/>
          <a:p>
            <a:r>
              <a:rPr lang="en-US" sz="4600" b="1" dirty="0"/>
              <a:t>Dust Removal Efficiency:</a:t>
            </a:r>
            <a:endParaRPr lang="en-US" sz="4600" dirty="0"/>
          </a:p>
        </p:txBody>
      </p:sp>
      <p:sp>
        <p:nvSpPr>
          <p:cNvPr id="199" name="TextBox 198">
            <a:extLst>
              <a:ext uri="{FF2B5EF4-FFF2-40B4-BE49-F238E27FC236}">
                <a16:creationId xmlns:a16="http://schemas.microsoft.com/office/drawing/2014/main" id="{C9B0722B-C542-2AAF-C408-BCB3CBC750A9}"/>
              </a:ext>
            </a:extLst>
          </p:cNvPr>
          <p:cNvSpPr txBox="1"/>
          <p:nvPr/>
        </p:nvSpPr>
        <p:spPr>
          <a:xfrm>
            <a:off x="25806283" y="22053286"/>
            <a:ext cx="7089010" cy="800219"/>
          </a:xfrm>
          <a:prstGeom prst="rect">
            <a:avLst/>
          </a:prstGeom>
          <a:noFill/>
        </p:spPr>
        <p:txBody>
          <a:bodyPr wrap="square" rtlCol="0">
            <a:spAutoFit/>
          </a:bodyPr>
          <a:lstStyle/>
          <a:p>
            <a:r>
              <a:rPr lang="en-US" sz="4600" b="1" dirty="0"/>
              <a:t>Cleaning Time per Meter:</a:t>
            </a:r>
            <a:endParaRPr lang="en-US" sz="4600" dirty="0"/>
          </a:p>
        </p:txBody>
      </p:sp>
      <p:pic>
        <p:nvPicPr>
          <p:cNvPr id="200" name="Picture 199" descr="A screenshot of a computer&#10;&#10;AI-generated content may be incorrect.">
            <a:extLst>
              <a:ext uri="{FF2B5EF4-FFF2-40B4-BE49-F238E27FC236}">
                <a16:creationId xmlns:a16="http://schemas.microsoft.com/office/drawing/2014/main" id="{0D8F96F2-7E86-63B3-39EF-6A6BC445B3D2}"/>
              </a:ext>
            </a:extLst>
          </p:cNvPr>
          <p:cNvPicPr>
            <a:picLocks noChangeAspect="1"/>
          </p:cNvPicPr>
          <p:nvPr/>
        </p:nvPicPr>
        <p:blipFill>
          <a:blip r:embed="rId10"/>
          <a:stretch>
            <a:fillRect/>
          </a:stretch>
        </p:blipFill>
        <p:spPr>
          <a:xfrm>
            <a:off x="12928699" y="23034034"/>
            <a:ext cx="4257058" cy="4667714"/>
          </a:xfrm>
          <a:prstGeom prst="rect">
            <a:avLst/>
          </a:prstGeom>
        </p:spPr>
      </p:pic>
      <p:pic>
        <p:nvPicPr>
          <p:cNvPr id="204" name="Picture 203" descr="A graph of dust removal efficiency across trial&#10;&#10;AI-generated content may be incorrect.">
            <a:extLst>
              <a:ext uri="{FF2B5EF4-FFF2-40B4-BE49-F238E27FC236}">
                <a16:creationId xmlns:a16="http://schemas.microsoft.com/office/drawing/2014/main" id="{5BBEB61A-3F35-06B5-F6C5-ECBB566A20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04788" y="23047268"/>
            <a:ext cx="6981720" cy="4654479"/>
          </a:xfrm>
          <a:prstGeom prst="rect">
            <a:avLst/>
          </a:prstGeom>
        </p:spPr>
      </p:pic>
      <p:pic>
        <p:nvPicPr>
          <p:cNvPr id="206" name="Picture 205" descr="A line graph with orange line&#10;&#10;AI-generated content may be incorrect.">
            <a:extLst>
              <a:ext uri="{FF2B5EF4-FFF2-40B4-BE49-F238E27FC236}">
                <a16:creationId xmlns:a16="http://schemas.microsoft.com/office/drawing/2014/main" id="{AC876291-091D-19DD-91D1-E90725D1B5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021314" y="23311186"/>
            <a:ext cx="6243973" cy="4162648"/>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4BA9E8A1EF74B91306A08D4EF0002" ma:contentTypeVersion="17" ma:contentTypeDescription="Create a new document." ma:contentTypeScope="" ma:versionID="1bcef57ac310fa8c584c1937c67e3fc7">
  <xsd:schema xmlns:xsd="http://www.w3.org/2001/XMLSchema" xmlns:xs="http://www.w3.org/2001/XMLSchema" xmlns:p="http://schemas.microsoft.com/office/2006/metadata/properties" xmlns:ns3="3e2265a6-241d-447e-84c0-d22c65546bbb" xmlns:ns4="c35ec016-431e-4ebd-893d-e1628a78c1a0" targetNamespace="http://schemas.microsoft.com/office/2006/metadata/properties" ma:root="true" ma:fieldsID="d797df37597949294d39e21423d12865" ns3:_="" ns4:_="">
    <xsd:import namespace="3e2265a6-241d-447e-84c0-d22c65546bbb"/>
    <xsd:import namespace="c35ec016-431e-4ebd-893d-e1628a78c1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265a6-241d-447e-84c0-d22c65546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5ec016-431e-4ebd-893d-e1628a78c1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e2265a6-241d-447e-84c0-d22c65546bbb" xsi:nil="true"/>
  </documentManagement>
</p:properties>
</file>

<file path=customXml/itemProps1.xml><?xml version="1.0" encoding="utf-8"?>
<ds:datastoreItem xmlns:ds="http://schemas.openxmlformats.org/officeDocument/2006/customXml" ds:itemID="{626598C6-65FD-4539-B45A-9274DA0AD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265a6-241d-447e-84c0-d22c65546bbb"/>
    <ds:schemaRef ds:uri="c35ec016-431e-4ebd-893d-e1628a78c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D6D248-65D6-4B39-AE43-B564F77340D3}">
  <ds:schemaRefs>
    <ds:schemaRef ds:uri="http://schemas.microsoft.com/sharepoint/v3/contenttype/forms"/>
  </ds:schemaRefs>
</ds:datastoreItem>
</file>

<file path=customXml/itemProps3.xml><?xml version="1.0" encoding="utf-8"?>
<ds:datastoreItem xmlns:ds="http://schemas.openxmlformats.org/officeDocument/2006/customXml" ds:itemID="{17940476-0DB1-4025-A8E8-08C0CEFFA4C8}">
  <ds:schemaRefs>
    <ds:schemaRef ds:uri="http://schemas.microsoft.com/office/2006/documentManagement/types"/>
    <ds:schemaRef ds:uri="http://schemas.microsoft.com/office/2006/metadata/properties"/>
    <ds:schemaRef ds:uri="http://schemas.microsoft.com/office/infopath/2007/PartnerControls"/>
    <ds:schemaRef ds:uri="3e2265a6-241d-447e-84c0-d22c65546bbb"/>
    <ds:schemaRef ds:uri="http://purl.org/dc/terms/"/>
    <ds:schemaRef ds:uri="http://purl.org/dc/elements/1.1/"/>
    <ds:schemaRef ds:uri="http://schemas.openxmlformats.org/package/2006/metadata/core-properties"/>
    <ds:schemaRef ds:uri="http://www.w3.org/XML/1998/namespace"/>
    <ds:schemaRef ds:uri="c35ec016-431e-4ebd-893d-e1628a78c1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271</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Calibri (MS)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ABDULRAMAN EMAD SHARQAWI</cp:lastModifiedBy>
  <cp:revision>8</cp:revision>
  <dcterms:created xsi:type="dcterms:W3CDTF">2025-04-20T10:29:18Z</dcterms:created>
  <dcterms:modified xsi:type="dcterms:W3CDTF">2025-12-04T17:27:57Z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0x010100D6B4BA9E8A1EF74B91306A08D4EF0002</vt:lpwstr>
  </property>
</Properties>
</file>