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5" d="100"/>
          <a:sy n="15" d="100"/>
        </p:scale>
        <p:origin x="1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IAM3D Remote Operations Vehicle for the Excavation of Resources (R.O.V.E.R)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Moath Alqahtani, Omar Modaihij, Mashae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Alzabi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Abdulziz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Algasham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Muhammad Emzir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021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81" y="7791195"/>
            <a:ext cx="9875519" cy="59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dirty="0"/>
              <a:t>This project was developed for the </a:t>
            </a:r>
            <a:r>
              <a:rPr lang="en-US" sz="4800" b="1" dirty="0"/>
              <a:t>ASME IAM 3D Competition</a:t>
            </a:r>
            <a:r>
              <a:rPr lang="en-US" sz="4800" dirty="0"/>
              <a:t>, where teams must design and 3D printed rover from scratch </a:t>
            </a:r>
            <a:r>
              <a:rPr lang="en-US" sz="4800" b="1" dirty="0"/>
              <a:t>to excavate, transport, and deposit resources under FPV control </a:t>
            </a:r>
            <a:r>
              <a:rPr lang="en-US" sz="4800" dirty="0"/>
              <a:t>within strict size, time, and safety constraints.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Situation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965" y="15149380"/>
            <a:ext cx="17051917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542" y="15175187"/>
            <a:ext cx="12329889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and Validation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539" y="7465236"/>
            <a:ext cx="9133061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Size (30.48 × 30.48 × 30.48)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73FF5-C640-C0DC-F0CA-921F58576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936" y="198181"/>
            <a:ext cx="5486876" cy="4633362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CA492ADF-59DD-BDB2-FD6B-046850B1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36" y="1516588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B21FE50-6FE9-FC81-1F4F-E107D498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2073190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Objectives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29412E2-6462-5C6C-0EB8-B6100519F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965" y="6187437"/>
            <a:ext cx="824835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F8DB8E5-39A5-CEE2-14FA-95193173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5310" y="6197368"/>
            <a:ext cx="9561232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 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C00720D-8C11-1B45-90D9-17679B8F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2375" y="6315171"/>
            <a:ext cx="1206405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Winning Strategy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3FBDDCA-19C7-7F7E-B7E7-2A4B177C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2375" y="22935494"/>
            <a:ext cx="12246054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2A1C0E-515A-A855-1FCF-2E1EF3298D62}"/>
              </a:ext>
            </a:extLst>
          </p:cNvPr>
          <p:cNvSpPr txBox="1"/>
          <p:nvPr/>
        </p:nvSpPr>
        <p:spPr>
          <a:xfrm>
            <a:off x="925335" y="16399323"/>
            <a:ext cx="10101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Arial"/>
                <a:ea typeface="ＭＳ Ｐゴシック" pitchFamily="-106" charset="-128"/>
              </a:rPr>
              <a:t>Design and fabricate a mostly </a:t>
            </a:r>
            <a:r>
              <a:rPr lang="en-US" sz="4800" b="1" dirty="0">
                <a:latin typeface="Arial"/>
                <a:ea typeface="ＭＳ Ｐゴシック" pitchFamily="-106" charset="-128"/>
              </a:rPr>
              <a:t>3D-printed FPV-controlled rover that can reliably excavate, transport, and deposit </a:t>
            </a:r>
            <a:r>
              <a:rPr lang="en-US" sz="4800" dirty="0">
                <a:latin typeface="Arial"/>
                <a:ea typeface="ＭＳ Ｐゴシック" pitchFamily="-106" charset="-128"/>
              </a:rPr>
              <a:t>resources within 5 minutes</a:t>
            </a:r>
          </a:p>
        </p:txBody>
      </p:sp>
      <p:pic>
        <p:nvPicPr>
          <p:cNvPr id="1026" name="Picture 2" descr="Shield ">
            <a:extLst>
              <a:ext uri="{FF2B5EF4-FFF2-40B4-BE49-F238E27FC236}">
                <a16:creationId xmlns:a16="http://schemas.microsoft.com/office/drawing/2014/main" id="{712A6C96-E8DF-9216-1B00-ED95C2AA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0" y="2439214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998580-A555-A15C-4AC3-C1C1D0C353ED}"/>
              </a:ext>
            </a:extLst>
          </p:cNvPr>
          <p:cNvSpPr txBox="1"/>
          <p:nvPr/>
        </p:nvSpPr>
        <p:spPr>
          <a:xfrm>
            <a:off x="2417709" y="22224861"/>
            <a:ext cx="8447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/>
              <a:t>Design a </a:t>
            </a:r>
            <a:r>
              <a:rPr lang="en-US" sz="4800" b="1" dirty="0"/>
              <a:t>functional 3D-printed FPV rover</a:t>
            </a:r>
            <a:endParaRPr lang="en-US" sz="4800" dirty="0">
              <a:latin typeface="Arial"/>
              <a:ea typeface="ＭＳ Ｐゴシック" pitchFamily="-106" charset="-128"/>
            </a:endParaRPr>
          </a:p>
        </p:txBody>
      </p:sp>
      <p:pic>
        <p:nvPicPr>
          <p:cNvPr id="1028" name="Picture 4" descr="Efficacy ">
            <a:extLst>
              <a:ext uri="{FF2B5EF4-FFF2-40B4-BE49-F238E27FC236}">
                <a16:creationId xmlns:a16="http://schemas.microsoft.com/office/drawing/2014/main" id="{D89933BE-A1B3-4763-C960-CA104F9A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0" y="262318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BD0FA1C-8418-C9D4-A784-BBF83841BD69}"/>
              </a:ext>
            </a:extLst>
          </p:cNvPr>
          <p:cNvSpPr txBox="1"/>
          <p:nvPr/>
        </p:nvSpPr>
        <p:spPr>
          <a:xfrm>
            <a:off x="2417709" y="24064517"/>
            <a:ext cx="8447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/>
              <a:t>Apply </a:t>
            </a:r>
            <a:r>
              <a:rPr lang="en-US" sz="4800" b="1" dirty="0"/>
              <a:t>optimization and safe </a:t>
            </a:r>
            <a:r>
              <a:rPr lang="en-US" sz="4800" dirty="0"/>
              <a:t>system operation.</a:t>
            </a:r>
            <a:endParaRPr lang="en-US" sz="4800" dirty="0">
              <a:latin typeface="Arial"/>
              <a:ea typeface="ＭＳ Ｐゴシック" pitchFamily="-106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146A3-E494-9B5A-0039-03169D01788E}"/>
              </a:ext>
            </a:extLst>
          </p:cNvPr>
          <p:cNvSpPr txBox="1"/>
          <p:nvPr/>
        </p:nvSpPr>
        <p:spPr>
          <a:xfrm>
            <a:off x="2417709" y="25904174"/>
            <a:ext cx="8447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/>
              <a:t>Excavate, transport, and deposit </a:t>
            </a:r>
            <a:r>
              <a:rPr lang="en-US" sz="4800" dirty="0"/>
              <a:t>resources efficiently</a:t>
            </a:r>
            <a:endParaRPr lang="en-US" sz="4800" dirty="0">
              <a:latin typeface="Arial"/>
              <a:ea typeface="ＭＳ Ｐゴシック" pitchFamily="-106" charset="-128"/>
            </a:endParaRPr>
          </a:p>
        </p:txBody>
      </p:sp>
      <p:pic>
        <p:nvPicPr>
          <p:cNvPr id="1032" name="Picture 8" descr="Design thinking ">
            <a:extLst>
              <a:ext uri="{FF2B5EF4-FFF2-40B4-BE49-F238E27FC236}">
                <a16:creationId xmlns:a16="http://schemas.microsoft.com/office/drawing/2014/main" id="{9CE5FE50-9EB8-5544-51E0-E35723D0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0" y="225524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9">
            <a:extLst>
              <a:ext uri="{FF2B5EF4-FFF2-40B4-BE49-F238E27FC236}">
                <a16:creationId xmlns:a16="http://schemas.microsoft.com/office/drawing/2014/main" id="{94C14B88-114D-2513-A62D-86C31471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539" y="8615297"/>
            <a:ext cx="9133061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4S Battery &amp; Physical Kill switch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401BCC96-D1FD-B3B2-D42B-A256E9BAE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539" y="9765358"/>
            <a:ext cx="9133061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Springs Max D=1.27 cm, L=5.08cm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03D00FC9-43C0-1E7F-3ADC-5C7F8A55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539" y="10915419"/>
            <a:ext cx="9133061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3 min setup &amp; 5 min run limit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4B9A03C4-6359-B96F-0AE2-61E36C2A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539" y="12065480"/>
            <a:ext cx="9133061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Chassis must be 3D printed </a:t>
            </a: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6FCD28EC-E3EB-0B60-5735-C00C9F4E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539" y="13215540"/>
            <a:ext cx="9133061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Operated via FPV</a:t>
            </a: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EB85A3DD-E4CA-E81D-25AC-7819D65F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3481" y="7634920"/>
            <a:ext cx="9133061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Transport and deposit at least 50 g of resources within the 5-minute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181F8E97-B3D0-1B58-ED88-4FE23F92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3481" y="9366817"/>
            <a:ext cx="9133061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Excavation system must handle resource objects sized between 1 cm³ and 10.16 cm³.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0FC37836-8AA7-B718-BDB9-826195AF0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3481" y="11806600"/>
            <a:ext cx="9133061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FPV system high-quality continuous video</a:t>
            </a: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B12C691A-47ED-1333-7FFC-2E5B240BC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3481" y="13538497"/>
            <a:ext cx="9133061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6.	Vehicle weight not exceed 4.5 kg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8C957D39-AAF5-8AE8-F052-6DE62473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2411" y="7808812"/>
            <a:ext cx="10967326" cy="52651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000" b="1" dirty="0">
                <a:latin typeface="Nunito" panose="00000500000000000000" pitchFamily="2" charset="0"/>
              </a:rPr>
              <a:t>Phase I: Exploration first (30s)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B68773-C14F-FABA-732C-1FA2CC0BAD0F}"/>
              </a:ext>
            </a:extLst>
          </p:cNvPr>
          <p:cNvSpPr/>
          <p:nvPr/>
        </p:nvSpPr>
        <p:spPr>
          <a:xfrm>
            <a:off x="29598316" y="7605637"/>
            <a:ext cx="1010032" cy="9815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63" name="Picture 62" descr="A diagram of a metal detector&#10;&#10;AI-generated content may be incorrect.">
            <a:extLst>
              <a:ext uri="{FF2B5EF4-FFF2-40B4-BE49-F238E27FC236}">
                <a16:creationId xmlns:a16="http://schemas.microsoft.com/office/drawing/2014/main" id="{CD51EF03-CA10-5B5B-3EE5-93EB94185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748" y="8557490"/>
            <a:ext cx="2511158" cy="2123404"/>
          </a:xfrm>
          <a:prstGeom prst="rect">
            <a:avLst/>
          </a:prstGeom>
        </p:spPr>
      </p:pic>
      <p:sp>
        <p:nvSpPr>
          <p:cNvPr id="1024" name="TextBox 19">
            <a:extLst>
              <a:ext uri="{FF2B5EF4-FFF2-40B4-BE49-F238E27FC236}">
                <a16:creationId xmlns:a16="http://schemas.microsoft.com/office/drawing/2014/main" id="{F62BD35A-065E-C49C-C7E5-02149B84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2748" y="10842328"/>
            <a:ext cx="3671101" cy="6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Detect metals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D988DCB2-CD85-452D-A2AF-D4B792EAD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302" y="8498428"/>
            <a:ext cx="2348154" cy="2316422"/>
          </a:xfrm>
          <a:prstGeom prst="rect">
            <a:avLst/>
          </a:prstGeom>
        </p:spPr>
      </p:pic>
      <p:sp>
        <p:nvSpPr>
          <p:cNvPr id="1029" name="TextBox 19">
            <a:extLst>
              <a:ext uri="{FF2B5EF4-FFF2-40B4-BE49-F238E27FC236}">
                <a16:creationId xmlns:a16="http://schemas.microsoft.com/office/drawing/2014/main" id="{4BC2F06B-5353-D6E5-9907-8007BF90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2573" y="10813032"/>
            <a:ext cx="3671101" cy="6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Scan Strategies</a:t>
            </a:r>
          </a:p>
        </p:txBody>
      </p:sp>
      <p:sp>
        <p:nvSpPr>
          <p:cNvPr id="1031" name="TextBox 19">
            <a:extLst>
              <a:ext uri="{FF2B5EF4-FFF2-40B4-BE49-F238E27FC236}">
                <a16:creationId xmlns:a16="http://schemas.microsoft.com/office/drawing/2014/main" id="{C1AC4858-5ED3-40F4-DA76-994C51CA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1829" y="8981013"/>
            <a:ext cx="3671101" cy="11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7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033" name="TextBox 19">
            <a:extLst>
              <a:ext uri="{FF2B5EF4-FFF2-40B4-BE49-F238E27FC236}">
                <a16:creationId xmlns:a16="http://schemas.microsoft.com/office/drawing/2014/main" id="{3C931966-EBFE-1D4C-E7C1-14A3E75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5655" y="8964508"/>
            <a:ext cx="3671101" cy="11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7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34" name="TextBox 19">
            <a:extLst>
              <a:ext uri="{FF2B5EF4-FFF2-40B4-BE49-F238E27FC236}">
                <a16:creationId xmlns:a16="http://schemas.microsoft.com/office/drawing/2014/main" id="{1DE96345-D982-1BD0-5557-12C4964E0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911" y="8891525"/>
            <a:ext cx="3830370" cy="15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Domain</a:t>
            </a:r>
          </a:p>
          <a:p>
            <a:pPr algn="ctr"/>
            <a:r>
              <a:rPr lang="en-US" sz="48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Knowledge</a:t>
            </a:r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id="{62439D3D-0D7B-7482-FE62-8FF1049F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5101" y="11655858"/>
            <a:ext cx="10967326" cy="52651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000" b="1" dirty="0">
                <a:latin typeface="Nunito" panose="00000500000000000000" pitchFamily="2" charset="0"/>
              </a:rPr>
              <a:t>Phase 2: Optimization </a:t>
            </a:r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81DEFE24-EE97-B0B7-4C60-92E9523226D6}"/>
              </a:ext>
            </a:extLst>
          </p:cNvPr>
          <p:cNvSpPr/>
          <p:nvPr/>
        </p:nvSpPr>
        <p:spPr>
          <a:xfrm>
            <a:off x="29641006" y="11452683"/>
            <a:ext cx="1010032" cy="9815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38" name="Picture 1037" descr="A diagram of a line graph&#10;&#10;AI-generated content may be incorrect.">
            <a:extLst>
              <a:ext uri="{FF2B5EF4-FFF2-40B4-BE49-F238E27FC236}">
                <a16:creationId xmlns:a16="http://schemas.microsoft.com/office/drawing/2014/main" id="{41347F46-47DA-1060-F936-9BF204F9C9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998" y="12354062"/>
            <a:ext cx="1978220" cy="1978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C87E1706-17EA-7A24-1E4D-A9181A199F14}"/>
                  </a:ext>
                </a:extLst>
              </p:cNvPr>
              <p:cNvSpPr txBox="1"/>
              <p:nvPr/>
            </p:nvSpPr>
            <p:spPr>
              <a:xfrm>
                <a:off x="22719189" y="12680720"/>
                <a:ext cx="21595404" cy="1266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i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sepChr m:val=",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func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sepChr m:val=",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C87E1706-17EA-7A24-1E4D-A9181A19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189" y="12680720"/>
                <a:ext cx="21595404" cy="1266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1" name="TextBox 19">
            <a:extLst>
              <a:ext uri="{FF2B5EF4-FFF2-40B4-BE49-F238E27FC236}">
                <a16:creationId xmlns:a16="http://schemas.microsoft.com/office/drawing/2014/main" id="{E8AEF4A6-5722-B12B-7530-C1FE7F97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2930" y="14433834"/>
            <a:ext cx="5469795" cy="6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600" dirty="0"/>
              <a:t>Live Solution Dashboard </a:t>
            </a:r>
            <a:endParaRPr lang="en-US" sz="3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42" name="TextBox 19">
            <a:extLst>
              <a:ext uri="{FF2B5EF4-FFF2-40B4-BE49-F238E27FC236}">
                <a16:creationId xmlns:a16="http://schemas.microsoft.com/office/drawing/2014/main" id="{15C2FE69-A485-B721-08D1-64017906B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542" y="14384762"/>
            <a:ext cx="5899394" cy="6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600" dirty="0"/>
              <a:t>Full MIP Model (integrated)</a:t>
            </a:r>
            <a:endParaRPr lang="en-US" sz="3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46" name="Arrow: Down 1045">
            <a:extLst>
              <a:ext uri="{FF2B5EF4-FFF2-40B4-BE49-F238E27FC236}">
                <a16:creationId xmlns:a16="http://schemas.microsoft.com/office/drawing/2014/main" id="{4B97D4B6-E2F8-B260-A763-43421D594EDC}"/>
              </a:ext>
            </a:extLst>
          </p:cNvPr>
          <p:cNvSpPr/>
          <p:nvPr/>
        </p:nvSpPr>
        <p:spPr>
          <a:xfrm rot="16200000">
            <a:off x="36223699" y="13138334"/>
            <a:ext cx="1003300" cy="55871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104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EACD479-9347-7704-06CA-2280F5B1A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316" y="20297041"/>
            <a:ext cx="2520937" cy="2520937"/>
          </a:xfrm>
          <a:prstGeom prst="rect">
            <a:avLst/>
          </a:prstGeom>
        </p:spPr>
      </p:pic>
      <p:sp>
        <p:nvSpPr>
          <p:cNvPr id="1049" name="TextBox 19">
            <a:extLst>
              <a:ext uri="{FF2B5EF4-FFF2-40B4-BE49-F238E27FC236}">
                <a16:creationId xmlns:a16="http://schemas.microsoft.com/office/drawing/2014/main" id="{1888CCDE-931B-2F7F-AF4B-41A106D1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9030" y="20867990"/>
            <a:ext cx="8832638" cy="11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600" dirty="0"/>
              <a:t>For more information and videos, please visit the QR code</a:t>
            </a:r>
            <a:endParaRPr lang="en-US" sz="3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1050" name="Picture 104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401189-9134-F528-B191-CB7E03EB11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19" y="17662090"/>
            <a:ext cx="5801741" cy="2186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51" name="Picture 105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ABD130-FA3B-CB18-5C9C-1AA9094632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574" y="17622414"/>
            <a:ext cx="6381915" cy="267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52" name="TextBox 19">
            <a:extLst>
              <a:ext uri="{FF2B5EF4-FFF2-40B4-BE49-F238E27FC236}">
                <a16:creationId xmlns:a16="http://schemas.microsoft.com/office/drawing/2014/main" id="{17D26DC1-0926-4583-5966-50868A020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8574" y="16585610"/>
            <a:ext cx="11933128" cy="6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3600" dirty="0"/>
              <a:t>Simulated many scenarios through valid Models</a:t>
            </a:r>
            <a:endParaRPr lang="en-US" sz="3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1054" name="Picture 1053" descr="A robotic arm with camera attached&#10;&#10;AI-generated content may be incorrect.">
            <a:extLst>
              <a:ext uri="{FF2B5EF4-FFF2-40B4-BE49-F238E27FC236}">
                <a16:creationId xmlns:a16="http://schemas.microsoft.com/office/drawing/2014/main" id="{F323B337-B901-CB4D-F2C9-2BB2529AA9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568" y="17257237"/>
            <a:ext cx="6612161" cy="9462841"/>
          </a:xfrm>
          <a:prstGeom prst="rect">
            <a:avLst/>
          </a:prstGeom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323D5C7A-9AA8-9BEF-F817-734990B31187}"/>
              </a:ext>
            </a:extLst>
          </p:cNvPr>
          <p:cNvSpPr/>
          <p:nvPr/>
        </p:nvSpPr>
        <p:spPr>
          <a:xfrm>
            <a:off x="11239166" y="16752999"/>
            <a:ext cx="5060967" cy="1818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Dual FPV cameras (front + arm)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B4F3B7EB-8220-846F-2748-AA7BE4FB0F2B}"/>
              </a:ext>
            </a:extLst>
          </p:cNvPr>
          <p:cNvCxnSpPr>
            <a:cxnSpLocks/>
            <a:endCxn id="1055" idx="3"/>
          </p:cNvCxnSpPr>
          <p:nvPr/>
        </p:nvCxnSpPr>
        <p:spPr>
          <a:xfrm flipH="1" flipV="1">
            <a:off x="16300133" y="17662090"/>
            <a:ext cx="3088794" cy="2627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0D49A763-3B9D-1C99-D2BC-57089768C0EE}"/>
              </a:ext>
            </a:extLst>
          </p:cNvPr>
          <p:cNvSpPr/>
          <p:nvPr/>
        </p:nvSpPr>
        <p:spPr>
          <a:xfrm>
            <a:off x="11094389" y="23985615"/>
            <a:ext cx="5617873" cy="270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3D-printed chassis engineered for strength, low weight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CDA0E78B-3E7D-9D44-6811-94D05C8B850D}"/>
              </a:ext>
            </a:extLst>
          </p:cNvPr>
          <p:cNvSpPr/>
          <p:nvPr/>
        </p:nvSpPr>
        <p:spPr>
          <a:xfrm>
            <a:off x="23712582" y="17131276"/>
            <a:ext cx="5617873" cy="3892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Multi-joint robotic arm with high-torque servos enables scooping, gripping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2EE9DA5B-1735-AB6B-31F1-E31C854C3F8E}"/>
              </a:ext>
            </a:extLst>
          </p:cNvPr>
          <p:cNvSpPr/>
          <p:nvPr/>
        </p:nvSpPr>
        <p:spPr>
          <a:xfrm>
            <a:off x="11062275" y="21617122"/>
            <a:ext cx="5617873" cy="1474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Raspberry Pi handles PS4 input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3FA6CD3A-4A3A-1409-05E1-0EA9EFAA2622}"/>
              </a:ext>
            </a:extLst>
          </p:cNvPr>
          <p:cNvSpPr/>
          <p:nvPr/>
        </p:nvSpPr>
        <p:spPr>
          <a:xfrm>
            <a:off x="11087799" y="19682231"/>
            <a:ext cx="5617873" cy="1474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Two Arduino </a:t>
            </a:r>
            <a:r>
              <a:rPr lang="en-US" sz="4800" dirty="0" err="1">
                <a:solidFill>
                  <a:schemeClr val="tx1"/>
                </a:solidFill>
              </a:rPr>
              <a:t>Unos</a:t>
            </a:r>
            <a:r>
              <a:rPr lang="en-US" sz="4800" dirty="0">
                <a:solidFill>
                  <a:schemeClr val="tx1"/>
                </a:solidFill>
              </a:rPr>
              <a:t> split control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AFF28D21-3751-E3D8-7399-172CF5740248}"/>
              </a:ext>
            </a:extLst>
          </p:cNvPr>
          <p:cNvSpPr/>
          <p:nvPr/>
        </p:nvSpPr>
        <p:spPr>
          <a:xfrm>
            <a:off x="19805310" y="27306255"/>
            <a:ext cx="5319396" cy="2771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Integrated kill switch ensures instant system shutdown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FCD0CCF6-8485-3ABF-3DAC-E934DA6596C1}"/>
              </a:ext>
            </a:extLst>
          </p:cNvPr>
          <p:cNvCxnSpPr>
            <a:cxnSpLocks/>
            <a:endCxn id="1059" idx="1"/>
          </p:cNvCxnSpPr>
          <p:nvPr/>
        </p:nvCxnSpPr>
        <p:spPr>
          <a:xfrm flipV="1">
            <a:off x="20762234" y="19077744"/>
            <a:ext cx="2950348" cy="1946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F3572487-D545-66EE-F696-A9FCFB21F450}"/>
              </a:ext>
            </a:extLst>
          </p:cNvPr>
          <p:cNvCxnSpPr>
            <a:cxnSpLocks/>
            <a:endCxn id="1063" idx="0"/>
          </p:cNvCxnSpPr>
          <p:nvPr/>
        </p:nvCxnSpPr>
        <p:spPr>
          <a:xfrm>
            <a:off x="20006642" y="25306547"/>
            <a:ext cx="2458366" cy="1999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A79D4CB9-FE68-3202-CB15-D9D388DA644D}"/>
              </a:ext>
            </a:extLst>
          </p:cNvPr>
          <p:cNvCxnSpPr>
            <a:cxnSpLocks/>
          </p:cNvCxnSpPr>
          <p:nvPr/>
        </p:nvCxnSpPr>
        <p:spPr>
          <a:xfrm flipH="1">
            <a:off x="16645112" y="24247449"/>
            <a:ext cx="1756425" cy="1022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0A412BBB-06E0-EFEE-AA86-4696B15A1647}"/>
              </a:ext>
            </a:extLst>
          </p:cNvPr>
          <p:cNvCxnSpPr>
            <a:cxnSpLocks/>
            <a:endCxn id="1061" idx="3"/>
          </p:cNvCxnSpPr>
          <p:nvPr/>
        </p:nvCxnSpPr>
        <p:spPr>
          <a:xfrm flipH="1" flipV="1">
            <a:off x="16680148" y="22354335"/>
            <a:ext cx="2193224" cy="1421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69CB956A-EBE4-E6ED-F1EC-315245D31222}"/>
              </a:ext>
            </a:extLst>
          </p:cNvPr>
          <p:cNvCxnSpPr>
            <a:cxnSpLocks/>
          </p:cNvCxnSpPr>
          <p:nvPr/>
        </p:nvCxnSpPr>
        <p:spPr>
          <a:xfrm flipH="1" flipV="1">
            <a:off x="16715184" y="20461221"/>
            <a:ext cx="2461816" cy="3602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4A8D0DA1-9B19-9249-5D78-68241710AEB1}"/>
              </a:ext>
            </a:extLst>
          </p:cNvPr>
          <p:cNvSpPr/>
          <p:nvPr/>
        </p:nvSpPr>
        <p:spPr>
          <a:xfrm>
            <a:off x="24088319" y="23017838"/>
            <a:ext cx="5060967" cy="2771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TPU terrain-adaptive wheels with strong grip for sand</a:t>
            </a:r>
            <a:endParaRPr lang="en-US" sz="4600" dirty="0">
              <a:solidFill>
                <a:schemeClr val="tx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FA8FB929-750D-3EFB-5996-36A4D8BBE777}"/>
              </a:ext>
            </a:extLst>
          </p:cNvPr>
          <p:cNvCxnSpPr>
            <a:cxnSpLocks/>
          </p:cNvCxnSpPr>
          <p:nvPr/>
        </p:nvCxnSpPr>
        <p:spPr>
          <a:xfrm>
            <a:off x="22666340" y="24077845"/>
            <a:ext cx="1528824" cy="249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" name="TextBox 19">
            <a:extLst>
              <a:ext uri="{FF2B5EF4-FFF2-40B4-BE49-F238E27FC236}">
                <a16:creationId xmlns:a16="http://schemas.microsoft.com/office/drawing/2014/main" id="{1E8F8477-03F2-E6F2-1448-AC8E66CF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483" y="24611394"/>
            <a:ext cx="13352012" cy="27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400" dirty="0"/>
              <a:t>The project successfully developed a functional, 3D-printed, FPV-controlled rover with a robotic arm to reliably excavate, transport, and deposit resources within the 5-minute competition limit</a:t>
            </a: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350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Cambria Math</vt:lpstr>
      <vt:lpstr>Nunito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Moath Alqahtani</cp:lastModifiedBy>
  <cp:revision>8</cp:revision>
  <dcterms:created xsi:type="dcterms:W3CDTF">2025-04-20T10:29:18Z</dcterms:created>
  <dcterms:modified xsi:type="dcterms:W3CDTF">2025-12-04T20:56:59Z</dcterms:modified>
</cp:coreProperties>
</file>