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 varScale="1">
        <p:scale>
          <a:sx n="24" d="100"/>
          <a:sy n="24" d="100"/>
        </p:scale>
        <p:origin x="14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5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5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0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0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1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2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3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8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4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4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0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0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4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49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5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5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15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616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6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10486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4/12/2025</a:t>
            </a:fld>
            <a:endParaRPr lang="en-SG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 Placeholder 5"/>
          <p:cNvSpPr txBox="1"/>
          <p:nvPr/>
        </p:nvSpPr>
        <p:spPr>
          <a:xfrm>
            <a:off x="5246251" y="6593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</a:pPr>
            <a:r>
              <a:rPr lang="en-GB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Enhancing CO₂ Capture Using MEA + Glycerol Solvent Blends for Reduced Solvent Loss and Energy Demand</a:t>
            </a:r>
            <a:br>
              <a:rPr lang="en-GB" sz="9000" b="1" dirty="0">
                <a:solidFill>
                  <a:srgbClr val="C5E0B3"/>
                </a:solidFill>
                <a:latin typeface="Calibri" panose="020F0502020204030204" pitchFamily="34" charset="0"/>
              </a:rPr>
            </a:b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48587" name="Text Placeholder 5"/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48588" name="Text Placeholder 5"/>
          <p:cNvSpPr txBox="1"/>
          <p:nvPr/>
        </p:nvSpPr>
        <p:spPr>
          <a:xfrm>
            <a:off x="4465211" y="2905807"/>
            <a:ext cx="31779234" cy="177605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Waleed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Hamadalla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Abdulelah Alharbi, Musallam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Alhajji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Albaraa Alzahrani</a:t>
            </a:r>
          </a:p>
          <a:p>
            <a:pPr algn="ctr" defTabSz="3458319">
              <a:spcBef>
                <a:spcPct val="20000"/>
              </a:spcBef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Esam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Alhomaidhi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8589" name="TextBox 6"/>
          <p:cNvSpPr txBox="1"/>
          <p:nvPr/>
        </p:nvSpPr>
        <p:spPr>
          <a:xfrm>
            <a:off x="698951" y="891869"/>
            <a:ext cx="3766260" cy="399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90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6600" b="1" dirty="0">
                <a:solidFill>
                  <a:srgbClr val="02616D"/>
                </a:solidFill>
              </a:rPr>
              <a:t>016</a:t>
            </a:r>
            <a:endParaRPr lang="en-SG" sz="9600" b="1" dirty="0">
              <a:solidFill>
                <a:srgbClr val="02616D"/>
              </a:solidFill>
            </a:endParaRPr>
          </a:p>
        </p:txBody>
      </p:sp>
      <p:sp>
        <p:nvSpPr>
          <p:cNvPr id="1048590" name="TextBox 19"/>
          <p:cNvSpPr txBox="1">
            <a:spLocks noChangeArrowheads="1"/>
          </p:cNvSpPr>
          <p:nvPr/>
        </p:nvSpPr>
        <p:spPr bwMode="auto">
          <a:xfrm>
            <a:off x="925336" y="7660112"/>
            <a:ext cx="9875519" cy="8999456"/>
          </a:xfrm>
          <a:prstGeom prst="rect">
            <a:avLst/>
          </a:prstGeom>
          <a:noFill/>
          <a:ln>
            <a:noFill/>
          </a:ln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Companies like Aramco and Air Products face a problem with CO₂ capture systems that rely on MEA alone: they consume too much energy, require constant maintenance, and suffer from solvent volatility and degradation. our MEA + Glycerol blend is a CO₂ capture system that delivers significantly improved energy efficiency. Unlike standard MEA, our solution offers greater solvent stability, reducing both losses and long-term costs.</a:t>
            </a:r>
          </a:p>
        </p:txBody>
      </p:sp>
      <p:sp>
        <p:nvSpPr>
          <p:cNvPr id="1048591" name="Rectangle 10"/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 panose="00000500000000000000" pitchFamily="2" charset="0"/>
              </a:rPr>
              <a:t>Elevator pitch</a:t>
            </a:r>
          </a:p>
        </p:txBody>
      </p:sp>
      <p:sp>
        <p:nvSpPr>
          <p:cNvPr id="1048592" name="Rectangle 10"/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 panose="00000500000000000000" pitchFamily="2" charset="0"/>
              </a:rPr>
              <a:t>Schematics</a:t>
            </a:r>
          </a:p>
        </p:txBody>
      </p:sp>
      <p:sp>
        <p:nvSpPr>
          <p:cNvPr id="1048593" name="Rectangle 10"/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 panose="00000500000000000000" pitchFamily="2" charset="0"/>
              </a:rPr>
              <a:t>Prototype </a:t>
            </a:r>
          </a:p>
        </p:txBody>
      </p:sp>
      <p:sp>
        <p:nvSpPr>
          <p:cNvPr id="1048594" name="Rectangle 10"/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 panose="00000500000000000000" pitchFamily="2" charset="0"/>
              </a:rPr>
              <a:t>Novelty</a:t>
            </a:r>
          </a:p>
        </p:txBody>
      </p:sp>
      <p:pic>
        <p:nvPicPr>
          <p:cNvPr id="209715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4445" y="455570"/>
            <a:ext cx="5505165" cy="4925995"/>
          </a:xfrm>
          <a:prstGeom prst="rect">
            <a:avLst/>
          </a:prstGeom>
        </p:spPr>
      </p:pic>
      <p:sp>
        <p:nvSpPr>
          <p:cNvPr id="1048596" name="Rectangle 10"/>
          <p:cNvSpPr>
            <a:spLocks noChangeArrowheads="1"/>
          </p:cNvSpPr>
          <p:nvPr/>
        </p:nvSpPr>
        <p:spPr bwMode="auto">
          <a:xfrm>
            <a:off x="925336" y="1694750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 panose="00000500000000000000" pitchFamily="2" charset="0"/>
              </a:rPr>
              <a:t>Creativity</a:t>
            </a:r>
            <a:endParaRPr sz="2800" dirty="0"/>
          </a:p>
        </p:txBody>
      </p:sp>
      <p:pic>
        <p:nvPicPr>
          <p:cNvPr id="2097153" name="Picture 17" descr="A laboratory equipment with tubes and tubes  AI-generated content may be incorrec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02536" y="7444940"/>
            <a:ext cx="9875520" cy="9338668"/>
          </a:xfrm>
          <a:prstGeom prst="rect">
            <a:avLst/>
          </a:prstGeom>
        </p:spPr>
      </p:pic>
      <p:sp>
        <p:nvSpPr>
          <p:cNvPr id="1048597" name="Rectangle 10"/>
          <p:cNvSpPr>
            <a:spLocks noChangeArrowheads="1"/>
          </p:cNvSpPr>
          <p:nvPr/>
        </p:nvSpPr>
        <p:spPr bwMode="auto">
          <a:xfrm>
            <a:off x="21702536" y="1694750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 panose="00000500000000000000" pitchFamily="2" charset="0"/>
              </a:rPr>
              <a:t>Experimental Results </a:t>
            </a:r>
          </a:p>
        </p:txBody>
      </p:sp>
      <p:pic>
        <p:nvPicPr>
          <p:cNvPr id="2097154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3937" y="7444940"/>
            <a:ext cx="9834993" cy="4814428"/>
          </a:xfrm>
          <a:prstGeom prst="rect">
            <a:avLst/>
          </a:prstGeom>
        </p:spPr>
      </p:pic>
      <p:sp>
        <p:nvSpPr>
          <p:cNvPr id="1048598" name="Rectangle 10"/>
          <p:cNvSpPr>
            <a:spLocks noChangeArrowheads="1"/>
          </p:cNvSpPr>
          <p:nvPr/>
        </p:nvSpPr>
        <p:spPr bwMode="auto">
          <a:xfrm>
            <a:off x="11313937" y="16937430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 pitchFamily="2" charset="0"/>
              </a:rPr>
              <a:t>Constraints &amp; specifications</a:t>
            </a:r>
            <a:endParaRPr sz="2800" dirty="0">
              <a:latin typeface="Nunito" pitchFamily="2" charset="0"/>
            </a:endParaRPr>
          </a:p>
        </p:txBody>
      </p:sp>
      <p:pic>
        <p:nvPicPr>
          <p:cNvPr id="2097155" name="Picture 23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1271427" y="11791295"/>
            <a:ext cx="9829800" cy="4818888"/>
          </a:xfrm>
          <a:prstGeom prst="rect">
            <a:avLst/>
          </a:prstGeom>
        </p:spPr>
      </p:pic>
      <p:pic>
        <p:nvPicPr>
          <p:cNvPr id="11" name="Picture 10" descr="Several hands pointing at different types of energy&#10;&#10;AI-generated content may be incorrect.">
            <a:extLst>
              <a:ext uri="{FF2B5EF4-FFF2-40B4-BE49-F238E27FC236}">
                <a16:creationId xmlns:a16="http://schemas.microsoft.com/office/drawing/2014/main" id="{26952C19-D71A-F219-D00D-435860C5C06A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2091137" y="7316079"/>
            <a:ext cx="9875520" cy="9262872"/>
          </a:xfrm>
          <a:prstGeom prst="rect">
            <a:avLst/>
          </a:prstGeom>
        </p:spPr>
      </p:pic>
      <p:pic>
        <p:nvPicPr>
          <p:cNvPr id="13" name="Picture 12" descr="A diagram of a mechanical sizing process&#10;&#10;AI-generated content may be incorrect.">
            <a:extLst>
              <a:ext uri="{FF2B5EF4-FFF2-40B4-BE49-F238E27FC236}">
                <a16:creationId xmlns:a16="http://schemas.microsoft.com/office/drawing/2014/main" id="{C6FB850C-9F34-339E-42BE-C0E4A949F88E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25335" y="18364090"/>
            <a:ext cx="9875520" cy="9262872"/>
          </a:xfrm>
          <a:prstGeom prst="rect">
            <a:avLst/>
          </a:prstGeom>
        </p:spPr>
      </p:pic>
      <p:pic>
        <p:nvPicPr>
          <p:cNvPr id="19" name="Picture 18" descr="A blue and green rectangles with text&#10;&#10;AI-generated content may be incorrect.">
            <a:extLst>
              <a:ext uri="{FF2B5EF4-FFF2-40B4-BE49-F238E27FC236}">
                <a16:creationId xmlns:a16="http://schemas.microsoft.com/office/drawing/2014/main" id="{91A4E91F-C5E0-6FAF-44EB-42D63DA032B2}"/>
              </a:ext>
            </a:extLst>
          </p:cNvPr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11402165" y="18198837"/>
            <a:ext cx="9875520" cy="926287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979CEB-4F8D-F29E-A34E-9EE440C6E3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878995" y="18364090"/>
            <a:ext cx="9746703" cy="49033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946A24-3E09-8216-C9B3-16EFEAC56C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78995" y="23258716"/>
            <a:ext cx="9746703" cy="4549263"/>
          </a:xfrm>
          <a:prstGeom prst="rect">
            <a:avLst/>
          </a:prstGeom>
        </p:spPr>
      </p:pic>
      <p:sp>
        <p:nvSpPr>
          <p:cNvPr id="22" name="Rectangle 10">
            <a:extLst>
              <a:ext uri="{FF2B5EF4-FFF2-40B4-BE49-F238E27FC236}">
                <a16:creationId xmlns:a16="http://schemas.microsoft.com/office/drawing/2014/main" id="{B14C0E13-2524-2649-526D-B002917B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16947508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/>
            <a:r>
              <a:rPr lang="en-US" sz="6000" b="1" dirty="0">
                <a:latin typeface="Nunito" panose="00000500000000000000" pitchFamily="2" charset="0"/>
              </a:rPr>
              <a:t>Conclusion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31608939-179B-54D5-C82F-BB490934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1137" y="18152411"/>
            <a:ext cx="9875519" cy="4332193"/>
          </a:xfrm>
          <a:prstGeom prst="rect">
            <a:avLst/>
          </a:prstGeom>
          <a:noFill/>
          <a:ln>
            <a:noFill/>
          </a:ln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GB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From the results of the experiment, we can see that the 7:3 ratio had the best CO2 capture efficiency at 0.575 mol CO2 per mol solvent, as well as the best MEA + glycerol solvent regeneration efficiency at 94%.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165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ALBARAA AZIB ALZAHRANI</cp:lastModifiedBy>
  <cp:revision>2</cp:revision>
  <dcterms:created xsi:type="dcterms:W3CDTF">2025-04-20T04:29:18Z</dcterms:created>
  <dcterms:modified xsi:type="dcterms:W3CDTF">2025-12-04T19:20:08Z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8d5bbf13b1ab4d8ab67e461ae3a252e0</vt:lpwstr>
  </property>
</Properties>
</file>