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6247" autoAdjust="0"/>
  </p:normalViewPr>
  <p:slideViewPr>
    <p:cSldViewPr snapToGrid="0">
      <p:cViewPr>
        <p:scale>
          <a:sx n="36" d="100"/>
          <a:sy n="36" d="100"/>
        </p:scale>
        <p:origin x="1832"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0" timeString="2025-12-03T17:22:16.281"/>
    </inkml:context>
    <inkml:brush xml:id="br0">
      <inkml:brushProperty name="width" value="0.1" units="cm"/>
      <inkml:brushProperty name="height" value="0.1" units="cm"/>
      <inkml:brushProperty name="color" value="#E71225"/>
    </inkml:brush>
  </inkml:definitions>
  <inkml:trace contextRef="#ctx0" brushRef="#br0">47943 21828 1496,'0'-1'87,"0"1"-1,0-1 0,0 1 0,0-2 0,0 2 1,1-1-1,-1 1 0,0-1 0,0 1 1,0-2-1,2 2 0,-2-1 0,0 1 1,1 0-1,-1-1 0,1-1 0,-1 2-68,2-1 0,-2 1 0,0 0 0,1-1-1,-1 1 1,0-2 0,0 2 0,1-1 0,-1 1 0,0 0-1,0-1 1,0 1 0,0-2 0,0 2 0,0-1 0,2 1 0,-2-1-1,0 1 1,0-2 0,0 2 0,-2-1 0,2 1 0,0-1-1,0 1 1,0-2 0,-16-56 243,16 58-257,0-2 0,0 2-1,0 0 1,0 0-1,0-1 1,0 1-1,0 0 1,0 0-1,0 0 1,2-1-1,-2 1 1,0 0-1,0 0 1,0-2-1,0 2 1,0 0-1,0 0 1,0 0-1,1-1 1,-1 1 0,0 0-1,0 0 1,0 0-1,0-1 1,1 1-1,-1 0 1,0 0-1,0 0 1,0 0-1,2 0 1,-2 0-1,0-2 1,0 2-1,1 0 1,16-1 141,19 5-36,35 9 647,8 3 202,6 0-710,-37-8-202,0 2 1,64 20-1,53 13-3,-6-22-7,-128-19-16,-2-2-1,2 0 0,39-7 1,-50 2-25,-1-2 0,1 0 0,-1-1 0,-1 0 0,1-1 1,-2-2-1,19-11 0,12-8-640,-46 30 359</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4/12/2025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4/12/2025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4/12/2025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4/12/2025</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customXml" Target="../ink/ink1.xm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000" b="1" dirty="0">
                <a:solidFill>
                  <a:srgbClr val="C5E0B3"/>
                </a:solidFill>
                <a:latin typeface="Calibri" panose="020F0502020204030204" pitchFamily="34" charset="0"/>
              </a:rPr>
              <a:t>AI-Driven LiDAR Navigation Glasses with Adaptive Haptic Guidance for the Visually Impaired</a:t>
            </a:r>
            <a:endParaRPr lang="en-US" sz="9000" dirty="0">
              <a:solidFill>
                <a:schemeClr val="bg1"/>
              </a:solidFill>
              <a:latin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53019" y="3621817"/>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Fahad Khamis, Mohammed Almadani, Mohammed </a:t>
            </a:r>
            <a:r>
              <a:rPr lang="en-US" sz="4800" dirty="0" err="1">
                <a:solidFill>
                  <a:schemeClr val="bg1"/>
                </a:solidFill>
                <a:latin typeface="Calibri" panose="020F0502020204030204" pitchFamily="34" charset="0"/>
                <a:cs typeface="Calibri" panose="020F0502020204030204" pitchFamily="34" charset="0"/>
              </a:rPr>
              <a:t>Aljamili</a:t>
            </a:r>
            <a:r>
              <a:rPr lang="en-US" sz="4800" dirty="0">
                <a:solidFill>
                  <a:schemeClr val="bg1"/>
                </a:solidFill>
                <a:latin typeface="Calibri" panose="020F0502020204030204" pitchFamily="34" charset="0"/>
                <a:cs typeface="Calibri" panose="020F0502020204030204" pitchFamily="34" charset="0"/>
              </a:rPr>
              <a:t>, Ahmed </a:t>
            </a:r>
            <a:r>
              <a:rPr lang="en-US" sz="4800" dirty="0" err="1">
                <a:solidFill>
                  <a:schemeClr val="bg1"/>
                </a:solidFill>
                <a:latin typeface="Calibri" panose="020F0502020204030204" pitchFamily="34" charset="0"/>
                <a:cs typeface="Calibri" panose="020F0502020204030204" pitchFamily="34" charset="0"/>
              </a:rPr>
              <a:t>Alajrafi</a:t>
            </a:r>
            <a:br>
              <a:rPr lang="en-US" sz="4800"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Coach: Dr. Firas </a:t>
            </a:r>
            <a:r>
              <a:rPr lang="en-US" sz="4800" dirty="0" err="1">
                <a:solidFill>
                  <a:schemeClr val="bg1"/>
                </a:solidFill>
                <a:latin typeface="Calibri" panose="020F0502020204030204" pitchFamily="34" charset="0"/>
                <a:cs typeface="Calibri" panose="020F0502020204030204" pitchFamily="34" charset="0"/>
              </a:rPr>
              <a:t>Alhindawi</a:t>
            </a:r>
            <a:endParaRPr lang="en-US" sz="4800" dirty="0">
              <a:solidFill>
                <a:schemeClr val="bg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06CAE16-36A2-0680-9435-44BBC2373751}"/>
              </a:ext>
            </a:extLst>
          </p:cNvPr>
          <p:cNvSpPr txBox="1"/>
          <p:nvPr/>
        </p:nvSpPr>
        <p:spPr>
          <a:xfrm>
            <a:off x="698951" y="891869"/>
            <a:ext cx="3766260" cy="4124206"/>
          </a:xfrm>
          <a:prstGeom prst="rect">
            <a:avLst/>
          </a:prstGeom>
          <a:noFill/>
        </p:spPr>
        <p:txBody>
          <a:bodyPr wrap="square" rtlCol="0">
            <a:spAutoFit/>
          </a:bodyPr>
          <a:lstStyle/>
          <a:p>
            <a:pPr algn="ctr"/>
            <a:r>
              <a:rPr lang="en-US" sz="9600" b="1" dirty="0">
                <a:solidFill>
                  <a:srgbClr val="02616D"/>
                </a:solidFill>
              </a:rPr>
              <a:t>TEAM</a:t>
            </a:r>
            <a:r>
              <a:rPr lang="en-US" sz="9000" b="1" dirty="0">
                <a:solidFill>
                  <a:srgbClr val="02616D"/>
                </a:solidFill>
              </a:rPr>
              <a:t> </a:t>
            </a:r>
          </a:p>
          <a:p>
            <a:pPr algn="ctr"/>
            <a:r>
              <a:rPr lang="en-SG" sz="16600" b="1" dirty="0">
                <a:solidFill>
                  <a:srgbClr val="02616D"/>
                </a:solidFill>
              </a:rPr>
              <a:t>014</a:t>
            </a:r>
            <a:endParaRPr lang="en-SG" sz="9600" b="1" dirty="0">
              <a:solidFill>
                <a:srgbClr val="02616D"/>
              </a:solidFill>
            </a:endParaRPr>
          </a:p>
        </p:txBody>
      </p:sp>
      <p:sp>
        <p:nvSpPr>
          <p:cNvPr id="8" name="TextBox 19">
            <a:extLst>
              <a:ext uri="{FF2B5EF4-FFF2-40B4-BE49-F238E27FC236}">
                <a16:creationId xmlns:a16="http://schemas.microsoft.com/office/drawing/2014/main" id="{631B57E8-7109-D710-D7FF-8D593C758A85}"/>
              </a:ext>
            </a:extLst>
          </p:cNvPr>
          <p:cNvSpPr txBox="1">
            <a:spLocks noChangeArrowheads="1"/>
          </p:cNvSpPr>
          <p:nvPr/>
        </p:nvSpPr>
        <p:spPr bwMode="auto">
          <a:xfrm>
            <a:off x="959203" y="7660112"/>
            <a:ext cx="9875519" cy="50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Visually impaired people rely mainly on canes and audio cues, which provide limited information about where obstacles are and at what distance. Our goal: augment, not replace, existing tools with a hands-free, quiet, haptic “sixth sense” for nearby obstacles.</a:t>
            </a: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7"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Problem Statement</a:t>
            </a: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217025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Validation &amp; Verification</a:t>
            </a:r>
          </a:p>
        </p:txBody>
      </p:sp>
      <p:sp>
        <p:nvSpPr>
          <p:cNvPr id="12" name="Rectangle 10">
            <a:extLst>
              <a:ext uri="{FF2B5EF4-FFF2-40B4-BE49-F238E27FC236}">
                <a16:creationId xmlns:a16="http://schemas.microsoft.com/office/drawing/2014/main" id="{06CE33DB-EC92-DE01-8293-97A192E33D8E}"/>
              </a:ext>
            </a:extLst>
          </p:cNvPr>
          <p:cNvSpPr>
            <a:spLocks noChangeArrowheads="1"/>
          </p:cNvSpPr>
          <p:nvPr/>
        </p:nvSpPr>
        <p:spPr bwMode="auto">
          <a:xfrm>
            <a:off x="32002905" y="18668263"/>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Conclusion</a:t>
            </a:r>
          </a:p>
        </p:txBody>
      </p:sp>
      <p:sp>
        <p:nvSpPr>
          <p:cNvPr id="13" name="TextBox 19">
            <a:extLst>
              <a:ext uri="{FF2B5EF4-FFF2-40B4-BE49-F238E27FC236}">
                <a16:creationId xmlns:a16="http://schemas.microsoft.com/office/drawing/2014/main" id="{92CC9254-2BF9-3998-5B7A-A9098F3AFC0E}"/>
              </a:ext>
            </a:extLst>
          </p:cNvPr>
          <p:cNvSpPr txBox="1">
            <a:spLocks noChangeArrowheads="1"/>
          </p:cNvSpPr>
          <p:nvPr/>
        </p:nvSpPr>
        <p:spPr bwMode="auto">
          <a:xfrm>
            <a:off x="21702537" y="7592378"/>
            <a:ext cx="9875519" cy="220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ctr"/>
            <a:r>
              <a:rPr lang="en-US" sz="4600" dirty="0">
                <a:latin typeface="Calibri" panose="020F0502020204030204" pitchFamily="34" charset="0"/>
                <a:ea typeface="Open Sans"/>
                <a:cs typeface="Calibri" panose="020F0502020204030204" pitchFamily="34" charset="0"/>
              </a:rPr>
              <a:t>Power/</a:t>
            </a:r>
            <a:r>
              <a:rPr lang="en-US" sz="4600" dirty="0" err="1">
                <a:latin typeface="Calibri" panose="020F0502020204030204" pitchFamily="34" charset="0"/>
                <a:ea typeface="Open Sans"/>
                <a:cs typeface="Calibri" panose="020F0502020204030204" pitchFamily="34" charset="0"/>
              </a:rPr>
              <a:t>mAP</a:t>
            </a:r>
            <a:r>
              <a:rPr lang="en-US" sz="4600" dirty="0">
                <a:latin typeface="Calibri" panose="020F0502020204030204" pitchFamily="34" charset="0"/>
                <a:ea typeface="Open Sans"/>
                <a:cs typeface="Calibri" panose="020F0502020204030204" pitchFamily="34" charset="0"/>
              </a:rPr>
              <a:t>/Delay/Classification </a:t>
            </a:r>
          </a:p>
          <a:p>
            <a:pPr marL="685800" indent="-685800" algn="just">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a:p>
            <a:pPr marL="685800" indent="-685800" algn="just">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p:txBody>
      </p:sp>
      <p:sp>
        <p:nvSpPr>
          <p:cNvPr id="15" name="TextBox 19">
            <a:extLst>
              <a:ext uri="{FF2B5EF4-FFF2-40B4-BE49-F238E27FC236}">
                <a16:creationId xmlns:a16="http://schemas.microsoft.com/office/drawing/2014/main" id="{7D048E69-7358-6591-4D76-9A562E34568C}"/>
              </a:ext>
            </a:extLst>
          </p:cNvPr>
          <p:cNvSpPr txBox="1">
            <a:spLocks noChangeArrowheads="1"/>
          </p:cNvSpPr>
          <p:nvPr/>
        </p:nvSpPr>
        <p:spPr bwMode="auto">
          <a:xfrm>
            <a:off x="31850505" y="20215082"/>
            <a:ext cx="9875519" cy="71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Calibri" panose="020F0502020204030204" pitchFamily="34" charset="0"/>
                <a:ea typeface="Open Sans"/>
                <a:cs typeface="Calibri" panose="020F0502020204030204" pitchFamily="34" charset="0"/>
              </a:rPr>
              <a:t>Our project turns 3D vision into simple, directional neck vibrations, giving users an extra “sense” for nearby obstacles without sound, screens, or hands. Our prototype meets its key design targets for latency, battery life, privacy, RAM usage, and comfort, proving that a small, low-cost wearable can deliver meaningful spatial awareness in real time. </a:t>
            </a:r>
          </a:p>
        </p:txBody>
      </p:sp>
      <p:sp>
        <p:nvSpPr>
          <p:cNvPr id="18" name="Rectangle 17">
            <a:extLst>
              <a:ext uri="{FF2B5EF4-FFF2-40B4-BE49-F238E27FC236}">
                <a16:creationId xmlns:a16="http://schemas.microsoft.com/office/drawing/2014/main" id="{AA6699BC-BC72-7EE4-0BBB-1AAA6A605DAE}"/>
              </a:ext>
            </a:extLst>
          </p:cNvPr>
          <p:cNvSpPr>
            <a:spLocks noChangeArrowheads="1"/>
          </p:cNvSpPr>
          <p:nvPr/>
        </p:nvSpPr>
        <p:spPr bwMode="auto">
          <a:xfrm>
            <a:off x="925337" y="18592945"/>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Specifications</a:t>
            </a:r>
          </a:p>
        </p:txBody>
      </p:sp>
      <p:sp>
        <p:nvSpPr>
          <p:cNvPr id="19" name="TextBox 19">
            <a:extLst>
              <a:ext uri="{FF2B5EF4-FFF2-40B4-BE49-F238E27FC236}">
                <a16:creationId xmlns:a16="http://schemas.microsoft.com/office/drawing/2014/main" id="{64C100A8-AAC3-35D7-4591-E250D6831D3F}"/>
              </a:ext>
            </a:extLst>
          </p:cNvPr>
          <p:cNvSpPr txBox="1">
            <a:spLocks noChangeArrowheads="1"/>
          </p:cNvSpPr>
          <p:nvPr/>
        </p:nvSpPr>
        <p:spPr bwMode="auto">
          <a:xfrm>
            <a:off x="925337" y="20041980"/>
            <a:ext cx="9875519" cy="787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detect 5 classes (car, person, chair, door, tree) with </a:t>
            </a:r>
            <a:r>
              <a:rPr lang="en-US" sz="4600" dirty="0" err="1">
                <a:latin typeface="Calibri" panose="020F0502020204030204" pitchFamily="34" charset="0"/>
                <a:ea typeface="Open Sans"/>
                <a:cs typeface="Calibri" panose="020F0502020204030204" pitchFamily="34" charset="0"/>
              </a:rPr>
              <a:t>mAP</a:t>
            </a:r>
            <a:r>
              <a:rPr lang="en-US" sz="4600" dirty="0">
                <a:latin typeface="Calibri" panose="020F0502020204030204" pitchFamily="34" charset="0"/>
                <a:ea typeface="Open Sans"/>
                <a:cs typeface="Calibri" panose="020F0502020204030204" pitchFamily="34" charset="0"/>
              </a:rPr>
              <a:t> of ≥ 83% overall.</a:t>
            </a:r>
          </a:p>
          <a:p>
            <a:pPr marL="685800"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3-level spatial haptics mapped to left / center / right neck motors.</a:t>
            </a:r>
          </a:p>
          <a:p>
            <a:pPr marL="685800"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Local processing and unnecessary ports closed </a:t>
            </a:r>
          </a:p>
          <a:p>
            <a:pPr marL="685800"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Modification ability stored in a &lt;5 kB config file. </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   ≤ 2 min time from power-on to ready.</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Non-conformance rate &lt;6% &amp; 95% CL, with SPC p-chart (CL±3Ꝺ) </a:t>
            </a:r>
          </a:p>
        </p:txBody>
      </p:sp>
      <p:sp>
        <p:nvSpPr>
          <p:cNvPr id="20" name="Rectangle 10">
            <a:extLst>
              <a:ext uri="{FF2B5EF4-FFF2-40B4-BE49-F238E27FC236}">
                <a16:creationId xmlns:a16="http://schemas.microsoft.com/office/drawing/2014/main" id="{8DEB6504-74CF-2A50-F26A-53409F3CB5E0}"/>
              </a:ext>
            </a:extLst>
          </p:cNvPr>
          <p:cNvSpPr>
            <a:spLocks noChangeArrowheads="1"/>
          </p:cNvSpPr>
          <p:nvPr/>
        </p:nvSpPr>
        <p:spPr bwMode="auto">
          <a:xfrm>
            <a:off x="925337" y="12700192"/>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Constraints</a:t>
            </a:r>
          </a:p>
        </p:txBody>
      </p:sp>
      <p:sp>
        <p:nvSpPr>
          <p:cNvPr id="21" name="TextBox 19">
            <a:extLst>
              <a:ext uri="{FF2B5EF4-FFF2-40B4-BE49-F238E27FC236}">
                <a16:creationId xmlns:a16="http://schemas.microsoft.com/office/drawing/2014/main" id="{8B3AE21A-8781-EDB3-C122-251C545E888B}"/>
              </a:ext>
            </a:extLst>
          </p:cNvPr>
          <p:cNvSpPr txBox="1">
            <a:spLocks noChangeArrowheads="1"/>
          </p:cNvSpPr>
          <p:nvPr/>
        </p:nvSpPr>
        <p:spPr bwMode="auto">
          <a:xfrm>
            <a:off x="925338" y="14083923"/>
            <a:ext cx="9875519" cy="433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685800"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RAM use: avg ≤ 70% of 8 GB.</a:t>
            </a:r>
          </a:p>
          <a:p>
            <a:pPr marL="685800"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Ergonomics: neckband fits ≥ 90% of adult head/neck sizes. </a:t>
            </a:r>
          </a:p>
          <a:p>
            <a:pPr marL="685800"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No personal video or location data stored &amp; unnecessary ports closed.</a:t>
            </a:r>
          </a:p>
          <a:p>
            <a:pPr marL="685800" indent="-68580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Benefit-to-cost ratio ≤ 1.5.</a:t>
            </a:r>
          </a:p>
        </p:txBody>
      </p:sp>
      <p:sp>
        <p:nvSpPr>
          <p:cNvPr id="22" name="Rectangle 21">
            <a:extLst>
              <a:ext uri="{FF2B5EF4-FFF2-40B4-BE49-F238E27FC236}">
                <a16:creationId xmlns:a16="http://schemas.microsoft.com/office/drawing/2014/main" id="{CA97A692-31A6-8CCE-1F43-048C36AA6627}"/>
              </a:ext>
            </a:extLst>
          </p:cNvPr>
          <p:cNvSpPr>
            <a:spLocks noChangeArrowheads="1"/>
          </p:cNvSpPr>
          <p:nvPr/>
        </p:nvSpPr>
        <p:spPr bwMode="auto">
          <a:xfrm>
            <a:off x="11313937" y="621107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Integrated Specifications</a:t>
            </a:r>
          </a:p>
        </p:txBody>
      </p:sp>
      <p:sp>
        <p:nvSpPr>
          <p:cNvPr id="23" name="TextBox 19">
            <a:extLst>
              <a:ext uri="{FF2B5EF4-FFF2-40B4-BE49-F238E27FC236}">
                <a16:creationId xmlns:a16="http://schemas.microsoft.com/office/drawing/2014/main" id="{2430D473-EC9E-C644-6C6E-403B3474C00B}"/>
              </a:ext>
            </a:extLst>
          </p:cNvPr>
          <p:cNvSpPr txBox="1">
            <a:spLocks noChangeArrowheads="1"/>
          </p:cNvSpPr>
          <p:nvPr/>
        </p:nvSpPr>
        <p:spPr bwMode="auto">
          <a:xfrm>
            <a:off x="11313937" y="7660112"/>
            <a:ext cx="9875519" cy="362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Battery life: ≥ 1-hour continuous use.</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Weight: ≤ 650 g (belt + electronics + power bank).</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Latency: end-to-end ≤ 1000ms latency.</a:t>
            </a:r>
          </a:p>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Cost: total hardware cost &lt; 5500 SAR.</a:t>
            </a:r>
          </a:p>
        </p:txBody>
      </p:sp>
      <p:sp>
        <p:nvSpPr>
          <p:cNvPr id="24" name="Rectangle 23">
            <a:extLst>
              <a:ext uri="{FF2B5EF4-FFF2-40B4-BE49-F238E27FC236}">
                <a16:creationId xmlns:a16="http://schemas.microsoft.com/office/drawing/2014/main" id="{57AAB4EF-85A8-410C-161F-7C7043B6B83C}"/>
              </a:ext>
            </a:extLst>
          </p:cNvPr>
          <p:cNvSpPr>
            <a:spLocks noChangeArrowheads="1"/>
          </p:cNvSpPr>
          <p:nvPr/>
        </p:nvSpPr>
        <p:spPr bwMode="auto">
          <a:xfrm>
            <a:off x="11313937" y="11284419"/>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Prototype Design</a:t>
            </a:r>
          </a:p>
        </p:txBody>
      </p:sp>
      <p:pic>
        <p:nvPicPr>
          <p:cNvPr id="26" name="Picture 25">
            <a:extLst>
              <a:ext uri="{FF2B5EF4-FFF2-40B4-BE49-F238E27FC236}">
                <a16:creationId xmlns:a16="http://schemas.microsoft.com/office/drawing/2014/main" id="{A22AA738-80EA-7B72-3445-9B21F71B1173}"/>
              </a:ext>
            </a:extLst>
          </p:cNvPr>
          <p:cNvPicPr>
            <a:picLocks noChangeAspect="1"/>
          </p:cNvPicPr>
          <p:nvPr/>
        </p:nvPicPr>
        <p:blipFill>
          <a:blip r:embed="rId3"/>
          <a:stretch>
            <a:fillRect/>
          </a:stretch>
        </p:blipFill>
        <p:spPr>
          <a:xfrm>
            <a:off x="11313937" y="13729979"/>
            <a:ext cx="9813844" cy="5040080"/>
          </a:xfrm>
          <a:prstGeom prst="rect">
            <a:avLst/>
          </a:prstGeom>
        </p:spPr>
      </p:pic>
      <p:pic>
        <p:nvPicPr>
          <p:cNvPr id="28" name="Picture 27">
            <a:extLst>
              <a:ext uri="{FF2B5EF4-FFF2-40B4-BE49-F238E27FC236}">
                <a16:creationId xmlns:a16="http://schemas.microsoft.com/office/drawing/2014/main" id="{C6C99263-EEF8-B2FA-7E90-DFA8C6EF7283}"/>
              </a:ext>
            </a:extLst>
          </p:cNvPr>
          <p:cNvPicPr>
            <a:picLocks noChangeAspect="1"/>
          </p:cNvPicPr>
          <p:nvPr/>
        </p:nvPicPr>
        <p:blipFill>
          <a:blip r:embed="rId4"/>
          <a:stretch>
            <a:fillRect/>
          </a:stretch>
        </p:blipFill>
        <p:spPr>
          <a:xfrm>
            <a:off x="11318143" y="19666143"/>
            <a:ext cx="9875519" cy="7676673"/>
          </a:xfrm>
          <a:prstGeom prst="rect">
            <a:avLst/>
          </a:prstGeom>
        </p:spPr>
      </p:pic>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087C6BCB-7AB4-EE30-CFB9-7C895C2CD96B}"/>
                  </a:ext>
                </a:extLst>
              </p14:cNvPr>
              <p14:cNvContentPartPr/>
              <p14:nvPr/>
            </p14:nvContentPartPr>
            <p14:xfrm>
              <a:off x="21185188" y="15108238"/>
              <a:ext cx="433387" cy="58737"/>
            </p14:xfrm>
          </p:contentPart>
        </mc:Choice>
        <mc:Fallback xmlns="">
          <p:pic>
            <p:nvPicPr>
              <p:cNvPr id="30" name="Ink 29">
                <a:extLst>
                  <a:ext uri="{FF2B5EF4-FFF2-40B4-BE49-F238E27FC236}">
                    <a16:creationId xmlns:a16="http://schemas.microsoft.com/office/drawing/2014/main" id="{087C6BCB-7AB4-EE30-CFB9-7C895C2CD96B}"/>
                  </a:ext>
                </a:extLst>
              </p:cNvPr>
              <p:cNvPicPr/>
              <p:nvPr/>
            </p:nvPicPr>
            <p:blipFill>
              <a:blip r:embed="rId6"/>
              <a:stretch>
                <a:fillRect/>
              </a:stretch>
            </p:blipFill>
            <p:spPr>
              <a:xfrm>
                <a:off x="21167235" y="15090330"/>
                <a:ext cx="468934" cy="94194"/>
              </a:xfrm>
              <a:prstGeom prst="rect">
                <a:avLst/>
              </a:prstGeom>
            </p:spPr>
          </p:pic>
        </mc:Fallback>
      </mc:AlternateContent>
      <p:sp>
        <p:nvSpPr>
          <p:cNvPr id="33" name="TextBox 19">
            <a:extLst>
              <a:ext uri="{FF2B5EF4-FFF2-40B4-BE49-F238E27FC236}">
                <a16:creationId xmlns:a16="http://schemas.microsoft.com/office/drawing/2014/main" id="{681E5FBC-5450-B9C6-6B34-BF26A57F47F8}"/>
              </a:ext>
            </a:extLst>
          </p:cNvPr>
          <p:cNvSpPr txBox="1">
            <a:spLocks noChangeArrowheads="1"/>
          </p:cNvSpPr>
          <p:nvPr/>
        </p:nvSpPr>
        <p:spPr bwMode="auto">
          <a:xfrm>
            <a:off x="21779590" y="14739217"/>
            <a:ext cx="9721408" cy="220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ctr"/>
            <a:r>
              <a:rPr lang="en-US" sz="4600" dirty="0">
                <a:latin typeface="Calibri" panose="020F0502020204030204" pitchFamily="34" charset="0"/>
                <a:ea typeface="Open Sans"/>
                <a:cs typeface="Calibri" panose="020F0502020204030204" pitchFamily="34" charset="0"/>
              </a:rPr>
              <a:t>RAM Usage</a:t>
            </a:r>
          </a:p>
          <a:p>
            <a:pPr marL="685800" indent="-685800" algn="just">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a:p>
            <a:pPr marL="685800" indent="-685800" algn="just">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p:txBody>
      </p:sp>
      <p:pic>
        <p:nvPicPr>
          <p:cNvPr id="34" name="Picture 33" descr="A graph showing a number of samples&#10;&#10;AI-generated content may be incorrect.">
            <a:extLst>
              <a:ext uri="{FF2B5EF4-FFF2-40B4-BE49-F238E27FC236}">
                <a16:creationId xmlns:a16="http://schemas.microsoft.com/office/drawing/2014/main" id="{B9C71E58-BD7F-ACAA-D327-0FECCC829E89}"/>
              </a:ext>
            </a:extLst>
          </p:cNvPr>
          <p:cNvPicPr>
            <a:picLocks noChangeAspect="1"/>
          </p:cNvPicPr>
          <p:nvPr/>
        </p:nvPicPr>
        <p:blipFill>
          <a:blip r:embed="rId7"/>
          <a:stretch>
            <a:fillRect/>
          </a:stretch>
        </p:blipFill>
        <p:spPr>
          <a:xfrm>
            <a:off x="23055124" y="15456640"/>
            <a:ext cx="7170341" cy="5325368"/>
          </a:xfrm>
          <a:prstGeom prst="rect">
            <a:avLst/>
          </a:prstGeom>
        </p:spPr>
      </p:pic>
      <p:sp>
        <p:nvSpPr>
          <p:cNvPr id="35" name="TextBox 19">
            <a:extLst>
              <a:ext uri="{FF2B5EF4-FFF2-40B4-BE49-F238E27FC236}">
                <a16:creationId xmlns:a16="http://schemas.microsoft.com/office/drawing/2014/main" id="{CAB90CE7-A458-D3A9-4AD2-76407494E2A0}"/>
              </a:ext>
            </a:extLst>
          </p:cNvPr>
          <p:cNvSpPr txBox="1">
            <a:spLocks noChangeArrowheads="1"/>
          </p:cNvSpPr>
          <p:nvPr/>
        </p:nvSpPr>
        <p:spPr bwMode="auto">
          <a:xfrm>
            <a:off x="21941821" y="20907183"/>
            <a:ext cx="9396948" cy="220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ctr"/>
            <a:r>
              <a:rPr lang="en-US" sz="4600" dirty="0">
                <a:latin typeface="Calibri" panose="020F0502020204030204" pitchFamily="34" charset="0"/>
                <a:ea typeface="Open Sans"/>
                <a:cs typeface="Calibri" panose="020F0502020204030204" pitchFamily="34" charset="0"/>
              </a:rPr>
              <a:t>Privacy &amp; Local processing</a:t>
            </a:r>
          </a:p>
          <a:p>
            <a:pPr marL="685800" indent="-685800" algn="just">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a:p>
            <a:pPr marL="685800" indent="-685800" algn="just">
              <a:buFont typeface="Arial" panose="020B0604020202020204" pitchFamily="34" charset="0"/>
              <a:buChar char="•"/>
            </a:pPr>
            <a:endParaRPr lang="en-US" sz="4600" dirty="0">
              <a:latin typeface="Calibri" panose="020F0502020204030204" pitchFamily="34" charset="0"/>
              <a:ea typeface="Open Sans"/>
              <a:cs typeface="Calibri" panose="020F0502020204030204" pitchFamily="34" charset="0"/>
            </a:endParaRPr>
          </a:p>
        </p:txBody>
      </p:sp>
      <p:pic>
        <p:nvPicPr>
          <p:cNvPr id="36" name="Picture 35" descr="A screenshot of a computer&#10;&#10;AI-generated content may be incorrect.">
            <a:extLst>
              <a:ext uri="{FF2B5EF4-FFF2-40B4-BE49-F238E27FC236}">
                <a16:creationId xmlns:a16="http://schemas.microsoft.com/office/drawing/2014/main" id="{D78CD30A-125D-F0F4-BD68-C5380A42728A}"/>
              </a:ext>
            </a:extLst>
          </p:cNvPr>
          <p:cNvPicPr>
            <a:picLocks noChangeAspect="1"/>
          </p:cNvPicPr>
          <p:nvPr/>
        </p:nvPicPr>
        <p:blipFill>
          <a:blip r:embed="rId8"/>
          <a:stretch>
            <a:fillRect/>
          </a:stretch>
        </p:blipFill>
        <p:spPr>
          <a:xfrm>
            <a:off x="23363578" y="22011451"/>
            <a:ext cx="6553434" cy="5331365"/>
          </a:xfrm>
          <a:prstGeom prst="rect">
            <a:avLst/>
          </a:prstGeom>
        </p:spPr>
      </p:pic>
      <p:sp>
        <p:nvSpPr>
          <p:cNvPr id="37" name="Rectangle 36">
            <a:extLst>
              <a:ext uri="{FF2B5EF4-FFF2-40B4-BE49-F238E27FC236}">
                <a16:creationId xmlns:a16="http://schemas.microsoft.com/office/drawing/2014/main" id="{13291B0B-C24D-E380-41A7-82D8C176469C}"/>
              </a:ext>
            </a:extLst>
          </p:cNvPr>
          <p:cNvSpPr>
            <a:spLocks noChangeArrowheads="1"/>
          </p:cNvSpPr>
          <p:nvPr/>
        </p:nvSpPr>
        <p:spPr bwMode="auto">
          <a:xfrm>
            <a:off x="32059753"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Validation &amp; Verification</a:t>
            </a:r>
          </a:p>
        </p:txBody>
      </p:sp>
      <p:pic>
        <p:nvPicPr>
          <p:cNvPr id="3" name="Picture 2">
            <a:extLst>
              <a:ext uri="{FF2B5EF4-FFF2-40B4-BE49-F238E27FC236}">
                <a16:creationId xmlns:a16="http://schemas.microsoft.com/office/drawing/2014/main" id="{9786A925-818B-6339-B7FF-7D8A55B71B4E}"/>
              </a:ext>
            </a:extLst>
          </p:cNvPr>
          <p:cNvPicPr>
            <a:picLocks noChangeAspect="1"/>
          </p:cNvPicPr>
          <p:nvPr/>
        </p:nvPicPr>
        <p:blipFill>
          <a:blip r:embed="rId9"/>
          <a:stretch>
            <a:fillRect/>
          </a:stretch>
        </p:blipFill>
        <p:spPr>
          <a:xfrm>
            <a:off x="36391549" y="453618"/>
            <a:ext cx="5486876" cy="4633362"/>
          </a:xfrm>
          <a:prstGeom prst="rect">
            <a:avLst/>
          </a:prstGeom>
        </p:spPr>
      </p:pic>
      <p:pic>
        <p:nvPicPr>
          <p:cNvPr id="14" name="Picture 13">
            <a:extLst>
              <a:ext uri="{FF2B5EF4-FFF2-40B4-BE49-F238E27FC236}">
                <a16:creationId xmlns:a16="http://schemas.microsoft.com/office/drawing/2014/main" id="{D7FC8CE7-1022-8318-F63F-4A5CAD1C8653}"/>
              </a:ext>
            </a:extLst>
          </p:cNvPr>
          <p:cNvPicPr>
            <a:picLocks noChangeAspect="1"/>
          </p:cNvPicPr>
          <p:nvPr/>
        </p:nvPicPr>
        <p:blipFill>
          <a:blip r:embed="rId10"/>
          <a:stretch>
            <a:fillRect/>
          </a:stretch>
        </p:blipFill>
        <p:spPr>
          <a:xfrm>
            <a:off x="32972969" y="8285970"/>
            <a:ext cx="7630590" cy="4296375"/>
          </a:xfrm>
          <a:prstGeom prst="rect">
            <a:avLst/>
          </a:prstGeom>
        </p:spPr>
      </p:pic>
      <p:sp>
        <p:nvSpPr>
          <p:cNvPr id="16" name="TextBox 19">
            <a:extLst>
              <a:ext uri="{FF2B5EF4-FFF2-40B4-BE49-F238E27FC236}">
                <a16:creationId xmlns:a16="http://schemas.microsoft.com/office/drawing/2014/main" id="{FB500FE7-93C4-29F3-9FE1-2A0617C4691A}"/>
              </a:ext>
            </a:extLst>
          </p:cNvPr>
          <p:cNvSpPr txBox="1">
            <a:spLocks noChangeArrowheads="1"/>
          </p:cNvSpPr>
          <p:nvPr/>
        </p:nvSpPr>
        <p:spPr bwMode="auto">
          <a:xfrm>
            <a:off x="32002905" y="7404643"/>
            <a:ext cx="9721408" cy="7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ctr"/>
            <a:r>
              <a:rPr lang="en-US" sz="4600" dirty="0">
                <a:latin typeface="Calibri" panose="020F0502020204030204" pitchFamily="34" charset="0"/>
                <a:ea typeface="Open Sans"/>
                <a:cs typeface="Calibri" panose="020F0502020204030204" pitchFamily="34" charset="0"/>
              </a:rPr>
              <a:t>Non-Conformance Rate</a:t>
            </a:r>
          </a:p>
        </p:txBody>
      </p:sp>
      <p:pic>
        <p:nvPicPr>
          <p:cNvPr id="10" name="Picture 9" descr="A computer screen shot of a computer program">
            <a:extLst>
              <a:ext uri="{FF2B5EF4-FFF2-40B4-BE49-F238E27FC236}">
                <a16:creationId xmlns:a16="http://schemas.microsoft.com/office/drawing/2014/main" id="{F255B06F-2416-26D8-A589-CDF7CB3764BB}"/>
              </a:ext>
            </a:extLst>
          </p:cNvPr>
          <p:cNvPicPr>
            <a:picLocks noChangeAspect="1"/>
          </p:cNvPicPr>
          <p:nvPr/>
        </p:nvPicPr>
        <p:blipFill>
          <a:blip r:embed="rId11">
            <a:extLst>
              <a:ext uri="{28A0092B-C50C-407E-A947-70E740481C1C}">
                <a14:useLocalDpi xmlns:a14="http://schemas.microsoft.com/office/drawing/2010/main" val="0"/>
              </a:ext>
            </a:extLst>
          </a:blip>
          <a:srcRect l="18169" t="16228"/>
          <a:stretch>
            <a:fillRect/>
          </a:stretch>
        </p:blipFill>
        <p:spPr>
          <a:xfrm>
            <a:off x="21941821" y="8787739"/>
            <a:ext cx="9519474" cy="5481734"/>
          </a:xfrm>
          <a:prstGeom prst="rect">
            <a:avLst/>
          </a:prstGeom>
        </p:spPr>
      </p:pic>
      <p:sp>
        <p:nvSpPr>
          <p:cNvPr id="17" name="TextBox 19">
            <a:extLst>
              <a:ext uri="{FF2B5EF4-FFF2-40B4-BE49-F238E27FC236}">
                <a16:creationId xmlns:a16="http://schemas.microsoft.com/office/drawing/2014/main" id="{F240D59F-9919-BBE7-1845-B52C6EC9F5E7}"/>
              </a:ext>
            </a:extLst>
          </p:cNvPr>
          <p:cNvSpPr txBox="1">
            <a:spLocks noChangeArrowheads="1"/>
          </p:cNvSpPr>
          <p:nvPr/>
        </p:nvSpPr>
        <p:spPr bwMode="auto">
          <a:xfrm>
            <a:off x="32002905" y="12797319"/>
            <a:ext cx="9721408" cy="7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ctr"/>
            <a:r>
              <a:rPr lang="en-US" sz="4600" dirty="0">
                <a:latin typeface="Calibri" panose="020F0502020204030204" pitchFamily="34" charset="0"/>
                <a:ea typeface="Open Sans"/>
                <a:cs typeface="Calibri" panose="020F0502020204030204" pitchFamily="34" charset="0"/>
              </a:rPr>
              <a:t>Weight</a:t>
            </a:r>
          </a:p>
        </p:txBody>
      </p:sp>
      <p:pic>
        <p:nvPicPr>
          <p:cNvPr id="29" name="Picture 28" descr="A white electronic device on a scale">
            <a:extLst>
              <a:ext uri="{FF2B5EF4-FFF2-40B4-BE49-F238E27FC236}">
                <a16:creationId xmlns:a16="http://schemas.microsoft.com/office/drawing/2014/main" id="{6E5CBE69-6340-78C3-CA14-A35962097E54}"/>
              </a:ext>
            </a:extLst>
          </p:cNvPr>
          <p:cNvPicPr>
            <a:picLocks noChangeAspect="1"/>
          </p:cNvPicPr>
          <p:nvPr/>
        </p:nvPicPr>
        <p:blipFill>
          <a:blip r:embed="rId12">
            <a:extLst>
              <a:ext uri="{28A0092B-C50C-407E-A947-70E740481C1C}">
                <a14:useLocalDpi xmlns:a14="http://schemas.microsoft.com/office/drawing/2010/main" val="0"/>
              </a:ext>
            </a:extLst>
          </a:blip>
          <a:srcRect t="15465" b="12856"/>
          <a:stretch>
            <a:fillRect/>
          </a:stretch>
        </p:blipFill>
        <p:spPr>
          <a:xfrm>
            <a:off x="34371506" y="13639049"/>
            <a:ext cx="4984206" cy="4763483"/>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382</TotalTime>
  <Words>338</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Nunito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FAHAD RAMZI KHAMIS</cp:lastModifiedBy>
  <cp:revision>10</cp:revision>
  <dcterms:created xsi:type="dcterms:W3CDTF">2025-04-20T10:29:18Z</dcterms:created>
  <dcterms:modified xsi:type="dcterms:W3CDTF">2025-12-04T11:28:12Z</dcterms:modified>
</cp:coreProperties>
</file>