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87" autoAdjust="0"/>
    <p:restoredTop sz="88221" autoAdjust="0"/>
  </p:normalViewPr>
  <p:slideViewPr>
    <p:cSldViewPr snapToGrid="0">
      <p:cViewPr varScale="1">
        <p:scale>
          <a:sx n="19" d="100"/>
          <a:sy n="19" d="100"/>
        </p:scale>
        <p:origin x="408" y="139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0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5/12/2025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8486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5/12/2025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2273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5/12/2025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8412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5/12/2025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7947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>
                    <a:tint val="82000"/>
                  </a:schemeClr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82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5/12/2025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0383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5/12/2025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0794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5/12/2025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4970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5/12/2025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1618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5/12/2025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6274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5/12/2025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2438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5/12/2025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7190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15CABD-16CE-4F1A-8158-AEA5E90F7EA3}" type="datetimeFigureOut">
              <a:rPr lang="en-SG" smtClean="0"/>
              <a:t>5/12/2025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6524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xmlns="" id="{AC8630ED-EEE8-E770-2D2C-EBDEB61CA410}"/>
              </a:ext>
            </a:extLst>
          </p:cNvPr>
          <p:cNvSpPr txBox="1"/>
          <p:nvPr/>
        </p:nvSpPr>
        <p:spPr>
          <a:xfrm>
            <a:off x="4898066" y="142728"/>
            <a:ext cx="30217153" cy="52551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9000" b="1" dirty="0">
                <a:solidFill>
                  <a:srgbClr val="C5E0B3"/>
                </a:solidFill>
                <a:latin typeface="Calibri" panose="020F0502020204030204" pitchFamily="34" charset="0"/>
              </a:rPr>
              <a:t>Hybrid Refrigerator Charged with Cement-Based </a:t>
            </a:r>
            <a:r>
              <a:rPr lang="en-US" sz="9000" b="1" dirty="0" smtClean="0">
                <a:solidFill>
                  <a:srgbClr val="C5E0B3"/>
                </a:solidFill>
                <a:latin typeface="Calibri" panose="020F0502020204030204" pitchFamily="34" charset="0"/>
              </a:rPr>
              <a:t>Battery</a:t>
            </a:r>
          </a:p>
          <a:p>
            <a:pPr algn="ctr" defTabSz="3458319">
              <a:spcBef>
                <a:spcPct val="20000"/>
              </a:spcBef>
              <a:defRPr/>
            </a:pPr>
            <a:r>
              <a:rPr lang="en-US" sz="8000" b="1" dirty="0" smtClean="0">
                <a:solidFill>
                  <a:srgbClr val="C5E0B3"/>
                </a:solidFill>
                <a:latin typeface="Calibri" panose="020F0502020204030204" pitchFamily="34" charset="0"/>
              </a:rPr>
              <a:t>(HRCCBD)</a:t>
            </a:r>
            <a:endParaRPr lang="en-US" sz="8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xmlns="" id="{5AC44153-2A22-CDA7-FA17-3151AC82BCB6}"/>
              </a:ext>
            </a:extLst>
          </p:cNvPr>
          <p:cNvSpPr txBox="1"/>
          <p:nvPr/>
        </p:nvSpPr>
        <p:spPr>
          <a:xfrm>
            <a:off x="5669280" y="42416"/>
            <a:ext cx="29555378" cy="60564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endParaRPr lang="en-US" sz="404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F9BA1BF-A04E-D147-1738-4227D27711F6}"/>
              </a:ext>
            </a:extLst>
          </p:cNvPr>
          <p:cNvSpPr txBox="1"/>
          <p:nvPr/>
        </p:nvSpPr>
        <p:spPr>
          <a:xfrm>
            <a:off x="7428415" y="2938095"/>
            <a:ext cx="26037108" cy="23647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de-DE" sz="4800" dirty="0">
                <a:solidFill>
                  <a:srgbClr val="FFFFFF"/>
                </a:solidFill>
                <a:latin typeface="Palatino Linotype" panose="02040502050505030304" pitchFamily="18" charset="0"/>
              </a:rPr>
              <a:t>Mohammed Alshawaf (ME)</a:t>
            </a:r>
            <a:r>
              <a:rPr lang="de-DE" sz="4800" b="1" dirty="0">
                <a:solidFill>
                  <a:srgbClr val="000000"/>
                </a:solidFill>
                <a:latin typeface="Palatino Linotype" panose="02040502050505030304" pitchFamily="18" charset="0"/>
              </a:rPr>
              <a:t> </a:t>
            </a:r>
            <a:r>
              <a:rPr lang="en-US" sz="4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4800" dirty="0">
                <a:solidFill>
                  <a:srgbClr val="FFFFFF"/>
                </a:solidFill>
                <a:latin typeface="Palatino Linotype" panose="02040502050505030304" pitchFamily="18" charset="0"/>
              </a:rPr>
              <a:t>Murtadha Alhashim (CE)</a:t>
            </a:r>
            <a:r>
              <a:rPr lang="de-DE" sz="4800" b="1" dirty="0">
                <a:solidFill>
                  <a:srgbClr val="000000"/>
                </a:solidFill>
                <a:latin typeface="Palatino Linotype" panose="02040502050505030304" pitchFamily="18" charset="0"/>
              </a:rPr>
              <a:t> </a:t>
            </a:r>
            <a:r>
              <a:rPr lang="en-US" sz="4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800" dirty="0">
                <a:solidFill>
                  <a:schemeClr val="bg1"/>
                </a:solidFill>
                <a:latin typeface="Palatino Linotype" panose="02040502050505030304" pitchFamily="18" charset="0"/>
              </a:rPr>
              <a:t>Ahmed </a:t>
            </a:r>
            <a:r>
              <a:rPr lang="en-US" sz="4800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Alshawaf</a:t>
            </a:r>
            <a:r>
              <a:rPr lang="en-US" sz="4800" dirty="0">
                <a:solidFill>
                  <a:schemeClr val="bg1"/>
                </a:solidFill>
                <a:latin typeface="Palatino Linotype" panose="02040502050505030304" pitchFamily="18" charset="0"/>
              </a:rPr>
              <a:t> (EE)</a:t>
            </a:r>
            <a:r>
              <a:rPr lang="en-US" sz="4800" dirty="0" smtClean="0">
                <a:solidFill>
                  <a:schemeClr val="bg1"/>
                </a:solidFill>
                <a:latin typeface="Palatino Linotype" panose="02040502050505030304" pitchFamily="18" charset="0"/>
                <a:cs typeface="Calibri" panose="020F0502020204030204" pitchFamily="34" charset="0"/>
              </a:rPr>
              <a:t>, </a:t>
            </a:r>
            <a:r>
              <a:rPr lang="de-DE" sz="4800" dirty="0">
                <a:solidFill>
                  <a:srgbClr val="FFFFFF"/>
                </a:solidFill>
                <a:latin typeface="Palatino Linotype" panose="02040502050505030304" pitchFamily="18" charset="0"/>
              </a:rPr>
              <a:t>Eyad Alnasser (ISE)</a:t>
            </a:r>
            <a:r>
              <a:rPr lang="de-DE" sz="4800" b="1" dirty="0">
                <a:solidFill>
                  <a:srgbClr val="000000"/>
                </a:solidFill>
                <a:latin typeface="Palatino Linotype" panose="02040502050505030304" pitchFamily="18" charset="0"/>
              </a:rPr>
              <a:t> </a:t>
            </a: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Coach: </a:t>
            </a:r>
            <a:r>
              <a:rPr lang="en-US" sz="4800" dirty="0">
                <a:solidFill>
                  <a:schemeClr val="bg1"/>
                </a:solidFill>
                <a:latin typeface="Palatino Linotype" panose="02040502050505030304" pitchFamily="18" charset="0"/>
              </a:rPr>
              <a:t>Dr. Bilal Al-Momani </a:t>
            </a:r>
            <a:r>
              <a:rPr lang="en-US" sz="48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(ME)</a:t>
            </a:r>
            <a:endParaRPr lang="en-US" sz="4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06CAE16-36A2-0680-9435-44BBC2373751}"/>
              </a:ext>
            </a:extLst>
          </p:cNvPr>
          <p:cNvSpPr txBox="1"/>
          <p:nvPr/>
        </p:nvSpPr>
        <p:spPr>
          <a:xfrm>
            <a:off x="698951" y="891869"/>
            <a:ext cx="376626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2616D"/>
                </a:solidFill>
              </a:rPr>
              <a:t>TEAM</a:t>
            </a:r>
            <a:r>
              <a:rPr lang="en-US" sz="9000" b="1" dirty="0">
                <a:solidFill>
                  <a:srgbClr val="02616D"/>
                </a:solidFill>
              </a:rPr>
              <a:t> </a:t>
            </a:r>
          </a:p>
          <a:p>
            <a:pPr algn="ctr"/>
            <a:r>
              <a:rPr lang="en-SG" sz="16600" b="1" dirty="0" smtClean="0">
                <a:solidFill>
                  <a:srgbClr val="02616D"/>
                </a:solidFill>
              </a:rPr>
              <a:t>012</a:t>
            </a:r>
            <a:endParaRPr lang="en-SG" sz="9600" b="1" dirty="0">
              <a:solidFill>
                <a:srgbClr val="02616D"/>
              </a:solidFill>
            </a:endParaRP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xmlns="" id="{631B57E8-7109-D710-D7FF-8D593C758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336" y="7660112"/>
            <a:ext cx="9875520" cy="193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6000" b="1" dirty="0" smtClean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Problem Statement:</a:t>
            </a:r>
          </a:p>
          <a:p>
            <a:pPr algn="just"/>
            <a:endParaRPr lang="en-US" sz="6000" b="1" dirty="0"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xmlns="" id="{0AEAB2CC-F32C-69D9-FC00-E64397B6D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337" y="618743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 smtClean="0">
                <a:latin typeface="Nunito" panose="00000500000000000000" pitchFamily="2" charset="0"/>
              </a:rPr>
              <a:t>Introduction</a:t>
            </a:r>
            <a:endParaRPr lang="en-US" sz="6000" b="1" dirty="0">
              <a:latin typeface="Nunito" panose="00000500000000000000" pitchFamily="2" charset="0"/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xmlns="" id="{8DEB6504-74CF-2A50-F26A-53409F3CB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3937" y="6211077"/>
            <a:ext cx="20264119" cy="110500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 smtClean="0">
                <a:latin typeface="Nunito" panose="00000500000000000000" pitchFamily="2" charset="0"/>
              </a:rPr>
              <a:t>Prototype Design</a:t>
            </a:r>
            <a:endParaRPr lang="en-US" sz="6000" b="1" dirty="0">
              <a:latin typeface="Nunito" panose="00000500000000000000" pitchFamily="2" charset="0"/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xmlns="" id="{06CE33DB-EC92-DE01-8293-97A192E33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1137" y="621107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 smtClean="0">
                <a:latin typeface="Nunito" panose="00000500000000000000" pitchFamily="2" charset="0"/>
              </a:rPr>
              <a:t>Testing/Validation</a:t>
            </a:r>
            <a:endParaRPr lang="en-US" sz="6000" b="1" dirty="0">
              <a:latin typeface="Nunito" panose="00000500000000000000" pitchFamily="2" charset="0"/>
            </a:endParaRPr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xmlns="" id="{8B3AE21A-8781-EDB3-C122-251C545E8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3937" y="7332219"/>
            <a:ext cx="7657819" cy="220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600" b="1" dirty="0" smtClean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stainless </a:t>
            </a:r>
            <a:r>
              <a:rPr lang="en-US" sz="4600" b="1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Steel Helical Coil Heat Exchanger with Structural Frame</a:t>
            </a:r>
          </a:p>
        </p:txBody>
      </p:sp>
      <p:sp>
        <p:nvSpPr>
          <p:cNvPr id="15" name="TextBox 19">
            <a:extLst>
              <a:ext uri="{FF2B5EF4-FFF2-40B4-BE49-F238E27FC236}">
                <a16:creationId xmlns:a16="http://schemas.microsoft.com/office/drawing/2014/main" xmlns="" id="{7D048E69-7358-6591-4D76-9A562E345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21418" y="16645847"/>
            <a:ext cx="10083829" cy="4332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Cement-Battery Composite exceeded </a:t>
            </a:r>
            <a:r>
              <a:rPr lang="en-US" sz="4600" b="1" dirty="0" smtClean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25 </a:t>
            </a:r>
            <a:r>
              <a:rPr lang="en-US" sz="4600" b="1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MPa </a:t>
            </a: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minimum, achieving </a:t>
            </a:r>
            <a:r>
              <a:rPr lang="en-US" sz="4600" b="1" dirty="0" smtClean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40.416 </a:t>
            </a:r>
            <a:r>
              <a:rPr lang="en-US" sz="4600" b="1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MPa</a:t>
            </a: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. Structural integrity for the cooling system is confirmed</a:t>
            </a:r>
            <a:r>
              <a:rPr lang="en-US" sz="4600" dirty="0" smtClean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.</a:t>
            </a:r>
            <a:endParaRPr lang="en-US" sz="4600" dirty="0"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Cement battery under electrical test in lab for charge-discharge evaluation.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455A298-471A-4972-2B1B-E3D340B0321A}"/>
              </a:ext>
            </a:extLst>
          </p:cNvPr>
          <p:cNvSpPr txBox="1"/>
          <p:nvPr/>
        </p:nvSpPr>
        <p:spPr>
          <a:xfrm>
            <a:off x="35706165" y="896185"/>
            <a:ext cx="67419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2616D"/>
                </a:solidFill>
              </a:rPr>
              <a:t>INSERT HERE The Multi-Disciplinary Strength  logo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4646" y="7428283"/>
            <a:ext cx="11993410" cy="1145437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11585" y="8894240"/>
            <a:ext cx="987552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600" dirty="0"/>
              <a:t>The high energy demand of conventional refrigerators and the </a:t>
            </a:r>
            <a:r>
              <a:rPr lang="en-US" sz="4600" dirty="0" smtClean="0"/>
              <a:t>lack of </a:t>
            </a:r>
            <a:r>
              <a:rPr lang="en-US" sz="4600" dirty="0"/>
              <a:t>sustainable, safe and environmentally friendly energy </a:t>
            </a:r>
            <a:r>
              <a:rPr lang="en-US" sz="4600" dirty="0" smtClean="0"/>
              <a:t>storage solutions </a:t>
            </a:r>
            <a:r>
              <a:rPr lang="en-US" sz="4600" dirty="0"/>
              <a:t>prevent reliable off-grid solar </a:t>
            </a:r>
            <a:r>
              <a:rPr lang="en-US" sz="4600" dirty="0" smtClean="0"/>
              <a:t>cooling. This </a:t>
            </a:r>
            <a:r>
              <a:rPr lang="en-US" sz="4600" dirty="0"/>
              <a:t>project solves both problems by combining a </a:t>
            </a:r>
            <a:r>
              <a:rPr lang="en-US" sz="4600" dirty="0" smtClean="0"/>
              <a:t>low-power hybrid </a:t>
            </a:r>
            <a:r>
              <a:rPr lang="en-US" sz="4600" dirty="0"/>
              <a:t>refrigeration cycle with a cement-based battery </a:t>
            </a:r>
            <a:r>
              <a:rPr lang="en-US" sz="4600" dirty="0" smtClean="0"/>
              <a:t>for continuous </a:t>
            </a:r>
            <a:r>
              <a:rPr lang="en-US" sz="4600" dirty="0"/>
              <a:t>night-time operation.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49080" y="436211"/>
            <a:ext cx="6056167" cy="526886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1375" y="9514757"/>
            <a:ext cx="7540381" cy="858930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1375" y="21265177"/>
            <a:ext cx="6843435" cy="653909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71564" y="21265177"/>
            <a:ext cx="12506492" cy="6330466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9096932" y="18965923"/>
            <a:ext cx="1248112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600" b="1" dirty="0"/>
              <a:t>Refrigerator System Performance Graphs (Temperature, Thermostat State, Power &amp; Cumulative Energy vs. Time)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431375" y="18222679"/>
            <a:ext cx="7540381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600" b="1" dirty="0" smtClean="0"/>
              <a:t>Double-Cylinder Stainless Steel Heat Exchanger/Thermal Storage Prototype</a:t>
            </a:r>
            <a:endParaRPr lang="en-US" sz="4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987" y="16492333"/>
            <a:ext cx="10794218" cy="111033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245164" y="7546028"/>
            <a:ext cx="4277045" cy="50477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189318" y="7607553"/>
            <a:ext cx="4777340" cy="4986230"/>
          </a:xfrm>
          <a:prstGeom prst="rect">
            <a:avLst/>
          </a:prstGeom>
        </p:spPr>
      </p:pic>
      <p:sp>
        <p:nvSpPr>
          <p:cNvPr id="26" name="Rectangle 10">
            <a:extLst>
              <a:ext uri="{FF2B5EF4-FFF2-40B4-BE49-F238E27FC236}">
                <a16:creationId xmlns:a16="http://schemas.microsoft.com/office/drawing/2014/main" xmlns="" id="{0AEAB2CC-F32C-69D9-FC00-E64397B6D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1137" y="21112259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 smtClean="0">
                <a:latin typeface="Nunito" panose="00000500000000000000" pitchFamily="2" charset="0"/>
              </a:rPr>
              <a:t>Conclusion</a:t>
            </a:r>
            <a:endParaRPr lang="en-US" sz="6000" b="1" dirty="0">
              <a:latin typeface="Nunito" panose="000005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834350" y="22548107"/>
            <a:ext cx="1035702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600" dirty="0"/>
              <a:t>The hybrid refrigerator project successfully delivered a **sustainable cooling </a:t>
            </a:r>
            <a:r>
              <a:rPr lang="en-US" sz="4600" dirty="0" smtClean="0"/>
              <a:t>solution. </a:t>
            </a:r>
            <a:r>
              <a:rPr lang="en-US" sz="4600" dirty="0"/>
              <a:t>It achieved the target temperature range with **high energy </a:t>
            </a:r>
            <a:r>
              <a:rPr lang="en-US" sz="4600" dirty="0" smtClean="0"/>
              <a:t>efficiency. </a:t>
            </a:r>
            <a:r>
              <a:rPr lang="en-US" sz="4600" dirty="0"/>
              <a:t>The novel **cement-battery composite's structural strength** was successfully validated.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190946" y="12800091"/>
            <a:ext cx="9775711" cy="343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6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</TotalTime>
  <Words>178</Words>
  <Application>Microsoft Office PowerPoint</Application>
  <PresentationFormat>Custom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Aptos</vt:lpstr>
      <vt:lpstr>Aptos Display</vt:lpstr>
      <vt:lpstr>Arial</vt:lpstr>
      <vt:lpstr>Calibri</vt:lpstr>
      <vt:lpstr>Nunito</vt:lpstr>
      <vt:lpstr>Open Sans</vt:lpstr>
      <vt:lpstr>Palatino Linotype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Darim Ferry</dc:creator>
  <cp:lastModifiedBy>مرتضى الهاشم</cp:lastModifiedBy>
  <cp:revision>17</cp:revision>
  <dcterms:created xsi:type="dcterms:W3CDTF">2025-04-20T10:29:18Z</dcterms:created>
  <dcterms:modified xsi:type="dcterms:W3CDTF">2025-12-04T22:00:47Z</dcterms:modified>
</cp:coreProperties>
</file>