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937E3C-34D2-951C-C140-03446549A44A}" v="15" dt="2025-12-04T20:30:04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18" d="100"/>
          <a:sy n="18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DAR ABDULATEEF ALNASSER" userId="S::s202027820@kfupm.edu.sa::90cb74ae-b4d2-4347-a3c1-01c359600a9f" providerId="AD" clId="Web-{FF937E3C-34D2-951C-C140-03446549A44A}"/>
    <pc:docChg chg="modSld">
      <pc:chgData name="HAIDAR ABDULATEEF ALNASSER" userId="S::s202027820@kfupm.edu.sa::90cb74ae-b4d2-4347-a3c1-01c359600a9f" providerId="AD" clId="Web-{FF937E3C-34D2-951C-C140-03446549A44A}" dt="2025-12-04T20:30:04.352" v="13" actId="1076"/>
      <pc:docMkLst>
        <pc:docMk/>
      </pc:docMkLst>
      <pc:sldChg chg="addSp delSp modSp">
        <pc:chgData name="HAIDAR ABDULATEEF ALNASSER" userId="S::s202027820@kfupm.edu.sa::90cb74ae-b4d2-4347-a3c1-01c359600a9f" providerId="AD" clId="Web-{FF937E3C-34D2-951C-C140-03446549A44A}" dt="2025-12-04T20:30:04.352" v="13" actId="1076"/>
        <pc:sldMkLst>
          <pc:docMk/>
          <pc:sldMk cId="3898667025" sldId="256"/>
        </pc:sldMkLst>
        <pc:picChg chg="add del mod">
          <ac:chgData name="HAIDAR ABDULATEEF ALNASSER" userId="S::s202027820@kfupm.edu.sa::90cb74ae-b4d2-4347-a3c1-01c359600a9f" providerId="AD" clId="Web-{FF937E3C-34D2-951C-C140-03446549A44A}" dt="2025-12-04T20:28:32.237" v="6"/>
          <ac:picMkLst>
            <pc:docMk/>
            <pc:sldMk cId="3898667025" sldId="256"/>
            <ac:picMk id="2" creationId="{D1F59496-786B-CF57-09D4-E41103E598D7}"/>
          </ac:picMkLst>
        </pc:picChg>
        <pc:picChg chg="add mod">
          <ac:chgData name="HAIDAR ABDULATEEF ALNASSER" userId="S::s202027820@kfupm.edu.sa::90cb74ae-b4d2-4347-a3c1-01c359600a9f" providerId="AD" clId="Web-{FF937E3C-34D2-951C-C140-03446549A44A}" dt="2025-12-04T20:30:04.352" v="13" actId="1076"/>
          <ac:picMkLst>
            <pc:docMk/>
            <pc:sldMk cId="3898667025" sldId="256"/>
            <ac:picMk id="13" creationId="{B063D0EE-D05A-0A52-31E1-ED8640065E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600" b="1" dirty="0">
                <a:solidFill>
                  <a:srgbClr val="C5E0B3"/>
                </a:solidFill>
                <a:latin typeface="Calibri" panose="020F0502020204030204" pitchFamily="34" charset="0"/>
              </a:rPr>
              <a:t>AI-Powered Smart Bioreactor for Optimized Biofuel Production</a:t>
            </a:r>
            <a:endParaRPr lang="en-US" sz="9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Abdulhameed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Alsaif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Almatrood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Haidar Alnasser, Mohammed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Albasarah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Fadi Al-Badour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010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/>
              <a:t>Conventional bioreactors often suffer from inefficiency and high operational costs due to static operating conditions. Small variations in pH, temperature, and mixing can drastically reduce biofuel yield.</a:t>
            </a: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Key Constraints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Development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dirty="0"/>
              <a:t>Validation &amp; Verification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Budget: Total cost must be &lt; 6,000 SAR.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Safety: System must be vented and non-pressurized).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Modularity: the system must be modular.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Software: the system must use an open-source software.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8" y="7565733"/>
            <a:ext cx="9875519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Aspen Plus simulation verified the process thermodynamics, confirming an upgrade from ~6% 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wt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ethanol in broth to 85% v/v in the final product stream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78E12A61-A419-AB31-8C4C-060AB2AB5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6" y="1233534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Problem Statement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B4625201-7221-8FC3-F087-A74483D9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13807029"/>
            <a:ext cx="9875519" cy="99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Traditional lab-scale bioreactors rely on fixed recipes and manual adjustments. This leads to inconsistent yields and wasted energy because they cannot adapt to real-time fluctuations in pH or temperature.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Objective: To design, build, and validate a 10 L AI-driven bioreactor that uses closed-loop control to stabilize fermentation conditions.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Solution: An integrated system that automates temperature, pH, and mixing to increase ethanol yield and minimize power consumption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060F259F-B677-F722-32C3-2DB60A97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1289966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831AE71B-80C2-D2F0-CF72-BC1ECC81F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7" y="14598837"/>
            <a:ext cx="9875519" cy="135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Temperature Control: Maintain the setpoint within ±1 °C to ensure stable fermentation conditions.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pH Regulation: Keep pH within ±0.5 units of the target value for optimal microbial activity.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Agitation System: Provide variable speed mixing in the range of 100–500 RPM, allowing flexibility for different process needs.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Energy Efficiency: Ensure the average power draw remains below 500 W, supporting sustainable and cost‑effective operation.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Optimality: achieve &gt;90% of the theoretical yield under optimal conditions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pic>
        <p:nvPicPr>
          <p:cNvPr id="19" name="drawing" descr="A diagram of a machine&#10;&#10;AI-generated content may be incorrect.">
            <a:extLst>
              <a:ext uri="{FF2B5EF4-FFF2-40B4-BE49-F238E27FC236}">
                <a16:creationId xmlns:a16="http://schemas.microsoft.com/office/drawing/2014/main" id="{A0BDC658-B528-8F1A-0884-C6119296C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6431" y="7443590"/>
            <a:ext cx="9875518" cy="57479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867B3C-24F2-20F6-6163-ABCC061F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4307" y="12335346"/>
            <a:ext cx="9875519" cy="107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Control: Raspberry Pi 5 + ADS1115 architecture handling real-time data acquisition from industrial sensors.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Closed‑Loop Actuation: Control logic drives the DC motor and dosing pumps via real‑time sensor feedback, correcting deviations automatically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Optimality: the system has an optimal layout+ Silver meal heuristic for production management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AI: reinforcement learning model integrated with the dashboard to get an insights of the process.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592DEEA2-3942-FA36-E292-F15681DE3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1922873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7A2F2F8E-ECCD-2B38-6026-8D76C853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8" y="20777379"/>
            <a:ext cx="9875519" cy="71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Functionality: Built a working 10 L smart bioreactor integrating mechanical, electrical, and chemical subsystems.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Efficiency: Operates at ~50 </a:t>
            </a:r>
            <a:r>
              <a:rPr lang="en-US" sz="4600" dirty="0" err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Wh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/L, well below the energy limit, enabling renewable integration.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Impact: Modular, open‑source design supports lab‑scale biofuel research and sustainability goals.</a:t>
            </a:r>
          </a:p>
        </p:txBody>
      </p:sp>
      <p:pic>
        <p:nvPicPr>
          <p:cNvPr id="35" name="Picture 34" descr="A metal cylinder with wires and wires&#10;&#10;AI-generated content may be incorrect.">
            <a:extLst>
              <a:ext uri="{FF2B5EF4-FFF2-40B4-BE49-F238E27FC236}">
                <a16:creationId xmlns:a16="http://schemas.microsoft.com/office/drawing/2014/main" id="{8A276D8F-3E88-A04C-198F-16D373804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8851" y="22396981"/>
            <a:ext cx="7270684" cy="5418989"/>
          </a:xfrm>
          <a:prstGeom prst="rect">
            <a:avLst/>
          </a:prstGeom>
        </p:spPr>
      </p:pic>
      <p:pic>
        <p:nvPicPr>
          <p:cNvPr id="36" name="drawing">
            <a:extLst>
              <a:ext uri="{FF2B5EF4-FFF2-40B4-BE49-F238E27FC236}">
                <a16:creationId xmlns:a16="http://schemas.microsoft.com/office/drawing/2014/main" id="{5AC9FDC9-9A28-DC3C-A314-AB974182B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923" y="10712359"/>
            <a:ext cx="9639504" cy="8096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F5C1E2-C3BE-4B9D-BE04-491A354D6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6918" y="718022"/>
            <a:ext cx="514547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427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HAIDAR ABDULATEEF ALNASSER</cp:lastModifiedBy>
  <cp:revision>21</cp:revision>
  <dcterms:created xsi:type="dcterms:W3CDTF">2025-04-20T10:29:18Z</dcterms:created>
  <dcterms:modified xsi:type="dcterms:W3CDTF">2025-12-04T20:38:51Z</dcterms:modified>
</cp:coreProperties>
</file>