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>
        <p:scale>
          <a:sx n="20" d="100"/>
          <a:sy n="20" d="100"/>
        </p:scale>
        <p:origin x="5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3/12/2025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3/12/2025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3/12/2025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3/12/2025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emf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Smart Wearable Navigation Device for Hajj Pilgrims 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579105" y="2579004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Mohammad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Alsadah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(EE) , Mustafa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Alomran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(EE), Hasan Al Yousef (ME), Mahdi Al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Rumaih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(ISE)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Dr. Wail Mousa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90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 dirty="0">
                <a:solidFill>
                  <a:srgbClr val="02616D"/>
                </a:solidFill>
              </a:rPr>
              <a:t>006</a:t>
            </a:r>
            <a:endParaRPr lang="en-SG" sz="96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66" y="7660112"/>
            <a:ext cx="9875519" cy="50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Millions of pilgrims attend Hajj in extreme heat and crowded conditions, creating risks of getting lost, heat exhaustion, and delayed emergency response. Existing systems do not provide individual-level monitoring or real-time guidance.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6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Background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Prototype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120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Constraints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2980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Tests &amp; Validations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4481" y="7451923"/>
            <a:ext cx="7502245" cy="15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Cost ≤ $50 per device for large-scale deployment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6D26FA-1D0D-4E40-BE80-C9647238D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7380" y="308090"/>
            <a:ext cx="5486876" cy="4639458"/>
          </a:xfrm>
          <a:prstGeom prst="rect">
            <a:avLst/>
          </a:prstGeom>
        </p:spPr>
      </p:pic>
      <p:sp>
        <p:nvSpPr>
          <p:cNvPr id="17" name="TextBox 19">
            <a:extLst>
              <a:ext uri="{FF2B5EF4-FFF2-40B4-BE49-F238E27FC236}">
                <a16:creationId xmlns:a16="http://schemas.microsoft.com/office/drawing/2014/main" id="{0FD09409-2432-D7C4-745E-5F7255C27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66" y="14516900"/>
            <a:ext cx="9875519" cy="43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Pilgrims lack a personal system that tracks their location, monitors vital signs, and sends instant SOS alerts. A wearable solution is needed to enhance safety, navigation, and emergency response during Hajj.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6BF4886-7BA2-8FA6-2B2A-269E0166F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67" y="1304422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Problem Statement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A6B471-E845-EC8A-4CE2-A275F78FACB4}"/>
              </a:ext>
            </a:extLst>
          </p:cNvPr>
          <p:cNvCxnSpPr>
            <a:cxnSpLocks/>
          </p:cNvCxnSpPr>
          <p:nvPr/>
        </p:nvCxnSpPr>
        <p:spPr>
          <a:xfrm>
            <a:off x="10566399" y="5397871"/>
            <a:ext cx="0" cy="139678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7B18881-D2EE-5E91-1C4B-2CC5157B7068}"/>
              </a:ext>
            </a:extLst>
          </p:cNvPr>
          <p:cNvCxnSpPr>
            <a:cxnSpLocks/>
          </p:cNvCxnSpPr>
          <p:nvPr/>
        </p:nvCxnSpPr>
        <p:spPr>
          <a:xfrm flipH="1">
            <a:off x="21867115" y="5482537"/>
            <a:ext cx="27689" cy="13366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diagram of a computer network&#10;&#10;AI-generated content may be incorrect.">
            <a:extLst>
              <a:ext uri="{FF2B5EF4-FFF2-40B4-BE49-F238E27FC236}">
                <a16:creationId xmlns:a16="http://schemas.microsoft.com/office/drawing/2014/main" id="{365ACD58-C0A1-D338-E3E0-0F5C0C596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752" y="7543397"/>
            <a:ext cx="11104363" cy="51567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DD4DA80-9BE5-174D-0EE8-4B24BCC59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08" y="19709719"/>
            <a:ext cx="14326194" cy="7619913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C30BD3-99CB-A083-2020-F0B204B6E07F}"/>
              </a:ext>
            </a:extLst>
          </p:cNvPr>
          <p:cNvCxnSpPr/>
          <p:nvPr/>
        </p:nvCxnSpPr>
        <p:spPr>
          <a:xfrm flipH="1">
            <a:off x="586666" y="19365686"/>
            <a:ext cx="9979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E3BB64E2-8F84-21B9-E6A7-A927DEA4C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0764" y="13960160"/>
            <a:ext cx="6577644" cy="41985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53C2AD-BA94-C34C-3D9E-45C0FEBA05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50717" y="14034435"/>
            <a:ext cx="3964285" cy="443798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DF41AD2-1BDF-0A1D-84E3-8729C81BE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1204" y="17806186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Specifications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83E2873-93D1-1BCD-7104-4EC2435CDBAA}"/>
              </a:ext>
            </a:extLst>
          </p:cNvPr>
          <p:cNvCxnSpPr>
            <a:cxnSpLocks/>
          </p:cNvCxnSpPr>
          <p:nvPr/>
        </p:nvCxnSpPr>
        <p:spPr>
          <a:xfrm flipH="1">
            <a:off x="32005989" y="5864354"/>
            <a:ext cx="85537" cy="21831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10">
            <a:extLst>
              <a:ext uri="{FF2B5EF4-FFF2-40B4-BE49-F238E27FC236}">
                <a16:creationId xmlns:a16="http://schemas.microsoft.com/office/drawing/2014/main" id="{1C1DD732-3035-CAD3-9575-73A9FB6CF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29807" y="19105496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48" name="TextBox 19">
            <a:extLst>
              <a:ext uri="{FF2B5EF4-FFF2-40B4-BE49-F238E27FC236}">
                <a16:creationId xmlns:a16="http://schemas.microsoft.com/office/drawing/2014/main" id="{693FD4F9-7CCF-A027-7069-10E4F4D7D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7407" y="20652315"/>
            <a:ext cx="9875519" cy="645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smart wearable device meets its core goals by providing accurate GPS tracking, vital-sign monitoring, and reliable SOS alerts in a compact, comfortable design. Testing confirms strong performance across all major specifications, demonstrating a practical solution to enhance pilgrim safety during Hajj</a:t>
            </a:r>
          </a:p>
        </p:txBody>
      </p:sp>
      <p:sp>
        <p:nvSpPr>
          <p:cNvPr id="49" name="TextBox 19">
            <a:extLst>
              <a:ext uri="{FF2B5EF4-FFF2-40B4-BE49-F238E27FC236}">
                <a16:creationId xmlns:a16="http://schemas.microsoft.com/office/drawing/2014/main" id="{A4FAFDAE-F8DA-B893-E152-4FEE97171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0117" y="9198846"/>
            <a:ext cx="7502245" cy="15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Weight ≤ 150 g for comfortable all-day wear</a:t>
            </a: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3242F051-1C88-A0A2-B5D9-A70F1CCD5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4481" y="10945769"/>
            <a:ext cx="7502245" cy="15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Size ≤ 60 × 60 × 20 mm to maintain portability</a:t>
            </a:r>
          </a:p>
        </p:txBody>
      </p:sp>
      <p:sp>
        <p:nvSpPr>
          <p:cNvPr id="51" name="TextBox 19">
            <a:extLst>
              <a:ext uri="{FF2B5EF4-FFF2-40B4-BE49-F238E27FC236}">
                <a16:creationId xmlns:a16="http://schemas.microsoft.com/office/drawing/2014/main" id="{AC1EA2EE-F146-258E-A9A7-2411F60D2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4480" y="12766811"/>
            <a:ext cx="7502245" cy="15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Rechargeable Li-ion battery required for safety and reuse</a:t>
            </a: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id="{71C98C3C-064A-B2DA-D12C-44D08AB89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4479" y="14508632"/>
            <a:ext cx="7502245" cy="22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Comfortable, adjustable strap suitable for diverse wrist sizes</a:t>
            </a:r>
          </a:p>
        </p:txBody>
      </p:sp>
      <p:pic>
        <p:nvPicPr>
          <p:cNvPr id="56" name="Graphic 55" descr="Dollar with solid fill">
            <a:extLst>
              <a:ext uri="{FF2B5EF4-FFF2-40B4-BE49-F238E27FC236}">
                <a16:creationId xmlns:a16="http://schemas.microsoft.com/office/drawing/2014/main" id="{26554A60-CB95-FEB8-3983-B7E6E2F884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457470" y="7569946"/>
            <a:ext cx="1264602" cy="1264602"/>
          </a:xfrm>
          <a:prstGeom prst="rect">
            <a:avLst/>
          </a:prstGeom>
        </p:spPr>
      </p:pic>
      <p:pic>
        <p:nvPicPr>
          <p:cNvPr id="58" name="Graphic 57" descr="Weights Uneven with solid fill">
            <a:extLst>
              <a:ext uri="{FF2B5EF4-FFF2-40B4-BE49-F238E27FC236}">
                <a16:creationId xmlns:a16="http://schemas.microsoft.com/office/drawing/2014/main" id="{DD4B9472-AC6E-D894-F754-05D6E06D84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457470" y="9198846"/>
            <a:ext cx="1392858" cy="1392858"/>
          </a:xfrm>
          <a:prstGeom prst="rect">
            <a:avLst/>
          </a:prstGeom>
        </p:spPr>
      </p:pic>
      <p:pic>
        <p:nvPicPr>
          <p:cNvPr id="60" name="Graphic 59" descr="Ruler with solid fill">
            <a:extLst>
              <a:ext uri="{FF2B5EF4-FFF2-40B4-BE49-F238E27FC236}">
                <a16:creationId xmlns:a16="http://schemas.microsoft.com/office/drawing/2014/main" id="{A9819D5E-83C9-6C3F-6C46-46137EA7DB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457470" y="11058439"/>
            <a:ext cx="1392858" cy="1392858"/>
          </a:xfrm>
          <a:prstGeom prst="rect">
            <a:avLst/>
          </a:prstGeom>
        </p:spPr>
      </p:pic>
      <p:pic>
        <p:nvPicPr>
          <p:cNvPr id="62" name="Graphic 61" descr="Battery charging with solid fill">
            <a:extLst>
              <a:ext uri="{FF2B5EF4-FFF2-40B4-BE49-F238E27FC236}">
                <a16:creationId xmlns:a16="http://schemas.microsoft.com/office/drawing/2014/main" id="{BB023DD0-3435-8450-66FF-20BA458E49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457470" y="12895640"/>
            <a:ext cx="1392858" cy="1392858"/>
          </a:xfrm>
          <a:prstGeom prst="rect">
            <a:avLst/>
          </a:prstGeom>
        </p:spPr>
      </p:pic>
      <p:pic>
        <p:nvPicPr>
          <p:cNvPr id="64" name="Graphic 63" descr="Watch with solid fill">
            <a:extLst>
              <a:ext uri="{FF2B5EF4-FFF2-40B4-BE49-F238E27FC236}">
                <a16:creationId xmlns:a16="http://schemas.microsoft.com/office/drawing/2014/main" id="{C6A3F24A-75C2-0333-059E-2F379393E7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457470" y="15050452"/>
            <a:ext cx="1264600" cy="12646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909BB04-62BE-1C77-DD81-17C8E0B302E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134247" y="7552807"/>
            <a:ext cx="10329294" cy="4355054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9A35BE-380B-15AC-1519-724602EA104C}"/>
              </a:ext>
            </a:extLst>
          </p:cNvPr>
          <p:cNvCxnSpPr/>
          <p:nvPr/>
        </p:nvCxnSpPr>
        <p:spPr>
          <a:xfrm flipH="1">
            <a:off x="32058045" y="18296328"/>
            <a:ext cx="9979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569CDA2E-0932-E908-EABE-ED5BEEBFC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404624"/>
              </p:ext>
            </p:extLst>
          </p:nvPr>
        </p:nvGraphicFramePr>
        <p:xfrm>
          <a:off x="32134248" y="12010028"/>
          <a:ext cx="10329291" cy="6184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323">
                  <a:extLst>
                    <a:ext uri="{9D8B030D-6E8A-4147-A177-3AD203B41FA5}">
                      <a16:colId xmlns:a16="http://schemas.microsoft.com/office/drawing/2014/main" val="1410582773"/>
                    </a:ext>
                  </a:extLst>
                </a:gridCol>
                <a:gridCol w="2582323">
                  <a:extLst>
                    <a:ext uri="{9D8B030D-6E8A-4147-A177-3AD203B41FA5}">
                      <a16:colId xmlns:a16="http://schemas.microsoft.com/office/drawing/2014/main" val="3745464976"/>
                    </a:ext>
                  </a:extLst>
                </a:gridCol>
                <a:gridCol w="2586267">
                  <a:extLst>
                    <a:ext uri="{9D8B030D-6E8A-4147-A177-3AD203B41FA5}">
                      <a16:colId xmlns:a16="http://schemas.microsoft.com/office/drawing/2014/main" val="1648637235"/>
                    </a:ext>
                  </a:extLst>
                </a:gridCol>
                <a:gridCol w="2578378">
                  <a:extLst>
                    <a:ext uri="{9D8B030D-6E8A-4147-A177-3AD203B41FA5}">
                      <a16:colId xmlns:a16="http://schemas.microsoft.com/office/drawing/2014/main" val="137604262"/>
                    </a:ext>
                  </a:extLst>
                </a:gridCol>
              </a:tblGrid>
              <a:tr h="7447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/>
                        <a:t>Test Item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/>
                        <a:t>Specification / Status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871109"/>
                  </a:ext>
                </a:extLst>
              </a:tr>
              <a:tr h="7447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Heart Rate &amp; SpO₂ (MAX30102)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Sensor test on wrist in indoor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Stable readings, few motion outliers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Functionally acceptable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350537"/>
                  </a:ext>
                </a:extLst>
              </a:tr>
              <a:tr h="1068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Temperature (NTC Thermistor)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Compare readings to reference thermometer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Smooth, accurate temperature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Meets expected behavior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63154"/>
                  </a:ext>
                </a:extLst>
              </a:tr>
              <a:tr h="1068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/>
                        <a:t>WiFi</a:t>
                      </a:r>
                      <a:r>
                        <a:rPr lang="en-US" sz="2000" dirty="0"/>
                        <a:t> Dashboard (ESP32 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Connect via phone/laptop browser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Live GPS, HR, SpO₂, temp, SOS status visible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Real-time monitoring achieved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609739"/>
                  </a:ext>
                </a:extLst>
              </a:tr>
              <a:tr h="7447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Integrated System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Run full system with all modules 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All subsystems operate together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Core functionality validated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850082"/>
                  </a:ext>
                </a:extLst>
              </a:tr>
              <a:tr h="7447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Battery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Continuous run under typical duty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≥ 12 hours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Meets ≥12 h requirement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918788"/>
                  </a:ext>
                </a:extLst>
              </a:tr>
              <a:tr h="1068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GPS Accuracy (BN-220)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Outdoor test vs. known reference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≈ 3–4 m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Meets ±5 m requirement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08559"/>
                  </a:ext>
                </a:extLst>
              </a:tr>
            </a:tbl>
          </a:graphicData>
        </a:graphic>
      </p:graphicFrame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92319F4-8D98-E52F-3101-78E0FDCCC694}"/>
              </a:ext>
            </a:extLst>
          </p:cNvPr>
          <p:cNvCxnSpPr>
            <a:cxnSpLocks/>
          </p:cNvCxnSpPr>
          <p:nvPr/>
        </p:nvCxnSpPr>
        <p:spPr>
          <a:xfrm flipH="1">
            <a:off x="14912860" y="18874614"/>
            <a:ext cx="69819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381DD41-E204-F8CC-0099-49B690AC745C}"/>
              </a:ext>
            </a:extLst>
          </p:cNvPr>
          <p:cNvCxnSpPr>
            <a:cxnSpLocks/>
          </p:cNvCxnSpPr>
          <p:nvPr/>
        </p:nvCxnSpPr>
        <p:spPr>
          <a:xfrm>
            <a:off x="14901327" y="18867977"/>
            <a:ext cx="0" cy="81050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7" name="Picture 106">
            <a:extLst>
              <a:ext uri="{FF2B5EF4-FFF2-40B4-BE49-F238E27FC236}">
                <a16:creationId xmlns:a16="http://schemas.microsoft.com/office/drawing/2014/main" id="{B83AB110-7C24-0086-F8E6-D32F6BA9352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029033" y="19273029"/>
            <a:ext cx="16884015" cy="805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346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Nunito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must afa</cp:lastModifiedBy>
  <cp:revision>9</cp:revision>
  <dcterms:created xsi:type="dcterms:W3CDTF">2025-04-20T10:29:18Z</dcterms:created>
  <dcterms:modified xsi:type="dcterms:W3CDTF">2025-12-03T09:31:03Z</dcterms:modified>
</cp:coreProperties>
</file>